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FB636-E8AB-49D0-AA04-3C924C88211E}" v="35" dt="2019-10-04T06:26:50.0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7B3FB636-E8AB-49D0-AA04-3C924C88211E}"/>
    <pc:docChg chg="modSld">
      <pc:chgData name="Eneken Viks" userId="5197f4b4-7523-4ee5-81f8-cf3e349bfe72" providerId="ADAL" clId="{7B3FB636-E8AB-49D0-AA04-3C924C88211E}" dt="2019-10-04T06:26:50.007" v="34"/>
      <pc:docMkLst>
        <pc:docMk/>
      </pc:docMkLst>
      <pc:sldChg chg="addSp modSp">
        <pc:chgData name="Eneken Viks" userId="5197f4b4-7523-4ee5-81f8-cf3e349bfe72" providerId="ADAL" clId="{7B3FB636-E8AB-49D0-AA04-3C924C88211E}" dt="2019-10-04T06:25:39.821" v="1" actId="1076"/>
        <pc:sldMkLst>
          <pc:docMk/>
          <pc:sldMk cId="0" sldId="256"/>
        </pc:sldMkLst>
        <pc:picChg chg="add mod">
          <ac:chgData name="Eneken Viks" userId="5197f4b4-7523-4ee5-81f8-cf3e349bfe72" providerId="ADAL" clId="{7B3FB636-E8AB-49D0-AA04-3C924C88211E}" dt="2019-10-04T06:25:39.821" v="1" actId="1076"/>
          <ac:picMkLst>
            <pc:docMk/>
            <pc:sldMk cId="0" sldId="256"/>
            <ac:picMk id="8" creationId="{717041BE-2EF8-4E30-893B-299837453608}"/>
          </ac:picMkLst>
        </pc:picChg>
      </pc:sldChg>
      <pc:sldChg chg="addSp">
        <pc:chgData name="Eneken Viks" userId="5197f4b4-7523-4ee5-81f8-cf3e349bfe72" providerId="ADAL" clId="{7B3FB636-E8AB-49D0-AA04-3C924C88211E}" dt="2019-10-04T06:25:42.651" v="2"/>
        <pc:sldMkLst>
          <pc:docMk/>
          <pc:sldMk cId="0" sldId="257"/>
        </pc:sldMkLst>
        <pc:picChg chg="add">
          <ac:chgData name="Eneken Viks" userId="5197f4b4-7523-4ee5-81f8-cf3e349bfe72" providerId="ADAL" clId="{7B3FB636-E8AB-49D0-AA04-3C924C88211E}" dt="2019-10-04T06:25:42.651" v="2"/>
          <ac:picMkLst>
            <pc:docMk/>
            <pc:sldMk cId="0" sldId="257"/>
            <ac:picMk id="5" creationId="{CAD18C5C-1EB5-47CC-99A9-8517B9E7E87A}"/>
          </ac:picMkLst>
        </pc:picChg>
      </pc:sldChg>
      <pc:sldChg chg="addSp modSp">
        <pc:chgData name="Eneken Viks" userId="5197f4b4-7523-4ee5-81f8-cf3e349bfe72" providerId="ADAL" clId="{7B3FB636-E8AB-49D0-AA04-3C924C88211E}" dt="2019-10-04T06:25:48.060" v="5" actId="1076"/>
        <pc:sldMkLst>
          <pc:docMk/>
          <pc:sldMk cId="0" sldId="258"/>
        </pc:sldMkLst>
        <pc:picChg chg="add mod">
          <ac:chgData name="Eneken Viks" userId="5197f4b4-7523-4ee5-81f8-cf3e349bfe72" providerId="ADAL" clId="{7B3FB636-E8AB-49D0-AA04-3C924C88211E}" dt="2019-10-04T06:25:48.060" v="5" actId="1076"/>
          <ac:picMkLst>
            <pc:docMk/>
            <pc:sldMk cId="0" sldId="258"/>
            <ac:picMk id="13" creationId="{5574BEF9-EAD3-4666-83B6-23E0B926C676}"/>
          </ac:picMkLst>
        </pc:picChg>
      </pc:sldChg>
      <pc:sldChg chg="addSp">
        <pc:chgData name="Eneken Viks" userId="5197f4b4-7523-4ee5-81f8-cf3e349bfe72" providerId="ADAL" clId="{7B3FB636-E8AB-49D0-AA04-3C924C88211E}" dt="2019-10-04T06:25:50.486" v="6"/>
        <pc:sldMkLst>
          <pc:docMk/>
          <pc:sldMk cId="0" sldId="259"/>
        </pc:sldMkLst>
        <pc:picChg chg="add">
          <ac:chgData name="Eneken Viks" userId="5197f4b4-7523-4ee5-81f8-cf3e349bfe72" providerId="ADAL" clId="{7B3FB636-E8AB-49D0-AA04-3C924C88211E}" dt="2019-10-04T06:25:50.486" v="6"/>
          <ac:picMkLst>
            <pc:docMk/>
            <pc:sldMk cId="0" sldId="259"/>
            <ac:picMk id="7" creationId="{840206A4-D539-43CC-8D91-B02952BBB5CB}"/>
          </ac:picMkLst>
        </pc:picChg>
      </pc:sldChg>
      <pc:sldChg chg="addSp">
        <pc:chgData name="Eneken Viks" userId="5197f4b4-7523-4ee5-81f8-cf3e349bfe72" providerId="ADAL" clId="{7B3FB636-E8AB-49D0-AA04-3C924C88211E}" dt="2019-10-04T06:25:51.780" v="7"/>
        <pc:sldMkLst>
          <pc:docMk/>
          <pc:sldMk cId="0" sldId="260"/>
        </pc:sldMkLst>
        <pc:picChg chg="add">
          <ac:chgData name="Eneken Viks" userId="5197f4b4-7523-4ee5-81f8-cf3e349bfe72" providerId="ADAL" clId="{7B3FB636-E8AB-49D0-AA04-3C924C88211E}" dt="2019-10-04T06:25:51.780" v="7"/>
          <ac:picMkLst>
            <pc:docMk/>
            <pc:sldMk cId="0" sldId="260"/>
            <ac:picMk id="12" creationId="{7D76FEFB-4ED9-45C8-A209-8D0A63EEFA7D}"/>
          </ac:picMkLst>
        </pc:picChg>
      </pc:sldChg>
      <pc:sldChg chg="addSp">
        <pc:chgData name="Eneken Viks" userId="5197f4b4-7523-4ee5-81f8-cf3e349bfe72" providerId="ADAL" clId="{7B3FB636-E8AB-49D0-AA04-3C924C88211E}" dt="2019-10-04T06:25:54.672" v="8"/>
        <pc:sldMkLst>
          <pc:docMk/>
          <pc:sldMk cId="0" sldId="261"/>
        </pc:sldMkLst>
        <pc:picChg chg="add">
          <ac:chgData name="Eneken Viks" userId="5197f4b4-7523-4ee5-81f8-cf3e349bfe72" providerId="ADAL" clId="{7B3FB636-E8AB-49D0-AA04-3C924C88211E}" dt="2019-10-04T06:25:54.672" v="8"/>
          <ac:picMkLst>
            <pc:docMk/>
            <pc:sldMk cId="0" sldId="261"/>
            <ac:picMk id="9" creationId="{F1C550B3-7E5D-4807-AEA6-136B53F667D6}"/>
          </ac:picMkLst>
        </pc:picChg>
      </pc:sldChg>
      <pc:sldChg chg="addSp modSp">
        <pc:chgData name="Eneken Viks" userId="5197f4b4-7523-4ee5-81f8-cf3e349bfe72" providerId="ADAL" clId="{7B3FB636-E8AB-49D0-AA04-3C924C88211E}" dt="2019-10-04T06:25:59.571" v="10" actId="1076"/>
        <pc:sldMkLst>
          <pc:docMk/>
          <pc:sldMk cId="0" sldId="262"/>
        </pc:sldMkLst>
        <pc:picChg chg="add mod">
          <ac:chgData name="Eneken Viks" userId="5197f4b4-7523-4ee5-81f8-cf3e349bfe72" providerId="ADAL" clId="{7B3FB636-E8AB-49D0-AA04-3C924C88211E}" dt="2019-10-04T06:25:59.571" v="10" actId="1076"/>
          <ac:picMkLst>
            <pc:docMk/>
            <pc:sldMk cId="0" sldId="262"/>
            <ac:picMk id="23" creationId="{8CF11295-ADB0-499B-9D66-1E462B0AFB79}"/>
          </ac:picMkLst>
        </pc:picChg>
      </pc:sldChg>
      <pc:sldChg chg="addSp">
        <pc:chgData name="Eneken Viks" userId="5197f4b4-7523-4ee5-81f8-cf3e349bfe72" providerId="ADAL" clId="{7B3FB636-E8AB-49D0-AA04-3C924C88211E}" dt="2019-10-04T06:26:02.480" v="11"/>
        <pc:sldMkLst>
          <pc:docMk/>
          <pc:sldMk cId="0" sldId="263"/>
        </pc:sldMkLst>
        <pc:picChg chg="add">
          <ac:chgData name="Eneken Viks" userId="5197f4b4-7523-4ee5-81f8-cf3e349bfe72" providerId="ADAL" clId="{7B3FB636-E8AB-49D0-AA04-3C924C88211E}" dt="2019-10-04T06:26:02.480" v="11"/>
          <ac:picMkLst>
            <pc:docMk/>
            <pc:sldMk cId="0" sldId="263"/>
            <ac:picMk id="11" creationId="{CF25A52E-A8A5-4CAD-8ABC-B479018CEECB}"/>
          </ac:picMkLst>
        </pc:picChg>
      </pc:sldChg>
      <pc:sldChg chg="addSp">
        <pc:chgData name="Eneken Viks" userId="5197f4b4-7523-4ee5-81f8-cf3e349bfe72" providerId="ADAL" clId="{7B3FB636-E8AB-49D0-AA04-3C924C88211E}" dt="2019-10-04T06:26:04.293" v="12"/>
        <pc:sldMkLst>
          <pc:docMk/>
          <pc:sldMk cId="0" sldId="264"/>
        </pc:sldMkLst>
        <pc:picChg chg="add">
          <ac:chgData name="Eneken Viks" userId="5197f4b4-7523-4ee5-81f8-cf3e349bfe72" providerId="ADAL" clId="{7B3FB636-E8AB-49D0-AA04-3C924C88211E}" dt="2019-10-04T06:26:04.293" v="12"/>
          <ac:picMkLst>
            <pc:docMk/>
            <pc:sldMk cId="0" sldId="264"/>
            <ac:picMk id="5" creationId="{BE4FD87B-5C0E-4AB0-8342-2A53D0A305B9}"/>
          </ac:picMkLst>
        </pc:picChg>
      </pc:sldChg>
      <pc:sldChg chg="addSp">
        <pc:chgData name="Eneken Viks" userId="5197f4b4-7523-4ee5-81f8-cf3e349bfe72" providerId="ADAL" clId="{7B3FB636-E8AB-49D0-AA04-3C924C88211E}" dt="2019-10-04T06:26:05.508" v="13"/>
        <pc:sldMkLst>
          <pc:docMk/>
          <pc:sldMk cId="0" sldId="265"/>
        </pc:sldMkLst>
        <pc:picChg chg="add">
          <ac:chgData name="Eneken Viks" userId="5197f4b4-7523-4ee5-81f8-cf3e349bfe72" providerId="ADAL" clId="{7B3FB636-E8AB-49D0-AA04-3C924C88211E}" dt="2019-10-04T06:26:05.508" v="13"/>
          <ac:picMkLst>
            <pc:docMk/>
            <pc:sldMk cId="0" sldId="265"/>
            <ac:picMk id="6" creationId="{DEBDEBBB-AF78-40C3-BADB-C44D16E687BA}"/>
          </ac:picMkLst>
        </pc:picChg>
      </pc:sldChg>
      <pc:sldChg chg="addSp modSp">
        <pc:chgData name="Eneken Viks" userId="5197f4b4-7523-4ee5-81f8-cf3e349bfe72" providerId="ADAL" clId="{7B3FB636-E8AB-49D0-AA04-3C924C88211E}" dt="2019-10-04T06:26:13.666" v="15" actId="14100"/>
        <pc:sldMkLst>
          <pc:docMk/>
          <pc:sldMk cId="0" sldId="266"/>
        </pc:sldMkLst>
        <pc:picChg chg="add mod">
          <ac:chgData name="Eneken Viks" userId="5197f4b4-7523-4ee5-81f8-cf3e349bfe72" providerId="ADAL" clId="{7B3FB636-E8AB-49D0-AA04-3C924C88211E}" dt="2019-10-04T06:26:13.666" v="15" actId="14100"/>
          <ac:picMkLst>
            <pc:docMk/>
            <pc:sldMk cId="0" sldId="266"/>
            <ac:picMk id="9" creationId="{EF499B0C-6A9D-4E53-B8BD-71F6599A83BF}"/>
          </ac:picMkLst>
        </pc:picChg>
      </pc:sldChg>
      <pc:sldChg chg="addSp">
        <pc:chgData name="Eneken Viks" userId="5197f4b4-7523-4ee5-81f8-cf3e349bfe72" providerId="ADAL" clId="{7B3FB636-E8AB-49D0-AA04-3C924C88211E}" dt="2019-10-04T06:26:16.092" v="16"/>
        <pc:sldMkLst>
          <pc:docMk/>
          <pc:sldMk cId="0" sldId="267"/>
        </pc:sldMkLst>
        <pc:picChg chg="add">
          <ac:chgData name="Eneken Viks" userId="5197f4b4-7523-4ee5-81f8-cf3e349bfe72" providerId="ADAL" clId="{7B3FB636-E8AB-49D0-AA04-3C924C88211E}" dt="2019-10-04T06:26:16.092" v="16"/>
          <ac:picMkLst>
            <pc:docMk/>
            <pc:sldMk cId="0" sldId="267"/>
            <ac:picMk id="9" creationId="{5BB248EC-F50F-4FC4-8F32-F57E7FDED77C}"/>
          </ac:picMkLst>
        </pc:picChg>
      </pc:sldChg>
      <pc:sldChg chg="addSp">
        <pc:chgData name="Eneken Viks" userId="5197f4b4-7523-4ee5-81f8-cf3e349bfe72" providerId="ADAL" clId="{7B3FB636-E8AB-49D0-AA04-3C924C88211E}" dt="2019-10-04T06:26:17.720" v="17"/>
        <pc:sldMkLst>
          <pc:docMk/>
          <pc:sldMk cId="0" sldId="268"/>
        </pc:sldMkLst>
        <pc:picChg chg="add">
          <ac:chgData name="Eneken Viks" userId="5197f4b4-7523-4ee5-81f8-cf3e349bfe72" providerId="ADAL" clId="{7B3FB636-E8AB-49D0-AA04-3C924C88211E}" dt="2019-10-04T06:26:17.720" v="17"/>
          <ac:picMkLst>
            <pc:docMk/>
            <pc:sldMk cId="0" sldId="268"/>
            <ac:picMk id="8" creationId="{D80B00E6-7BB8-43BC-8AC1-3938F28582F7}"/>
          </ac:picMkLst>
        </pc:picChg>
      </pc:sldChg>
      <pc:sldChg chg="addSp">
        <pc:chgData name="Eneken Viks" userId="5197f4b4-7523-4ee5-81f8-cf3e349bfe72" providerId="ADAL" clId="{7B3FB636-E8AB-49D0-AA04-3C924C88211E}" dt="2019-10-04T06:26:19.517" v="18"/>
        <pc:sldMkLst>
          <pc:docMk/>
          <pc:sldMk cId="0" sldId="269"/>
        </pc:sldMkLst>
        <pc:picChg chg="add">
          <ac:chgData name="Eneken Viks" userId="5197f4b4-7523-4ee5-81f8-cf3e349bfe72" providerId="ADAL" clId="{7B3FB636-E8AB-49D0-AA04-3C924C88211E}" dt="2019-10-04T06:26:19.517" v="18"/>
          <ac:picMkLst>
            <pc:docMk/>
            <pc:sldMk cId="0" sldId="269"/>
            <ac:picMk id="5" creationId="{2DB45ABF-08EF-46DE-A402-B76260EBFC45}"/>
          </ac:picMkLst>
        </pc:picChg>
      </pc:sldChg>
      <pc:sldChg chg="addSp modSp">
        <pc:chgData name="Eneken Viks" userId="5197f4b4-7523-4ee5-81f8-cf3e349bfe72" providerId="ADAL" clId="{7B3FB636-E8AB-49D0-AA04-3C924C88211E}" dt="2019-10-04T06:26:24.402" v="20" actId="14100"/>
        <pc:sldMkLst>
          <pc:docMk/>
          <pc:sldMk cId="0" sldId="270"/>
        </pc:sldMkLst>
        <pc:picChg chg="add mod">
          <ac:chgData name="Eneken Viks" userId="5197f4b4-7523-4ee5-81f8-cf3e349bfe72" providerId="ADAL" clId="{7B3FB636-E8AB-49D0-AA04-3C924C88211E}" dt="2019-10-04T06:26:24.402" v="20" actId="14100"/>
          <ac:picMkLst>
            <pc:docMk/>
            <pc:sldMk cId="0" sldId="270"/>
            <ac:picMk id="8" creationId="{A2EDEBE2-818E-4259-B3E3-F4ECE9357788}"/>
          </ac:picMkLst>
        </pc:picChg>
      </pc:sldChg>
      <pc:sldChg chg="addSp">
        <pc:chgData name="Eneken Viks" userId="5197f4b4-7523-4ee5-81f8-cf3e349bfe72" providerId="ADAL" clId="{7B3FB636-E8AB-49D0-AA04-3C924C88211E}" dt="2019-10-04T06:26:26.799" v="21"/>
        <pc:sldMkLst>
          <pc:docMk/>
          <pc:sldMk cId="0" sldId="271"/>
        </pc:sldMkLst>
        <pc:picChg chg="add">
          <ac:chgData name="Eneken Viks" userId="5197f4b4-7523-4ee5-81f8-cf3e349bfe72" providerId="ADAL" clId="{7B3FB636-E8AB-49D0-AA04-3C924C88211E}" dt="2019-10-04T06:26:26.799" v="21"/>
          <ac:picMkLst>
            <pc:docMk/>
            <pc:sldMk cId="0" sldId="271"/>
            <ac:picMk id="9" creationId="{D35ABB41-BCAB-4C4C-A769-42FD5895316D}"/>
          </ac:picMkLst>
        </pc:picChg>
      </pc:sldChg>
      <pc:sldChg chg="addSp">
        <pc:chgData name="Eneken Viks" userId="5197f4b4-7523-4ee5-81f8-cf3e349bfe72" providerId="ADAL" clId="{7B3FB636-E8AB-49D0-AA04-3C924C88211E}" dt="2019-10-04T06:26:28.099" v="22"/>
        <pc:sldMkLst>
          <pc:docMk/>
          <pc:sldMk cId="0" sldId="272"/>
        </pc:sldMkLst>
        <pc:picChg chg="add">
          <ac:chgData name="Eneken Viks" userId="5197f4b4-7523-4ee5-81f8-cf3e349bfe72" providerId="ADAL" clId="{7B3FB636-E8AB-49D0-AA04-3C924C88211E}" dt="2019-10-04T06:26:28.099" v="22"/>
          <ac:picMkLst>
            <pc:docMk/>
            <pc:sldMk cId="0" sldId="272"/>
            <ac:picMk id="8" creationId="{C6B65598-DFFA-40F8-8698-2A64448D6B8E}"/>
          </ac:picMkLst>
        </pc:picChg>
      </pc:sldChg>
      <pc:sldChg chg="addSp">
        <pc:chgData name="Eneken Viks" userId="5197f4b4-7523-4ee5-81f8-cf3e349bfe72" providerId="ADAL" clId="{7B3FB636-E8AB-49D0-AA04-3C924C88211E}" dt="2019-10-04T06:26:29.388" v="23"/>
        <pc:sldMkLst>
          <pc:docMk/>
          <pc:sldMk cId="0" sldId="273"/>
        </pc:sldMkLst>
        <pc:picChg chg="add">
          <ac:chgData name="Eneken Viks" userId="5197f4b4-7523-4ee5-81f8-cf3e349bfe72" providerId="ADAL" clId="{7B3FB636-E8AB-49D0-AA04-3C924C88211E}" dt="2019-10-04T06:26:29.388" v="23"/>
          <ac:picMkLst>
            <pc:docMk/>
            <pc:sldMk cId="0" sldId="273"/>
            <ac:picMk id="10" creationId="{C02C1CBD-5A4D-45E4-90E9-A00766075629}"/>
          </ac:picMkLst>
        </pc:picChg>
      </pc:sldChg>
      <pc:sldChg chg="addSp">
        <pc:chgData name="Eneken Viks" userId="5197f4b4-7523-4ee5-81f8-cf3e349bfe72" providerId="ADAL" clId="{7B3FB636-E8AB-49D0-AA04-3C924C88211E}" dt="2019-10-04T06:26:30.645" v="24"/>
        <pc:sldMkLst>
          <pc:docMk/>
          <pc:sldMk cId="0" sldId="274"/>
        </pc:sldMkLst>
        <pc:picChg chg="add">
          <ac:chgData name="Eneken Viks" userId="5197f4b4-7523-4ee5-81f8-cf3e349bfe72" providerId="ADAL" clId="{7B3FB636-E8AB-49D0-AA04-3C924C88211E}" dt="2019-10-04T06:26:30.645" v="24"/>
          <ac:picMkLst>
            <pc:docMk/>
            <pc:sldMk cId="0" sldId="274"/>
            <ac:picMk id="11" creationId="{B3872C95-AFAA-4BBE-86C5-0E746F2C6DB2}"/>
          </ac:picMkLst>
        </pc:picChg>
      </pc:sldChg>
      <pc:sldChg chg="addSp">
        <pc:chgData name="Eneken Viks" userId="5197f4b4-7523-4ee5-81f8-cf3e349bfe72" providerId="ADAL" clId="{7B3FB636-E8AB-49D0-AA04-3C924C88211E}" dt="2019-10-04T06:26:32.477" v="25"/>
        <pc:sldMkLst>
          <pc:docMk/>
          <pc:sldMk cId="0" sldId="275"/>
        </pc:sldMkLst>
        <pc:picChg chg="add">
          <ac:chgData name="Eneken Viks" userId="5197f4b4-7523-4ee5-81f8-cf3e349bfe72" providerId="ADAL" clId="{7B3FB636-E8AB-49D0-AA04-3C924C88211E}" dt="2019-10-04T06:26:32.477" v="25"/>
          <ac:picMkLst>
            <pc:docMk/>
            <pc:sldMk cId="0" sldId="275"/>
            <ac:picMk id="5" creationId="{8B899C7A-346E-4911-964C-561FD2942EF0}"/>
          </ac:picMkLst>
        </pc:picChg>
      </pc:sldChg>
      <pc:sldChg chg="addSp">
        <pc:chgData name="Eneken Viks" userId="5197f4b4-7523-4ee5-81f8-cf3e349bfe72" providerId="ADAL" clId="{7B3FB636-E8AB-49D0-AA04-3C924C88211E}" dt="2019-10-04T06:26:34.312" v="26"/>
        <pc:sldMkLst>
          <pc:docMk/>
          <pc:sldMk cId="0" sldId="276"/>
        </pc:sldMkLst>
        <pc:picChg chg="add">
          <ac:chgData name="Eneken Viks" userId="5197f4b4-7523-4ee5-81f8-cf3e349bfe72" providerId="ADAL" clId="{7B3FB636-E8AB-49D0-AA04-3C924C88211E}" dt="2019-10-04T06:26:34.312" v="26"/>
          <ac:picMkLst>
            <pc:docMk/>
            <pc:sldMk cId="0" sldId="276"/>
            <ac:picMk id="11" creationId="{5AEE55E9-EA0B-445A-BC5C-F39275B4B439}"/>
          </ac:picMkLst>
        </pc:picChg>
      </pc:sldChg>
      <pc:sldChg chg="addSp">
        <pc:chgData name="Eneken Viks" userId="5197f4b4-7523-4ee5-81f8-cf3e349bfe72" providerId="ADAL" clId="{7B3FB636-E8AB-49D0-AA04-3C924C88211E}" dt="2019-10-04T06:26:37.052" v="27"/>
        <pc:sldMkLst>
          <pc:docMk/>
          <pc:sldMk cId="0" sldId="277"/>
        </pc:sldMkLst>
        <pc:picChg chg="add">
          <ac:chgData name="Eneken Viks" userId="5197f4b4-7523-4ee5-81f8-cf3e349bfe72" providerId="ADAL" clId="{7B3FB636-E8AB-49D0-AA04-3C924C88211E}" dt="2019-10-04T06:26:37.052" v="27"/>
          <ac:picMkLst>
            <pc:docMk/>
            <pc:sldMk cId="0" sldId="277"/>
            <ac:picMk id="18" creationId="{7167C0EC-A813-4180-98C6-0F2F13DBC440}"/>
          </ac:picMkLst>
        </pc:picChg>
      </pc:sldChg>
      <pc:sldChg chg="addSp">
        <pc:chgData name="Eneken Viks" userId="5197f4b4-7523-4ee5-81f8-cf3e349bfe72" providerId="ADAL" clId="{7B3FB636-E8AB-49D0-AA04-3C924C88211E}" dt="2019-10-04T06:26:38.183" v="28"/>
        <pc:sldMkLst>
          <pc:docMk/>
          <pc:sldMk cId="0" sldId="278"/>
        </pc:sldMkLst>
        <pc:picChg chg="add">
          <ac:chgData name="Eneken Viks" userId="5197f4b4-7523-4ee5-81f8-cf3e349bfe72" providerId="ADAL" clId="{7B3FB636-E8AB-49D0-AA04-3C924C88211E}" dt="2019-10-04T06:26:38.183" v="28"/>
          <ac:picMkLst>
            <pc:docMk/>
            <pc:sldMk cId="0" sldId="278"/>
            <ac:picMk id="78" creationId="{76552E60-7F9F-4288-BAAB-BABD2415BC96}"/>
          </ac:picMkLst>
        </pc:picChg>
      </pc:sldChg>
      <pc:sldChg chg="addSp">
        <pc:chgData name="Eneken Viks" userId="5197f4b4-7523-4ee5-81f8-cf3e349bfe72" providerId="ADAL" clId="{7B3FB636-E8AB-49D0-AA04-3C924C88211E}" dt="2019-10-04T06:26:39.638" v="29"/>
        <pc:sldMkLst>
          <pc:docMk/>
          <pc:sldMk cId="0" sldId="279"/>
        </pc:sldMkLst>
        <pc:picChg chg="add">
          <ac:chgData name="Eneken Viks" userId="5197f4b4-7523-4ee5-81f8-cf3e349bfe72" providerId="ADAL" clId="{7B3FB636-E8AB-49D0-AA04-3C924C88211E}" dt="2019-10-04T06:26:39.638" v="29"/>
          <ac:picMkLst>
            <pc:docMk/>
            <pc:sldMk cId="0" sldId="279"/>
            <ac:picMk id="13" creationId="{DD879352-E61C-4EB5-943B-58DE99A1861E}"/>
          </ac:picMkLst>
        </pc:picChg>
      </pc:sldChg>
      <pc:sldChg chg="addSp modSp">
        <pc:chgData name="Eneken Viks" userId="5197f4b4-7523-4ee5-81f8-cf3e349bfe72" providerId="ADAL" clId="{7B3FB636-E8AB-49D0-AA04-3C924C88211E}" dt="2019-10-04T06:26:44.341" v="31" actId="14100"/>
        <pc:sldMkLst>
          <pc:docMk/>
          <pc:sldMk cId="0" sldId="280"/>
        </pc:sldMkLst>
        <pc:picChg chg="add mod">
          <ac:chgData name="Eneken Viks" userId="5197f4b4-7523-4ee5-81f8-cf3e349bfe72" providerId="ADAL" clId="{7B3FB636-E8AB-49D0-AA04-3C924C88211E}" dt="2019-10-04T06:26:44.341" v="31" actId="14100"/>
          <ac:picMkLst>
            <pc:docMk/>
            <pc:sldMk cId="0" sldId="280"/>
            <ac:picMk id="5" creationId="{AE3AE8AE-E6E9-4A5F-80A7-A1EB89070BA1}"/>
          </ac:picMkLst>
        </pc:picChg>
      </pc:sldChg>
      <pc:sldChg chg="addSp">
        <pc:chgData name="Eneken Viks" userId="5197f4b4-7523-4ee5-81f8-cf3e349bfe72" providerId="ADAL" clId="{7B3FB636-E8AB-49D0-AA04-3C924C88211E}" dt="2019-10-04T06:26:46.046" v="32"/>
        <pc:sldMkLst>
          <pc:docMk/>
          <pc:sldMk cId="0" sldId="281"/>
        </pc:sldMkLst>
        <pc:picChg chg="add">
          <ac:chgData name="Eneken Viks" userId="5197f4b4-7523-4ee5-81f8-cf3e349bfe72" providerId="ADAL" clId="{7B3FB636-E8AB-49D0-AA04-3C924C88211E}" dt="2019-10-04T06:26:46.046" v="32"/>
          <ac:picMkLst>
            <pc:docMk/>
            <pc:sldMk cId="0" sldId="281"/>
            <ac:picMk id="5" creationId="{73EA6A22-85EB-4C84-9791-F553DF8883AF}"/>
          </ac:picMkLst>
        </pc:picChg>
      </pc:sldChg>
      <pc:sldChg chg="addSp">
        <pc:chgData name="Eneken Viks" userId="5197f4b4-7523-4ee5-81f8-cf3e349bfe72" providerId="ADAL" clId="{7B3FB636-E8AB-49D0-AA04-3C924C88211E}" dt="2019-10-04T06:26:48.584" v="33"/>
        <pc:sldMkLst>
          <pc:docMk/>
          <pc:sldMk cId="0" sldId="282"/>
        </pc:sldMkLst>
        <pc:picChg chg="add">
          <ac:chgData name="Eneken Viks" userId="5197f4b4-7523-4ee5-81f8-cf3e349bfe72" providerId="ADAL" clId="{7B3FB636-E8AB-49D0-AA04-3C924C88211E}" dt="2019-10-04T06:26:48.584" v="33"/>
          <ac:picMkLst>
            <pc:docMk/>
            <pc:sldMk cId="0" sldId="282"/>
            <ac:picMk id="6" creationId="{77CADEEC-5C16-4462-A877-D6017E6FB3B9}"/>
          </ac:picMkLst>
        </pc:picChg>
      </pc:sldChg>
      <pc:sldChg chg="addSp">
        <pc:chgData name="Eneken Viks" userId="5197f4b4-7523-4ee5-81f8-cf3e349bfe72" providerId="ADAL" clId="{7B3FB636-E8AB-49D0-AA04-3C924C88211E}" dt="2019-10-04T06:26:50.007" v="34"/>
        <pc:sldMkLst>
          <pc:docMk/>
          <pc:sldMk cId="0" sldId="283"/>
        </pc:sldMkLst>
        <pc:picChg chg="add">
          <ac:chgData name="Eneken Viks" userId="5197f4b4-7523-4ee5-81f8-cf3e349bfe72" providerId="ADAL" clId="{7B3FB636-E8AB-49D0-AA04-3C924C88211E}" dt="2019-10-04T06:26:50.007" v="34"/>
          <ac:picMkLst>
            <pc:docMk/>
            <pc:sldMk cId="0" sldId="283"/>
            <ac:picMk id="5" creationId="{08D0E6E0-B6C1-4468-823F-18B6E1390D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1327" y="62611"/>
            <a:ext cx="569849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54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4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4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37835" y="1279905"/>
            <a:ext cx="3776345" cy="2960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4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98307" y="141731"/>
            <a:ext cx="1211579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9926" y="710945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98307" y="141731"/>
            <a:ext cx="1211579" cy="516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193" y="65658"/>
            <a:ext cx="8833612" cy="633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54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605" y="838210"/>
            <a:ext cx="8336788" cy="256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92920" y="5046827"/>
            <a:ext cx="23431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EC04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rafood.com/" TargetMode="External"/><Relationship Id="rId2" Type="http://schemas.openxmlformats.org/officeDocument/2006/relationships/hyperlink" Target="mailto:contact@girafoo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lafougere@girafoo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21" y="4799482"/>
            <a:ext cx="1640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00549D"/>
                </a:solidFill>
                <a:latin typeface="Arial"/>
                <a:cs typeface="Arial"/>
                <a:hlinkClick r:id="rId2"/>
              </a:rPr>
              <a:t>contact@girafood.com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7896" y="4799482"/>
            <a:ext cx="1356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0549D"/>
                </a:solidFill>
                <a:latin typeface="Arial"/>
                <a:cs typeface="Arial"/>
                <a:hlinkClick r:id="rId3"/>
              </a:rPr>
              <a:t>www.girafood.com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1613" y="4799482"/>
            <a:ext cx="160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549D"/>
                </a:solidFill>
                <a:latin typeface="Arial"/>
                <a:cs typeface="Arial"/>
              </a:rPr>
              <a:t>Tel: </a:t>
            </a:r>
            <a:r>
              <a:rPr sz="1200" spc="-20" dirty="0">
                <a:solidFill>
                  <a:srgbClr val="00549D"/>
                </a:solidFill>
                <a:latin typeface="Arial"/>
                <a:cs typeface="Arial"/>
              </a:rPr>
              <a:t>+33 </a:t>
            </a:r>
            <a:r>
              <a:rPr sz="1200" spc="-60" dirty="0">
                <a:solidFill>
                  <a:srgbClr val="00549D"/>
                </a:solidFill>
                <a:latin typeface="Arial"/>
                <a:cs typeface="Arial"/>
              </a:rPr>
              <a:t>4 </a:t>
            </a:r>
            <a:r>
              <a:rPr sz="1200" spc="-20" dirty="0">
                <a:solidFill>
                  <a:srgbClr val="00549D"/>
                </a:solidFill>
                <a:latin typeface="Arial"/>
                <a:cs typeface="Arial"/>
              </a:rPr>
              <a:t>50 40 24</a:t>
            </a:r>
            <a:r>
              <a:rPr sz="1200" spc="1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549D"/>
                </a:solidFill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6655" y="2069033"/>
            <a:ext cx="6948805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244090" marR="5080" indent="-2232025">
              <a:lnSpc>
                <a:spcPts val="3679"/>
              </a:lnSpc>
              <a:spcBef>
                <a:spcPts val="555"/>
              </a:spcBef>
            </a:pPr>
            <a:r>
              <a:rPr sz="3400" spc="-325" dirty="0"/>
              <a:t>An </a:t>
            </a:r>
            <a:r>
              <a:rPr sz="3400" spc="-195" dirty="0"/>
              <a:t>outlook </a:t>
            </a:r>
            <a:r>
              <a:rPr sz="3400" spc="-155" dirty="0"/>
              <a:t>of </a:t>
            </a:r>
            <a:r>
              <a:rPr sz="3400" spc="-130" dirty="0"/>
              <a:t>the </a:t>
            </a:r>
            <a:r>
              <a:rPr sz="3400" spc="-240" dirty="0"/>
              <a:t>global and </a:t>
            </a:r>
            <a:r>
              <a:rPr sz="3400" spc="-275" dirty="0"/>
              <a:t>European  </a:t>
            </a:r>
            <a:r>
              <a:rPr sz="3400" spc="-195" dirty="0"/>
              <a:t>dairy</a:t>
            </a:r>
            <a:r>
              <a:rPr sz="3400" spc="-180" dirty="0"/>
              <a:t> </a:t>
            </a:r>
            <a:r>
              <a:rPr sz="3400" spc="-240" dirty="0"/>
              <a:t>markets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039617" y="3598291"/>
            <a:ext cx="30206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00549D"/>
                </a:solidFill>
                <a:latin typeface="Arial"/>
                <a:cs typeface="Arial"/>
              </a:rPr>
              <a:t>Christophe </a:t>
            </a:r>
            <a:r>
              <a:rPr sz="1800" spc="-95" dirty="0">
                <a:solidFill>
                  <a:srgbClr val="00549D"/>
                </a:solidFill>
                <a:latin typeface="Arial"/>
                <a:cs typeface="Arial"/>
              </a:rPr>
              <a:t>Lafougere, </a:t>
            </a:r>
            <a:r>
              <a:rPr sz="1800" spc="-105" dirty="0">
                <a:solidFill>
                  <a:srgbClr val="00549D"/>
                </a:solidFill>
                <a:latin typeface="Arial"/>
                <a:cs typeface="Arial"/>
              </a:rPr>
              <a:t>Gira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1800" b="1" spc="-210" dirty="0">
                <a:solidFill>
                  <a:srgbClr val="7EC04A"/>
                </a:solidFill>
                <a:latin typeface="Arial"/>
                <a:cs typeface="Arial"/>
              </a:rPr>
              <a:t>XXX </a:t>
            </a:r>
            <a:r>
              <a:rPr sz="1800" b="1" spc="-95" dirty="0">
                <a:solidFill>
                  <a:srgbClr val="7EC04A"/>
                </a:solidFill>
                <a:latin typeface="Arial"/>
                <a:cs typeface="Arial"/>
              </a:rPr>
              <a:t>forum, </a:t>
            </a:r>
            <a:r>
              <a:rPr sz="1800" b="1" spc="-80" dirty="0">
                <a:solidFill>
                  <a:srgbClr val="7EC04A"/>
                </a:solidFill>
                <a:latin typeface="Arial"/>
                <a:cs typeface="Arial"/>
              </a:rPr>
              <a:t>3</a:t>
            </a:r>
            <a:r>
              <a:rPr sz="1800" b="1" spc="-120" baseline="25462" dirty="0">
                <a:solidFill>
                  <a:srgbClr val="7EC04A"/>
                </a:solidFill>
                <a:latin typeface="Arial"/>
                <a:cs typeface="Arial"/>
              </a:rPr>
              <a:t>rd </a:t>
            </a:r>
            <a:r>
              <a:rPr sz="1800" b="1" spc="-85" dirty="0">
                <a:solidFill>
                  <a:srgbClr val="7EC04A"/>
                </a:solidFill>
                <a:latin typeface="Arial"/>
                <a:cs typeface="Arial"/>
              </a:rPr>
              <a:t>of </a:t>
            </a:r>
            <a:r>
              <a:rPr sz="1800" b="1" spc="-130" dirty="0">
                <a:solidFill>
                  <a:srgbClr val="7EC04A"/>
                </a:solidFill>
                <a:latin typeface="Arial"/>
                <a:cs typeface="Arial"/>
              </a:rPr>
              <a:t>October,</a:t>
            </a:r>
            <a:r>
              <a:rPr sz="1800" b="1" spc="-190" dirty="0">
                <a:solidFill>
                  <a:srgbClr val="7EC04A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7EC04A"/>
                </a:solidFill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" y="51815"/>
            <a:ext cx="1748027" cy="1613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17041BE-2EF8-4E30-893B-29983745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11" y="3946201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62611"/>
            <a:ext cx="27146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85" dirty="0">
                <a:solidFill>
                  <a:srgbClr val="00549D"/>
                </a:solidFill>
                <a:latin typeface="Arial"/>
                <a:cs typeface="Arial"/>
              </a:rPr>
              <a:t>Market </a:t>
            </a:r>
            <a:r>
              <a:rPr sz="2200" b="1" spc="-190" dirty="0">
                <a:solidFill>
                  <a:srgbClr val="00549D"/>
                </a:solidFill>
                <a:latin typeface="Arial"/>
                <a:cs typeface="Arial"/>
              </a:rPr>
              <a:t>Balance</a:t>
            </a:r>
            <a:r>
              <a:rPr sz="2200" b="1" spc="-15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00549D"/>
                </a:solidFill>
                <a:latin typeface="Arial"/>
                <a:cs typeface="Arial"/>
              </a:rPr>
              <a:t>Testing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226" y="290476"/>
            <a:ext cx="8831580" cy="7537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Has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market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balance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now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returned?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B+S/2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would</a:t>
            </a:r>
            <a:r>
              <a:rPr sz="2000" i="1" u="heavy" spc="-1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suggest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yes	</a:t>
            </a:r>
            <a:endParaRPr sz="2000">
              <a:latin typeface="Trebuchet MS"/>
              <a:cs typeface="Trebuchet MS"/>
            </a:endParaRPr>
          </a:p>
          <a:p>
            <a:pPr marR="2540" algn="ctr">
              <a:lnSpc>
                <a:spcPct val="100000"/>
              </a:lnSpc>
              <a:spcBef>
                <a:spcPts val="555"/>
              </a:spcBef>
            </a:pPr>
            <a:r>
              <a:rPr sz="1800" b="1" spc="-185" dirty="0">
                <a:latin typeface="Arial"/>
                <a:cs typeface="Arial"/>
              </a:rPr>
              <a:t>EU: </a:t>
            </a:r>
            <a:r>
              <a:rPr sz="1800" b="1" spc="-100" dirty="0">
                <a:latin typeface="Arial"/>
                <a:cs typeface="Arial"/>
              </a:rPr>
              <a:t>Butter+SMP/2 </a:t>
            </a:r>
            <a:r>
              <a:rPr sz="1800" b="1" spc="-220" dirty="0">
                <a:latin typeface="Arial"/>
                <a:cs typeface="Arial"/>
              </a:rPr>
              <a:t>vs </a:t>
            </a:r>
            <a:r>
              <a:rPr sz="1800" b="1" spc="-120" dirty="0">
                <a:latin typeface="Arial"/>
                <a:cs typeface="Arial"/>
              </a:rPr>
              <a:t>WMP, </a:t>
            </a:r>
            <a:r>
              <a:rPr sz="1800" b="1" spc="-90" dirty="0">
                <a:latin typeface="Arial"/>
                <a:cs typeface="Arial"/>
              </a:rPr>
              <a:t>2012 </a:t>
            </a:r>
            <a:r>
              <a:rPr sz="1800" b="1" spc="-65" dirty="0">
                <a:latin typeface="Arial"/>
                <a:cs typeface="Arial"/>
              </a:rPr>
              <a:t>to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Sept-19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1030224"/>
            <a:ext cx="7580376" cy="409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EBDEBBB-AF78-40C3-BADB-C44D16E6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85" y="454284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927" y="1217887"/>
            <a:ext cx="7052783" cy="3784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5746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5" dirty="0"/>
              <a:t>Protein </a:t>
            </a:r>
            <a:r>
              <a:rPr sz="2200" spc="-85" dirty="0"/>
              <a:t>to </a:t>
            </a:r>
            <a:r>
              <a:rPr sz="2200" spc="-180" dirty="0"/>
              <a:t>Fat Price </a:t>
            </a:r>
            <a:r>
              <a:rPr sz="2200" spc="-150" dirty="0"/>
              <a:t>Ratio </a:t>
            </a:r>
            <a:r>
              <a:rPr sz="2200" spc="-120" dirty="0"/>
              <a:t>in </a:t>
            </a:r>
            <a:r>
              <a:rPr sz="2200" spc="-85" dirty="0"/>
              <a:t>the </a:t>
            </a:r>
            <a:r>
              <a:rPr sz="2200" spc="-229" dirty="0"/>
              <a:t>EU: </a:t>
            </a:r>
            <a:r>
              <a:rPr sz="2200" spc="-215" dirty="0"/>
              <a:t>SMP </a:t>
            </a:r>
            <a:r>
              <a:rPr sz="2200" spc="-45" dirty="0"/>
              <a:t>&amp;</a:t>
            </a:r>
            <a:r>
              <a:rPr sz="2200" spc="-40" dirty="0"/>
              <a:t> </a:t>
            </a:r>
            <a:r>
              <a:rPr sz="2200" spc="-125" dirty="0"/>
              <a:t>Butter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57226" y="283689"/>
            <a:ext cx="8831580" cy="7664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Back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parity</a:t>
            </a:r>
            <a:r>
              <a:rPr sz="2000" i="1" u="heavy" spc="-1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as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market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normality</a:t>
            </a:r>
            <a:r>
              <a:rPr sz="2000" i="1" u="heavy" spc="-1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returns;</a:t>
            </a:r>
            <a:r>
              <a:rPr sz="2000" i="1" u="heavy" spc="-1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how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strong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is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fat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3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demand?	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10" dirty="0">
                <a:latin typeface="Arial"/>
                <a:cs typeface="Arial"/>
              </a:rPr>
              <a:t>Protein </a:t>
            </a:r>
            <a:r>
              <a:rPr sz="1800" b="1" spc="-65" dirty="0">
                <a:latin typeface="Arial"/>
                <a:cs typeface="Arial"/>
              </a:rPr>
              <a:t>to </a:t>
            </a:r>
            <a:r>
              <a:rPr sz="1800" b="1" spc="-145" dirty="0">
                <a:latin typeface="Arial"/>
                <a:cs typeface="Arial"/>
              </a:rPr>
              <a:t>Fat Price </a:t>
            </a:r>
            <a:r>
              <a:rPr sz="1800" b="1" spc="-110" dirty="0">
                <a:latin typeface="Arial"/>
                <a:cs typeface="Arial"/>
              </a:rPr>
              <a:t>Ratio, </a:t>
            </a:r>
            <a:r>
              <a:rPr sz="1800" b="1" spc="-90" dirty="0">
                <a:latin typeface="Arial"/>
                <a:cs typeface="Arial"/>
              </a:rPr>
              <a:t>2006 </a:t>
            </a:r>
            <a:r>
              <a:rPr sz="1800" b="1" spc="-65" dirty="0">
                <a:latin typeface="Arial"/>
                <a:cs typeface="Arial"/>
              </a:rPr>
              <a:t>to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Sep-19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7040" y="1187196"/>
            <a:ext cx="1007744" cy="439420"/>
          </a:xfrm>
          <a:custGeom>
            <a:avLst/>
            <a:gdLst/>
            <a:ahLst/>
            <a:cxnLst/>
            <a:rect l="l" t="t" r="r" b="b"/>
            <a:pathLst>
              <a:path w="1007745" h="439419">
                <a:moveTo>
                  <a:pt x="0" y="438912"/>
                </a:moveTo>
                <a:lnTo>
                  <a:pt x="1007363" y="438912"/>
                </a:lnTo>
                <a:lnTo>
                  <a:pt x="1007363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96861" y="1216278"/>
            <a:ext cx="8083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Markets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out 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1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balance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2156" y="1626107"/>
            <a:ext cx="1419225" cy="3465829"/>
          </a:xfrm>
          <a:custGeom>
            <a:avLst/>
            <a:gdLst/>
            <a:ahLst/>
            <a:cxnLst/>
            <a:rect l="l" t="t" r="r" b="b"/>
            <a:pathLst>
              <a:path w="1419225" h="3465829">
                <a:moveTo>
                  <a:pt x="1335024" y="0"/>
                </a:moveTo>
                <a:lnTo>
                  <a:pt x="83820" y="0"/>
                </a:lnTo>
                <a:lnTo>
                  <a:pt x="51167" y="6578"/>
                </a:lnTo>
                <a:lnTo>
                  <a:pt x="24526" y="24526"/>
                </a:lnTo>
                <a:lnTo>
                  <a:pt x="6578" y="51167"/>
                </a:lnTo>
                <a:lnTo>
                  <a:pt x="0" y="83819"/>
                </a:lnTo>
                <a:lnTo>
                  <a:pt x="0" y="3381806"/>
                </a:lnTo>
                <a:lnTo>
                  <a:pt x="6578" y="3414413"/>
                </a:lnTo>
                <a:lnTo>
                  <a:pt x="24526" y="3441040"/>
                </a:lnTo>
                <a:lnTo>
                  <a:pt x="51167" y="3458992"/>
                </a:lnTo>
                <a:lnTo>
                  <a:pt x="83820" y="3465576"/>
                </a:lnTo>
                <a:lnTo>
                  <a:pt x="1335024" y="3465576"/>
                </a:lnTo>
                <a:lnTo>
                  <a:pt x="1367676" y="3458992"/>
                </a:lnTo>
                <a:lnTo>
                  <a:pt x="1394317" y="3441040"/>
                </a:lnTo>
                <a:lnTo>
                  <a:pt x="1412265" y="3414413"/>
                </a:lnTo>
                <a:lnTo>
                  <a:pt x="1418844" y="3381806"/>
                </a:lnTo>
                <a:lnTo>
                  <a:pt x="1418844" y="83819"/>
                </a:lnTo>
                <a:lnTo>
                  <a:pt x="1412265" y="51167"/>
                </a:lnTo>
                <a:lnTo>
                  <a:pt x="1394317" y="24526"/>
                </a:lnTo>
                <a:lnTo>
                  <a:pt x="1367676" y="6578"/>
                </a:lnTo>
                <a:lnTo>
                  <a:pt x="1335024" y="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F499B0C-6A9D-4E53-B8BD-71F6599A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63" y="4705349"/>
            <a:ext cx="925816" cy="4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696" y="1191114"/>
            <a:ext cx="6605876" cy="382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3952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5" dirty="0"/>
              <a:t>SMP/BU </a:t>
            </a:r>
            <a:r>
              <a:rPr sz="2200" spc="-245" dirty="0"/>
              <a:t>as </a:t>
            </a:r>
            <a:r>
              <a:rPr sz="2200" spc="-140" dirty="0"/>
              <a:t>a </a:t>
            </a:r>
            <a:r>
              <a:rPr sz="2200" spc="-210" dirty="0"/>
              <a:t>Proxy </a:t>
            </a:r>
            <a:r>
              <a:rPr sz="2200" spc="-105" dirty="0"/>
              <a:t>for </a:t>
            </a:r>
            <a:r>
              <a:rPr sz="2200" spc="-65" dirty="0"/>
              <a:t>Milk</a:t>
            </a:r>
            <a:r>
              <a:rPr sz="2200" spc="225" dirty="0"/>
              <a:t> </a:t>
            </a:r>
            <a:r>
              <a:rPr sz="2200" spc="-210" dirty="0"/>
              <a:t>Prices</a:t>
            </a:r>
            <a:endParaRPr sz="2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226" y="226123"/>
            <a:ext cx="8831580" cy="8629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Butter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decline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outweighs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rising </a:t>
            </a:r>
            <a:r>
              <a:rPr sz="2000" i="1" u="heavy" spc="8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SMP</a:t>
            </a:r>
            <a:r>
              <a:rPr sz="2100" i="1" u="heavy" spc="8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Wingdings"/>
                <a:cs typeface="Wingdings"/>
              </a:rPr>
              <a:t>→</a:t>
            </a:r>
            <a:r>
              <a:rPr sz="2100" i="1" u="heavy" spc="-3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spc="-1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milk price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outlook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weakening	</a:t>
            </a:r>
            <a:endParaRPr sz="2000">
              <a:latin typeface="Trebuchet MS"/>
              <a:cs typeface="Trebuchet MS"/>
            </a:endParaRPr>
          </a:p>
          <a:p>
            <a:pPr marR="8890" algn="ctr">
              <a:lnSpc>
                <a:spcPct val="100000"/>
              </a:lnSpc>
              <a:spcBef>
                <a:spcPts val="875"/>
              </a:spcBef>
            </a:pPr>
            <a:r>
              <a:rPr sz="1800" b="1" spc="-160" dirty="0">
                <a:latin typeface="Arial"/>
                <a:cs typeface="Arial"/>
              </a:rPr>
              <a:t>Average </a:t>
            </a: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65" dirty="0">
                <a:latin typeface="Arial"/>
                <a:cs typeface="Arial"/>
              </a:rPr>
              <a:t>Raw </a:t>
            </a:r>
            <a:r>
              <a:rPr sz="1800" b="1" spc="-50" dirty="0">
                <a:latin typeface="Arial"/>
                <a:cs typeface="Arial"/>
              </a:rPr>
              <a:t>Milk </a:t>
            </a:r>
            <a:r>
              <a:rPr sz="1800" b="1" spc="-145" dirty="0">
                <a:latin typeface="Arial"/>
                <a:cs typeface="Arial"/>
              </a:rPr>
              <a:t>Price </a:t>
            </a:r>
            <a:r>
              <a:rPr sz="1800" b="1" spc="-150" dirty="0">
                <a:latin typeface="Arial"/>
                <a:cs typeface="Arial"/>
              </a:rPr>
              <a:t>v </a:t>
            </a:r>
            <a:r>
              <a:rPr sz="1800" b="1" spc="-135" dirty="0">
                <a:latin typeface="Arial"/>
                <a:cs typeface="Arial"/>
              </a:rPr>
              <a:t>Calculated </a:t>
            </a: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50" dirty="0">
                <a:latin typeface="Arial"/>
                <a:cs typeface="Arial"/>
              </a:rPr>
              <a:t>Milk </a:t>
            </a:r>
            <a:r>
              <a:rPr sz="1800" b="1" spc="-245" dirty="0">
                <a:latin typeface="Arial"/>
                <a:cs typeface="Arial"/>
              </a:rPr>
              <a:t>Eq </a:t>
            </a:r>
            <a:r>
              <a:rPr sz="1800" b="1" spc="-130" dirty="0">
                <a:latin typeface="Arial"/>
                <a:cs typeface="Arial"/>
              </a:rPr>
              <a:t>Price, </a:t>
            </a:r>
            <a:r>
              <a:rPr sz="1800" b="1" spc="-85" dirty="0">
                <a:latin typeface="Arial"/>
                <a:cs typeface="Arial"/>
              </a:rPr>
              <a:t>2001-19</a:t>
            </a:r>
            <a:r>
              <a:rPr sz="1800" b="1" spc="-3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875" y="1334261"/>
            <a:ext cx="88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3 month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7" baseline="2430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0.87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6640" y="2967227"/>
            <a:ext cx="1565275" cy="969644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4925" rIns="0" bIns="0" rtlCol="0">
            <a:spAutoFit/>
          </a:bodyPr>
          <a:lstStyle/>
          <a:p>
            <a:pPr marL="323215" marR="314960" algn="ctr">
              <a:lnSpc>
                <a:spcPct val="100000"/>
              </a:lnSpc>
              <a:spcBef>
                <a:spcPts val="275"/>
              </a:spcBef>
            </a:pP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Dec-19</a:t>
            </a:r>
            <a:r>
              <a:rPr sz="1400" b="1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FF0000"/>
                </a:solidFill>
                <a:latin typeface="Arial"/>
                <a:cs typeface="Arial"/>
              </a:rPr>
              <a:t>price  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400" b="1" spc="-165" dirty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mp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spc="-8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05740" marR="194945" algn="ctr">
              <a:lnSpc>
                <a:spcPct val="100000"/>
              </a:lnSpc>
              <a:spcBef>
                <a:spcPts val="5"/>
              </a:spcBef>
            </a:pPr>
            <a:r>
              <a:rPr sz="1400" b="1" spc="-140" dirty="0">
                <a:solidFill>
                  <a:srgbClr val="FF0000"/>
                </a:solidFill>
                <a:latin typeface="Arial"/>
                <a:cs typeface="Arial"/>
              </a:rPr>
              <a:t>SMP </a:t>
            </a:r>
            <a:r>
              <a:rPr sz="1400" b="1" spc="-12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€2.25/kg  </a:t>
            </a:r>
            <a:r>
              <a:rPr sz="1400" b="1" spc="-160" dirty="0">
                <a:solidFill>
                  <a:srgbClr val="FF0000"/>
                </a:solidFill>
                <a:latin typeface="Arial"/>
                <a:cs typeface="Arial"/>
              </a:rPr>
              <a:t>BU </a:t>
            </a:r>
            <a:r>
              <a:rPr sz="1400" b="1" spc="-12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€3.45/kg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8267" y="2430602"/>
            <a:ext cx="9188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solidFill>
                  <a:srgbClr val="6FAC46"/>
                </a:solidFill>
                <a:latin typeface="Arial"/>
                <a:cs typeface="Arial"/>
              </a:rPr>
              <a:t>€33/100kg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BB248EC-F50F-4FC4-8F32-F57E7FDE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63" y="4705349"/>
            <a:ext cx="925816" cy="4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62611"/>
            <a:ext cx="3539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80" dirty="0">
                <a:solidFill>
                  <a:srgbClr val="00549D"/>
                </a:solidFill>
                <a:latin typeface="Arial"/>
                <a:cs typeface="Arial"/>
              </a:rPr>
              <a:t>EU </a:t>
            </a:r>
            <a:r>
              <a:rPr sz="2200" b="1" spc="-170" dirty="0">
                <a:solidFill>
                  <a:srgbClr val="00549D"/>
                </a:solidFill>
                <a:latin typeface="Arial"/>
                <a:cs typeface="Arial"/>
              </a:rPr>
              <a:t>Commodity </a:t>
            </a:r>
            <a:r>
              <a:rPr sz="2200" b="1" spc="-180" dirty="0">
                <a:solidFill>
                  <a:srgbClr val="00549D"/>
                </a:solidFill>
                <a:latin typeface="Arial"/>
                <a:cs typeface="Arial"/>
              </a:rPr>
              <a:t>Price</a:t>
            </a:r>
            <a:r>
              <a:rPr sz="2200" b="1" spc="-22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2200" b="1" spc="-215" dirty="0">
                <a:solidFill>
                  <a:srgbClr val="00549D"/>
                </a:solidFill>
                <a:latin typeface="Arial"/>
                <a:cs typeface="Arial"/>
              </a:rPr>
              <a:t>Forecasts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226" y="240281"/>
            <a:ext cx="8831580" cy="84899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3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SMP+WMP</a:t>
            </a:r>
            <a:r>
              <a:rPr sz="2000" i="1" u="heavy" spc="-1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back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line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4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2020;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weakening</a:t>
            </a:r>
            <a:r>
              <a:rPr sz="2000" i="1" u="heavy" spc="-1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across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commodity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prices	</a:t>
            </a:r>
            <a:endParaRPr sz="2000">
              <a:latin typeface="Trebuchet MS"/>
              <a:cs typeface="Trebuchet MS"/>
            </a:endParaRPr>
          </a:p>
          <a:p>
            <a:pPr marR="7620" algn="ctr">
              <a:lnSpc>
                <a:spcPct val="100000"/>
              </a:lnSpc>
              <a:spcBef>
                <a:spcPts val="905"/>
              </a:spcBef>
            </a:pP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40" dirty="0">
                <a:latin typeface="Arial"/>
                <a:cs typeface="Arial"/>
              </a:rPr>
              <a:t>Commodity </a:t>
            </a:r>
            <a:r>
              <a:rPr sz="1800" b="1" spc="-150" dirty="0">
                <a:latin typeface="Arial"/>
                <a:cs typeface="Arial"/>
              </a:rPr>
              <a:t>Prices,</a:t>
            </a:r>
            <a:r>
              <a:rPr sz="1800" b="1" spc="-254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2003-2020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063" y="1141475"/>
            <a:ext cx="8881872" cy="395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9866" y="2804795"/>
            <a:ext cx="367665" cy="237490"/>
          </a:xfrm>
          <a:custGeom>
            <a:avLst/>
            <a:gdLst/>
            <a:ahLst/>
            <a:cxnLst/>
            <a:rect l="l" t="t" r="r" b="b"/>
            <a:pathLst>
              <a:path w="367665" h="237489">
                <a:moveTo>
                  <a:pt x="286273" y="203513"/>
                </a:moveTo>
                <a:lnTo>
                  <a:pt x="270890" y="228092"/>
                </a:lnTo>
                <a:lnTo>
                  <a:pt x="367664" y="237362"/>
                </a:lnTo>
                <a:lnTo>
                  <a:pt x="351679" y="211200"/>
                </a:lnTo>
                <a:lnTo>
                  <a:pt x="298576" y="211200"/>
                </a:lnTo>
                <a:lnTo>
                  <a:pt x="286273" y="203513"/>
                </a:lnTo>
                <a:close/>
              </a:path>
              <a:path w="367665" h="237489">
                <a:moveTo>
                  <a:pt x="301622" y="178989"/>
                </a:moveTo>
                <a:lnTo>
                  <a:pt x="286273" y="203513"/>
                </a:lnTo>
                <a:lnTo>
                  <a:pt x="298576" y="211200"/>
                </a:lnTo>
                <a:lnTo>
                  <a:pt x="313943" y="186690"/>
                </a:lnTo>
                <a:lnTo>
                  <a:pt x="301622" y="178989"/>
                </a:lnTo>
                <a:close/>
              </a:path>
              <a:path w="367665" h="237489">
                <a:moveTo>
                  <a:pt x="316991" y="154431"/>
                </a:moveTo>
                <a:lnTo>
                  <a:pt x="301622" y="178989"/>
                </a:lnTo>
                <a:lnTo>
                  <a:pt x="313943" y="186690"/>
                </a:lnTo>
                <a:lnTo>
                  <a:pt x="298576" y="211200"/>
                </a:lnTo>
                <a:lnTo>
                  <a:pt x="351679" y="211200"/>
                </a:lnTo>
                <a:lnTo>
                  <a:pt x="316991" y="154431"/>
                </a:lnTo>
                <a:close/>
              </a:path>
              <a:path w="367665" h="237489">
                <a:moveTo>
                  <a:pt x="15239" y="0"/>
                </a:moveTo>
                <a:lnTo>
                  <a:pt x="0" y="24637"/>
                </a:lnTo>
                <a:lnTo>
                  <a:pt x="286273" y="203513"/>
                </a:lnTo>
                <a:lnTo>
                  <a:pt x="301622" y="178989"/>
                </a:lnTo>
                <a:lnTo>
                  <a:pt x="1523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70115" y="3223386"/>
            <a:ext cx="408305" cy="127635"/>
          </a:xfrm>
          <a:custGeom>
            <a:avLst/>
            <a:gdLst/>
            <a:ahLst/>
            <a:cxnLst/>
            <a:rect l="l" t="t" r="r" b="b"/>
            <a:pathLst>
              <a:path w="408304" h="127635">
                <a:moveTo>
                  <a:pt x="320195" y="28173"/>
                </a:moveTo>
                <a:lnTo>
                  <a:pt x="0" y="99313"/>
                </a:lnTo>
                <a:lnTo>
                  <a:pt x="6350" y="127635"/>
                </a:lnTo>
                <a:lnTo>
                  <a:pt x="326476" y="56482"/>
                </a:lnTo>
                <a:lnTo>
                  <a:pt x="320195" y="28173"/>
                </a:lnTo>
                <a:close/>
              </a:path>
              <a:path w="408304" h="127635">
                <a:moveTo>
                  <a:pt x="406299" y="25018"/>
                </a:moveTo>
                <a:lnTo>
                  <a:pt x="334390" y="25018"/>
                </a:lnTo>
                <a:lnTo>
                  <a:pt x="340613" y="53339"/>
                </a:lnTo>
                <a:lnTo>
                  <a:pt x="326476" y="56482"/>
                </a:lnTo>
                <a:lnTo>
                  <a:pt x="332739" y="84708"/>
                </a:lnTo>
                <a:lnTo>
                  <a:pt x="406299" y="25018"/>
                </a:lnTo>
                <a:close/>
              </a:path>
              <a:path w="408304" h="127635">
                <a:moveTo>
                  <a:pt x="334390" y="25018"/>
                </a:moveTo>
                <a:lnTo>
                  <a:pt x="320195" y="28173"/>
                </a:lnTo>
                <a:lnTo>
                  <a:pt x="326476" y="56482"/>
                </a:lnTo>
                <a:lnTo>
                  <a:pt x="340613" y="53339"/>
                </a:lnTo>
                <a:lnTo>
                  <a:pt x="334390" y="25018"/>
                </a:lnTo>
                <a:close/>
              </a:path>
              <a:path w="408304" h="127635">
                <a:moveTo>
                  <a:pt x="313943" y="0"/>
                </a:moveTo>
                <a:lnTo>
                  <a:pt x="320195" y="28173"/>
                </a:lnTo>
                <a:lnTo>
                  <a:pt x="334390" y="25018"/>
                </a:lnTo>
                <a:lnTo>
                  <a:pt x="406299" y="25018"/>
                </a:lnTo>
                <a:lnTo>
                  <a:pt x="408177" y="23494"/>
                </a:lnTo>
                <a:lnTo>
                  <a:pt x="313943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80B00E6-7BB8-43BC-8AC1-3938F285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63" y="4705349"/>
            <a:ext cx="925816" cy="4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2737866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8367" y="2255647"/>
            <a:ext cx="27489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75" dirty="0">
                <a:latin typeface="Arial"/>
                <a:cs typeface="Arial"/>
              </a:rPr>
              <a:t>What </a:t>
            </a:r>
            <a:r>
              <a:rPr sz="2600" b="0" spc="-60" dirty="0">
                <a:latin typeface="Arial"/>
                <a:cs typeface="Arial"/>
              </a:rPr>
              <a:t>about </a:t>
            </a:r>
            <a:r>
              <a:rPr sz="2600" b="0" spc="-30" dirty="0">
                <a:latin typeface="Arial"/>
                <a:cs typeface="Arial"/>
              </a:rPr>
              <a:t>the</a:t>
            </a:r>
            <a:r>
              <a:rPr sz="2600" b="0" spc="-345" dirty="0">
                <a:latin typeface="Arial"/>
                <a:cs typeface="Arial"/>
              </a:rPr>
              <a:t> </a:t>
            </a:r>
            <a:r>
              <a:rPr sz="2600" b="0" spc="-310" dirty="0">
                <a:latin typeface="Arial"/>
                <a:cs typeface="Arial"/>
              </a:rPr>
              <a:t>EU?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2DB45ABF-08EF-46DE-A402-B76260EB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63" y="4705349"/>
            <a:ext cx="925816" cy="4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0" dirty="0"/>
              <a:t>EU </a:t>
            </a:r>
            <a:r>
              <a:rPr spc="-160" dirty="0"/>
              <a:t>Production </a:t>
            </a:r>
            <a:r>
              <a:rPr spc="-135" dirty="0"/>
              <a:t>Growth </a:t>
            </a:r>
            <a:r>
              <a:rPr spc="-185" dirty="0"/>
              <a:t>by </a:t>
            </a:r>
            <a:r>
              <a:rPr spc="-80" dirty="0"/>
              <a:t>Main </a:t>
            </a:r>
            <a:r>
              <a:rPr spc="-170" dirty="0"/>
              <a:t>Product</a:t>
            </a:r>
            <a:r>
              <a:rPr spc="-140" dirty="0"/>
              <a:t> </a:t>
            </a:r>
            <a:r>
              <a:rPr spc="-185" dirty="0"/>
              <a:t>Category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226" y="225577"/>
            <a:ext cx="8831580" cy="8769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Drinking</a:t>
            </a:r>
            <a:r>
              <a:rPr sz="2000" i="1" u="heavy" spc="-16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milk</a:t>
            </a:r>
            <a:r>
              <a:rPr sz="2000" i="1" u="heavy" spc="-13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and</a:t>
            </a:r>
            <a:r>
              <a:rPr sz="2000" i="1" u="heavy" spc="-1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7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WMP</a:t>
            </a:r>
            <a:r>
              <a:rPr sz="2000" i="1" u="heavy" spc="-1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5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 </a:t>
            </a:r>
            <a:r>
              <a:rPr sz="2000" i="1" u="heavy" spc="-13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decline;</a:t>
            </a:r>
            <a:r>
              <a:rPr sz="2000" i="1" u="heavy" spc="-15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robust</a:t>
            </a:r>
            <a:r>
              <a:rPr sz="2000" i="1" u="heavy" spc="-1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cheese</a:t>
            </a:r>
            <a:r>
              <a:rPr sz="2000" i="1" u="heavy" spc="-17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	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30" dirty="0">
                <a:latin typeface="Arial"/>
                <a:cs typeface="Arial"/>
              </a:rPr>
              <a:t>Production </a:t>
            </a:r>
            <a:r>
              <a:rPr sz="1800" b="1" spc="-100" dirty="0">
                <a:latin typeface="Arial"/>
                <a:cs typeface="Arial"/>
              </a:rPr>
              <a:t>Growth,</a:t>
            </a:r>
            <a:r>
              <a:rPr sz="1800" b="1" spc="-265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2019-24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212" y="1156716"/>
            <a:ext cx="6973179" cy="382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5666" y="4947005"/>
            <a:ext cx="6426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"/>
                <a:cs typeface="Arial"/>
              </a:rPr>
              <a:t>Source: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90" dirty="0">
                <a:latin typeface="Arial"/>
                <a:cs typeface="Arial"/>
              </a:rPr>
              <a:t>GDC19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7120" y="1156716"/>
            <a:ext cx="944880" cy="515620"/>
          </a:xfrm>
          <a:custGeom>
            <a:avLst/>
            <a:gdLst/>
            <a:ahLst/>
            <a:cxnLst/>
            <a:rect l="l" t="t" r="r" b="b"/>
            <a:pathLst>
              <a:path w="944879" h="515619">
                <a:moveTo>
                  <a:pt x="0" y="515112"/>
                </a:moveTo>
                <a:lnTo>
                  <a:pt x="944879" y="515112"/>
                </a:lnTo>
                <a:lnTo>
                  <a:pt x="944879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2EDEBE2-818E-4259-B3E3-F4ECE935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296" y="1289303"/>
            <a:ext cx="6687311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52952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29" dirty="0"/>
              <a:t>EU: </a:t>
            </a:r>
            <a:r>
              <a:rPr sz="2200" spc="-150" dirty="0"/>
              <a:t>Future </a:t>
            </a:r>
            <a:r>
              <a:rPr sz="2200" spc="-140" dirty="0"/>
              <a:t>Dairy </a:t>
            </a:r>
            <a:r>
              <a:rPr sz="2200" spc="-160" dirty="0"/>
              <a:t>Production </a:t>
            </a:r>
            <a:r>
              <a:rPr sz="2200" spc="-45" dirty="0"/>
              <a:t>&amp;</a:t>
            </a:r>
            <a:r>
              <a:rPr sz="2200" spc="-215" dirty="0"/>
              <a:t> </a:t>
            </a:r>
            <a:r>
              <a:rPr sz="2200" spc="-175" dirty="0"/>
              <a:t>Disappearance</a:t>
            </a:r>
            <a:endParaRPr sz="2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226" y="368553"/>
            <a:ext cx="8831580" cy="77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Domestic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market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be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key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sales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channel</a:t>
            </a:r>
            <a:r>
              <a:rPr sz="2000" i="1" u="heavy" spc="-1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for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growth;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cream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at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export	</a:t>
            </a:r>
            <a:endParaRPr sz="2000">
              <a:latin typeface="Trebuchet MS"/>
              <a:cs typeface="Trebuchet MS"/>
            </a:endParaRPr>
          </a:p>
          <a:p>
            <a:pPr marR="1270" algn="ctr">
              <a:lnSpc>
                <a:spcPct val="100000"/>
              </a:lnSpc>
              <a:spcBef>
                <a:spcPts val="1365"/>
              </a:spcBef>
            </a:pPr>
            <a:r>
              <a:rPr sz="1800" b="1" spc="-110" dirty="0">
                <a:latin typeface="Arial"/>
                <a:cs typeface="Arial"/>
              </a:rPr>
              <a:t>Growth </a:t>
            </a:r>
            <a:r>
              <a:rPr sz="1800" b="1" spc="-85" dirty="0">
                <a:latin typeface="Arial"/>
                <a:cs typeface="Arial"/>
              </a:rPr>
              <a:t>of </a:t>
            </a:r>
            <a:r>
              <a:rPr sz="1800" b="1" spc="-110" dirty="0">
                <a:latin typeface="Arial"/>
                <a:cs typeface="Arial"/>
              </a:rPr>
              <a:t>Dairy </a:t>
            </a:r>
            <a:r>
              <a:rPr sz="1800" b="1" spc="-140" dirty="0">
                <a:latin typeface="Arial"/>
                <a:cs typeface="Arial"/>
              </a:rPr>
              <a:t>Commodities </a:t>
            </a:r>
            <a:r>
              <a:rPr sz="1800" b="1" spc="-135" dirty="0">
                <a:latin typeface="Arial"/>
                <a:cs typeface="Arial"/>
              </a:rPr>
              <a:t>Production </a:t>
            </a:r>
            <a:r>
              <a:rPr sz="1800" b="1" spc="-130" dirty="0">
                <a:latin typeface="Arial"/>
                <a:cs typeface="Arial"/>
              </a:rPr>
              <a:t>and </a:t>
            </a:r>
            <a:r>
              <a:rPr sz="1800" b="1" spc="-160" dirty="0">
                <a:latin typeface="Arial"/>
                <a:cs typeface="Arial"/>
              </a:rPr>
              <a:t>Exports </a:t>
            </a:r>
            <a:r>
              <a:rPr sz="1800" b="1" spc="-90" dirty="0">
                <a:latin typeface="Arial"/>
                <a:cs typeface="Arial"/>
              </a:rPr>
              <a:t>between 2019 </a:t>
            </a:r>
            <a:r>
              <a:rPr sz="1800" b="1" spc="-130" dirty="0">
                <a:latin typeface="Arial"/>
                <a:cs typeface="Arial"/>
              </a:rPr>
              <a:t>and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3407" y="1345691"/>
            <a:ext cx="3060700" cy="462280"/>
          </a:xfrm>
          <a:prstGeom prst="rect">
            <a:avLst/>
          </a:prstGeom>
          <a:solidFill>
            <a:srgbClr val="FFFF99"/>
          </a:solidFill>
          <a:ln w="317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325"/>
              </a:spcBef>
            </a:pPr>
            <a:r>
              <a:rPr sz="1200" b="1" spc="-5" dirty="0">
                <a:latin typeface="Arial"/>
                <a:cs typeface="Arial"/>
              </a:rPr>
              <a:t>Cheese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2020: 10.4 </a:t>
            </a:r>
            <a:r>
              <a:rPr sz="1200" b="1" dirty="0">
                <a:latin typeface="Arial"/>
                <a:cs typeface="Arial"/>
              </a:rPr>
              <a:t>mios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tons</a:t>
            </a:r>
            <a:endParaRPr sz="12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+124 ktons </a:t>
            </a:r>
            <a:r>
              <a:rPr sz="1200" b="1" dirty="0">
                <a:latin typeface="Arial"/>
                <a:cs typeface="Arial"/>
              </a:rPr>
              <a:t>compared to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9092" y="2228088"/>
            <a:ext cx="2007235" cy="830580"/>
          </a:xfrm>
          <a:prstGeom prst="rect">
            <a:avLst/>
          </a:prstGeom>
          <a:solidFill>
            <a:srgbClr val="FFFF99"/>
          </a:solidFill>
          <a:ln w="31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Arial"/>
                <a:cs typeface="Arial"/>
              </a:rPr>
              <a:t>Dairy fats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2020: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2.4</a:t>
            </a:r>
            <a:endParaRPr sz="1200">
              <a:latin typeface="Arial"/>
              <a:cs typeface="Arial"/>
            </a:endParaRPr>
          </a:p>
          <a:p>
            <a:pPr marL="64325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mios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tons</a:t>
            </a:r>
            <a:endParaRPr sz="1200">
              <a:latin typeface="Arial"/>
              <a:cs typeface="Arial"/>
            </a:endParaRPr>
          </a:p>
          <a:p>
            <a:pPr marL="832485" marR="163830" indent="-6604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+25 ktons </a:t>
            </a:r>
            <a:r>
              <a:rPr sz="1200" b="1" dirty="0">
                <a:latin typeface="Arial"/>
                <a:cs typeface="Arial"/>
              </a:rPr>
              <a:t>compared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 </a:t>
            </a:r>
            <a:r>
              <a:rPr sz="1200" b="1" spc="-5" dirty="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840" y="2874264"/>
            <a:ext cx="2286000" cy="462280"/>
          </a:xfrm>
          <a:prstGeom prst="rect">
            <a:avLst/>
          </a:prstGeom>
          <a:solidFill>
            <a:srgbClr val="FFFF99"/>
          </a:solidFill>
          <a:ln w="317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latin typeface="Arial"/>
                <a:cs typeface="Arial"/>
              </a:rPr>
              <a:t>SMP in 2020: 1.63 mios</a:t>
            </a:r>
            <a:r>
              <a:rPr sz="1200" b="1" spc="-1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tons</a:t>
            </a:r>
            <a:endParaRPr sz="12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-60 ktons </a:t>
            </a:r>
            <a:r>
              <a:rPr sz="1200" b="1" dirty="0">
                <a:latin typeface="Arial"/>
                <a:cs typeface="Arial"/>
              </a:rPr>
              <a:t>compared to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35ABB41-BCAB-4C4C-A769-42FD5895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2193" y="1569751"/>
            <a:ext cx="6141687" cy="3156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7301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80" dirty="0"/>
              <a:t>EU </a:t>
            </a:r>
            <a:r>
              <a:rPr sz="2200" spc="-200" dirty="0"/>
              <a:t>cheese </a:t>
            </a:r>
            <a:r>
              <a:rPr sz="2200" spc="-160" dirty="0"/>
              <a:t>exports: 1,7% </a:t>
            </a:r>
            <a:r>
              <a:rPr sz="2200" spc="-110" dirty="0"/>
              <a:t>p.a </a:t>
            </a:r>
            <a:r>
              <a:rPr sz="2200" spc="-105" dirty="0"/>
              <a:t>for </a:t>
            </a:r>
            <a:r>
              <a:rPr sz="2200" spc="-90" dirty="0"/>
              <a:t>the </a:t>
            </a:r>
            <a:r>
              <a:rPr sz="2200" spc="-130" dirty="0"/>
              <a:t>next </a:t>
            </a:r>
            <a:r>
              <a:rPr sz="2200" spc="-114" dirty="0"/>
              <a:t>5 </a:t>
            </a:r>
            <a:r>
              <a:rPr sz="2200" spc="-190" dirty="0"/>
              <a:t>years </a:t>
            </a:r>
            <a:r>
              <a:rPr sz="2200" spc="-105" dirty="0"/>
              <a:t>(+76’000</a:t>
            </a:r>
            <a:r>
              <a:rPr sz="2200" spc="100" dirty="0"/>
              <a:t> </a:t>
            </a:r>
            <a:r>
              <a:rPr sz="2200" spc="-150" dirty="0"/>
              <a:t>tons)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092325" y="1901063"/>
            <a:ext cx="2960370" cy="859790"/>
          </a:xfrm>
          <a:custGeom>
            <a:avLst/>
            <a:gdLst/>
            <a:ahLst/>
            <a:cxnLst/>
            <a:rect l="l" t="t" r="r" b="b"/>
            <a:pathLst>
              <a:path w="2960370" h="859789">
                <a:moveTo>
                  <a:pt x="2872656" y="27901"/>
                </a:moveTo>
                <a:lnTo>
                  <a:pt x="0" y="831976"/>
                </a:lnTo>
                <a:lnTo>
                  <a:pt x="7874" y="859789"/>
                </a:lnTo>
                <a:lnTo>
                  <a:pt x="2880420" y="55709"/>
                </a:lnTo>
                <a:lnTo>
                  <a:pt x="2872656" y="27901"/>
                </a:lnTo>
                <a:close/>
              </a:path>
              <a:path w="2960370" h="859789">
                <a:moveTo>
                  <a:pt x="2953962" y="24003"/>
                </a:moveTo>
                <a:lnTo>
                  <a:pt x="2886583" y="24003"/>
                </a:lnTo>
                <a:lnTo>
                  <a:pt x="2894329" y="51816"/>
                </a:lnTo>
                <a:lnTo>
                  <a:pt x="2880420" y="55709"/>
                </a:lnTo>
                <a:lnTo>
                  <a:pt x="2888234" y="83693"/>
                </a:lnTo>
                <a:lnTo>
                  <a:pt x="2953962" y="24003"/>
                </a:lnTo>
                <a:close/>
              </a:path>
              <a:path w="2960370" h="859789">
                <a:moveTo>
                  <a:pt x="2886583" y="24003"/>
                </a:moveTo>
                <a:lnTo>
                  <a:pt x="2872656" y="27901"/>
                </a:lnTo>
                <a:lnTo>
                  <a:pt x="2880420" y="55709"/>
                </a:lnTo>
                <a:lnTo>
                  <a:pt x="2894329" y="51816"/>
                </a:lnTo>
                <a:lnTo>
                  <a:pt x="2886583" y="24003"/>
                </a:lnTo>
                <a:close/>
              </a:path>
              <a:path w="2960370" h="859789">
                <a:moveTo>
                  <a:pt x="2864866" y="0"/>
                </a:moveTo>
                <a:lnTo>
                  <a:pt x="2872656" y="27901"/>
                </a:lnTo>
                <a:lnTo>
                  <a:pt x="2886583" y="24003"/>
                </a:lnTo>
                <a:lnTo>
                  <a:pt x="2953962" y="24003"/>
                </a:lnTo>
                <a:lnTo>
                  <a:pt x="2960116" y="18414"/>
                </a:lnTo>
                <a:lnTo>
                  <a:pt x="2864866" y="0"/>
                </a:lnTo>
                <a:close/>
              </a:path>
            </a:pathLst>
          </a:custGeom>
          <a:solidFill>
            <a:srgbClr val="185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1609" y="1708530"/>
            <a:ext cx="1445895" cy="199390"/>
          </a:xfrm>
          <a:custGeom>
            <a:avLst/>
            <a:gdLst/>
            <a:ahLst/>
            <a:cxnLst/>
            <a:rect l="l" t="t" r="r" b="b"/>
            <a:pathLst>
              <a:path w="1445895" h="199389">
                <a:moveTo>
                  <a:pt x="1357970" y="28805"/>
                </a:moveTo>
                <a:lnTo>
                  <a:pt x="0" y="170434"/>
                </a:lnTo>
                <a:lnTo>
                  <a:pt x="3048" y="199263"/>
                </a:lnTo>
                <a:lnTo>
                  <a:pt x="1360981" y="57638"/>
                </a:lnTo>
                <a:lnTo>
                  <a:pt x="1357970" y="28805"/>
                </a:lnTo>
                <a:close/>
              </a:path>
              <a:path w="1445895" h="199389">
                <a:moveTo>
                  <a:pt x="1427640" y="27305"/>
                </a:moveTo>
                <a:lnTo>
                  <a:pt x="1372362" y="27305"/>
                </a:lnTo>
                <a:lnTo>
                  <a:pt x="1375410" y="56134"/>
                </a:lnTo>
                <a:lnTo>
                  <a:pt x="1360981" y="57638"/>
                </a:lnTo>
                <a:lnTo>
                  <a:pt x="1363980" y="86360"/>
                </a:lnTo>
                <a:lnTo>
                  <a:pt x="1445894" y="34163"/>
                </a:lnTo>
                <a:lnTo>
                  <a:pt x="1427640" y="27305"/>
                </a:lnTo>
                <a:close/>
              </a:path>
              <a:path w="1445895" h="199389">
                <a:moveTo>
                  <a:pt x="1372362" y="27305"/>
                </a:moveTo>
                <a:lnTo>
                  <a:pt x="1357970" y="28805"/>
                </a:lnTo>
                <a:lnTo>
                  <a:pt x="1360981" y="57638"/>
                </a:lnTo>
                <a:lnTo>
                  <a:pt x="1375410" y="56134"/>
                </a:lnTo>
                <a:lnTo>
                  <a:pt x="1372362" y="27305"/>
                </a:lnTo>
                <a:close/>
              </a:path>
              <a:path w="1445895" h="199389">
                <a:moveTo>
                  <a:pt x="1354963" y="0"/>
                </a:moveTo>
                <a:lnTo>
                  <a:pt x="1357970" y="28805"/>
                </a:lnTo>
                <a:lnTo>
                  <a:pt x="1372362" y="27305"/>
                </a:lnTo>
                <a:lnTo>
                  <a:pt x="1427640" y="27305"/>
                </a:lnTo>
                <a:lnTo>
                  <a:pt x="1354963" y="0"/>
                </a:lnTo>
                <a:close/>
              </a:path>
            </a:pathLst>
          </a:custGeom>
          <a:solidFill>
            <a:srgbClr val="185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226" y="368553"/>
            <a:ext cx="8831580" cy="1788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90%</a:t>
            </a:r>
            <a:r>
              <a:rPr sz="2000" i="1" u="heavy" spc="-1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cheese</a:t>
            </a:r>
            <a:r>
              <a:rPr sz="2000" i="1" u="heavy" spc="-1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are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sold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4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within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the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EU	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65" dirty="0">
                <a:latin typeface="Arial"/>
                <a:cs typeface="Arial"/>
              </a:rPr>
              <a:t>cheese </a:t>
            </a:r>
            <a:r>
              <a:rPr sz="1800" b="1" spc="-135" dirty="0">
                <a:latin typeface="Arial"/>
                <a:cs typeface="Arial"/>
              </a:rPr>
              <a:t>exports </a:t>
            </a:r>
            <a:r>
              <a:rPr sz="1800" b="1" spc="-150" dirty="0">
                <a:latin typeface="Arial"/>
                <a:cs typeface="Arial"/>
              </a:rPr>
              <a:t>by </a:t>
            </a:r>
            <a:r>
              <a:rPr sz="1800" b="1" spc="-100" dirty="0">
                <a:latin typeface="Arial"/>
                <a:cs typeface="Arial"/>
              </a:rPr>
              <a:t>destination, </a:t>
            </a:r>
            <a:r>
              <a:rPr sz="1800" b="1" spc="-80" dirty="0">
                <a:latin typeface="Arial"/>
                <a:cs typeface="Arial"/>
              </a:rPr>
              <a:t>2008-2024f </a:t>
            </a:r>
            <a:r>
              <a:rPr sz="1800" b="1" spc="-120" dirty="0">
                <a:latin typeface="Arial"/>
                <a:cs typeface="Arial"/>
              </a:rPr>
              <a:t>(ktons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pw)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5055235">
              <a:lnSpc>
                <a:spcPct val="100000"/>
              </a:lnSpc>
              <a:spcBef>
                <a:spcPts val="5"/>
              </a:spcBef>
            </a:pPr>
            <a:r>
              <a:rPr sz="1400" b="1" spc="-100" dirty="0">
                <a:solidFill>
                  <a:srgbClr val="185AA2"/>
                </a:solidFill>
                <a:latin typeface="Arial"/>
                <a:cs typeface="Arial"/>
              </a:rPr>
              <a:t>Total: </a:t>
            </a:r>
            <a:r>
              <a:rPr sz="1400" b="1" spc="-105" dirty="0">
                <a:solidFill>
                  <a:srgbClr val="185AA2"/>
                </a:solidFill>
                <a:latin typeface="Arial"/>
                <a:cs typeface="Arial"/>
              </a:rPr>
              <a:t>+1.7%</a:t>
            </a:r>
            <a:r>
              <a:rPr sz="1400" b="1" spc="-65" dirty="0">
                <a:solidFill>
                  <a:srgbClr val="185AA2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185AA2"/>
                </a:solidFill>
                <a:latin typeface="Arial"/>
                <a:cs typeface="Arial"/>
              </a:rPr>
              <a:t>p.a.</a:t>
            </a:r>
            <a:endParaRPr sz="1400">
              <a:latin typeface="Arial"/>
              <a:cs typeface="Arial"/>
            </a:endParaRPr>
          </a:p>
          <a:p>
            <a:pPr marL="2411730">
              <a:lnSpc>
                <a:spcPct val="100000"/>
              </a:lnSpc>
              <a:spcBef>
                <a:spcPts val="1145"/>
              </a:spcBef>
            </a:pPr>
            <a:r>
              <a:rPr sz="1400" b="1" spc="-100" dirty="0">
                <a:solidFill>
                  <a:srgbClr val="185AA2"/>
                </a:solidFill>
                <a:latin typeface="Arial"/>
                <a:cs typeface="Arial"/>
              </a:rPr>
              <a:t>Total: </a:t>
            </a:r>
            <a:r>
              <a:rPr sz="1400" b="1" spc="-105" dirty="0">
                <a:solidFill>
                  <a:srgbClr val="185AA2"/>
                </a:solidFill>
                <a:latin typeface="Arial"/>
                <a:cs typeface="Arial"/>
              </a:rPr>
              <a:t>+4.3%</a:t>
            </a:r>
            <a:r>
              <a:rPr sz="1400" b="1" spc="-65" dirty="0">
                <a:solidFill>
                  <a:srgbClr val="185AA2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185AA2"/>
                </a:solidFill>
                <a:latin typeface="Arial"/>
                <a:cs typeface="Arial"/>
              </a:rPr>
              <a:t>p.a.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6B65598-DFFA-40F8-8698-2A64448D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216" y="1392936"/>
            <a:ext cx="5209032" cy="3642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2089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80" dirty="0"/>
              <a:t>EU </a:t>
            </a:r>
            <a:r>
              <a:rPr sz="2200" spc="-195" dirty="0"/>
              <a:t>Cream</a:t>
            </a:r>
            <a:r>
              <a:rPr sz="2200" spc="-320" dirty="0"/>
              <a:t> </a:t>
            </a:r>
            <a:r>
              <a:rPr sz="2200" spc="-165" dirty="0"/>
              <a:t>exports</a:t>
            </a:r>
            <a:endParaRPr sz="22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1085" y="3583685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0000FF"/>
                </a:solidFill>
                <a:latin typeface="Arial"/>
                <a:cs typeface="Arial"/>
              </a:rPr>
              <a:t>2.4%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678" y="2208657"/>
            <a:ext cx="106616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960">
              <a:lnSpc>
                <a:spcPts val="1645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0000FF"/>
                </a:solidFill>
                <a:latin typeface="Arial"/>
                <a:cs typeface="Arial"/>
              </a:rPr>
              <a:t>7.0%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b="1" spc="-100" dirty="0">
                <a:solidFill>
                  <a:srgbClr val="0000FF"/>
                </a:solidFill>
                <a:latin typeface="Arial"/>
                <a:cs typeface="Arial"/>
              </a:rPr>
              <a:t>6.3%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4459" y="1255268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0" dirty="0">
                <a:solidFill>
                  <a:srgbClr val="0000FF"/>
                </a:solidFill>
                <a:latin typeface="Arial"/>
                <a:cs typeface="Arial"/>
              </a:rPr>
              <a:t>9.4%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61" y="368553"/>
            <a:ext cx="8851900" cy="799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8825865" algn="l"/>
              </a:tabLst>
            </a:pPr>
            <a:r>
              <a:rPr sz="2000" i="1" u="heavy" spc="-114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continue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4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grow.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9,4%</a:t>
            </a: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total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EU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production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</a:t>
            </a:r>
            <a:r>
              <a:rPr sz="2000" i="1" u="heavy" spc="-14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be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exported</a:t>
            </a:r>
            <a:r>
              <a:rPr sz="2000" i="1" u="heavy" spc="-1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by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3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2024	</a:t>
            </a:r>
            <a:endParaRPr sz="2000">
              <a:latin typeface="Trebuchet MS"/>
              <a:cs typeface="Trebuchet MS"/>
            </a:endParaRPr>
          </a:p>
          <a:p>
            <a:pPr marL="11430" algn="ctr">
              <a:lnSpc>
                <a:spcPct val="100000"/>
              </a:lnSpc>
              <a:spcBef>
                <a:spcPts val="1525"/>
              </a:spcBef>
            </a:pPr>
            <a:r>
              <a:rPr sz="1800" b="1" spc="-225" dirty="0">
                <a:latin typeface="Arial"/>
                <a:cs typeface="Arial"/>
              </a:rPr>
              <a:t>EU </a:t>
            </a:r>
            <a:r>
              <a:rPr sz="1800" b="1" spc="-160" dirty="0">
                <a:latin typeface="Arial"/>
                <a:cs typeface="Arial"/>
              </a:rPr>
              <a:t>Cream </a:t>
            </a:r>
            <a:r>
              <a:rPr sz="1800" b="1" spc="-155" dirty="0">
                <a:latin typeface="Arial"/>
                <a:cs typeface="Arial"/>
              </a:rPr>
              <a:t>Exports </a:t>
            </a:r>
            <a:r>
              <a:rPr sz="1800" b="1" spc="-30" dirty="0">
                <a:latin typeface="Arial"/>
                <a:cs typeface="Arial"/>
              </a:rPr>
              <a:t>&amp; </a:t>
            </a:r>
            <a:r>
              <a:rPr sz="1800" b="1" spc="-160" dirty="0">
                <a:latin typeface="Arial"/>
                <a:cs typeface="Arial"/>
              </a:rPr>
              <a:t>Share </a:t>
            </a:r>
            <a:r>
              <a:rPr sz="1800" b="1" spc="-80" dirty="0">
                <a:latin typeface="Arial"/>
                <a:cs typeface="Arial"/>
              </a:rPr>
              <a:t>of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Production,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7786" y="1115059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Arial"/>
                <a:cs typeface="Arial"/>
              </a:rPr>
              <a:t>2008-24f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02C1CBD-5A4D-45E4-90E9-A0076607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ts val="2530"/>
              </a:lnSpc>
              <a:spcBef>
                <a:spcPts val="95"/>
              </a:spcBef>
            </a:pPr>
            <a:r>
              <a:rPr sz="2200" spc="-210" dirty="0"/>
              <a:t>Chinese </a:t>
            </a:r>
            <a:r>
              <a:rPr sz="2200" spc="-135" dirty="0"/>
              <a:t>Dairy Imports: </a:t>
            </a:r>
            <a:r>
              <a:rPr sz="2200" spc="-120" dirty="0"/>
              <a:t>short-term</a:t>
            </a:r>
            <a:r>
              <a:rPr sz="2200" spc="120" dirty="0"/>
              <a:t> </a:t>
            </a:r>
            <a:r>
              <a:rPr sz="2200" spc="-160" dirty="0"/>
              <a:t>forecast</a:t>
            </a:r>
            <a:endParaRPr sz="2200"/>
          </a:p>
          <a:p>
            <a:pPr marL="14604">
              <a:lnSpc>
                <a:spcPts val="2290"/>
              </a:lnSpc>
              <a:tabLst>
                <a:tab pos="8820150" algn="l"/>
              </a:tabLst>
            </a:pP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14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Generally</a:t>
            </a:r>
            <a:r>
              <a:rPr b="0" i="1" u="heavy" spc="-17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0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slower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8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</a:t>
            </a:r>
            <a:r>
              <a:rPr b="0" i="1" u="heavy" spc="-17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2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expected</a:t>
            </a: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1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b="0" i="1" u="heavy" spc="-15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3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2020</a:t>
            </a: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14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(recovery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8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4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for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3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butter)	</a:t>
            </a:r>
          </a:p>
        </p:txBody>
      </p:sp>
      <p:sp>
        <p:nvSpPr>
          <p:cNvPr id="3" name="object 3"/>
          <p:cNvSpPr/>
          <p:nvPr/>
        </p:nvSpPr>
        <p:spPr>
          <a:xfrm>
            <a:off x="4798440" y="1401825"/>
            <a:ext cx="22860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8440" y="2453385"/>
            <a:ext cx="22860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8440" y="3011170"/>
            <a:ext cx="22860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8440" y="3814317"/>
            <a:ext cx="22860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0325">
              <a:lnSpc>
                <a:spcPts val="1939"/>
              </a:lnSpc>
              <a:spcBef>
                <a:spcPts val="345"/>
              </a:spcBef>
            </a:pPr>
            <a:r>
              <a:rPr b="1" spc="-70" dirty="0">
                <a:solidFill>
                  <a:srgbClr val="00549D"/>
                </a:solidFill>
                <a:latin typeface="Arial"/>
                <a:cs typeface="Arial"/>
              </a:rPr>
              <a:t>WMP</a:t>
            </a:r>
            <a:r>
              <a:rPr spc="-70" dirty="0"/>
              <a:t>: we </a:t>
            </a:r>
            <a:r>
              <a:rPr spc="-55" dirty="0"/>
              <a:t>do </a:t>
            </a:r>
            <a:r>
              <a:rPr spc="-5" dirty="0"/>
              <a:t>not </a:t>
            </a:r>
            <a:r>
              <a:rPr spc="-80" dirty="0"/>
              <a:t>expect </a:t>
            </a:r>
            <a:r>
              <a:rPr spc="-60" dirty="0"/>
              <a:t>higher </a:t>
            </a:r>
            <a:r>
              <a:rPr spc="-35" dirty="0"/>
              <a:t>imports  </a:t>
            </a:r>
            <a:r>
              <a:rPr spc="-25" dirty="0"/>
              <a:t>in </a:t>
            </a:r>
            <a:r>
              <a:rPr spc="-90" dirty="0"/>
              <a:t>2020 </a:t>
            </a:r>
            <a:r>
              <a:rPr spc="-40" dirty="0"/>
              <a:t>than </a:t>
            </a:r>
            <a:r>
              <a:rPr spc="-25" dirty="0"/>
              <a:t>in </a:t>
            </a:r>
            <a:r>
              <a:rPr spc="-85" dirty="0"/>
              <a:t>2019, </a:t>
            </a:r>
            <a:r>
              <a:rPr spc="5" dirty="0"/>
              <a:t>with </a:t>
            </a:r>
            <a:r>
              <a:rPr spc="-20" dirty="0"/>
              <a:t>the</a:t>
            </a:r>
            <a:r>
              <a:rPr spc="-355" dirty="0"/>
              <a:t> </a:t>
            </a:r>
            <a:r>
              <a:rPr spc="-85" dirty="0"/>
              <a:t>expected  </a:t>
            </a:r>
            <a:r>
              <a:rPr spc="-50" dirty="0"/>
              <a:t>starting </a:t>
            </a:r>
            <a:r>
              <a:rPr spc="-75" dirty="0"/>
              <a:t>recovery </a:t>
            </a:r>
            <a:r>
              <a:rPr spc="-5" dirty="0"/>
              <a:t>of </a:t>
            </a:r>
            <a:r>
              <a:rPr spc="-70" dirty="0"/>
              <a:t>domestic </a:t>
            </a:r>
            <a:r>
              <a:rPr spc="-35" dirty="0"/>
              <a:t>milk  </a:t>
            </a:r>
            <a:r>
              <a:rPr spc="-40" dirty="0"/>
              <a:t>production </a:t>
            </a:r>
            <a:r>
              <a:rPr spc="-30" dirty="0"/>
              <a:t>in</a:t>
            </a:r>
            <a:r>
              <a:rPr spc="-125" dirty="0"/>
              <a:t> </a:t>
            </a:r>
            <a:r>
              <a:rPr spc="-95" dirty="0"/>
              <a:t>2020</a:t>
            </a:r>
          </a:p>
          <a:p>
            <a:pPr marL="12700" marR="179705">
              <a:lnSpc>
                <a:spcPts val="1939"/>
              </a:lnSpc>
              <a:spcBef>
                <a:spcPts val="525"/>
              </a:spcBef>
            </a:pPr>
            <a:r>
              <a:rPr b="1" spc="-135" dirty="0">
                <a:solidFill>
                  <a:srgbClr val="00549D"/>
                </a:solidFill>
                <a:latin typeface="Arial"/>
                <a:cs typeface="Arial"/>
              </a:rPr>
              <a:t>SMP</a:t>
            </a:r>
            <a:r>
              <a:rPr spc="-135" dirty="0"/>
              <a:t>: </a:t>
            </a:r>
            <a:r>
              <a:rPr spc="-85" dirty="0"/>
              <a:t>compared </a:t>
            </a:r>
            <a:r>
              <a:rPr spc="15" dirty="0"/>
              <a:t>to </a:t>
            </a:r>
            <a:r>
              <a:rPr spc="-160" dirty="0"/>
              <a:t>WMP, </a:t>
            </a:r>
            <a:r>
              <a:rPr spc="-125" dirty="0"/>
              <a:t>less </a:t>
            </a:r>
            <a:r>
              <a:rPr spc="-60" dirty="0"/>
              <a:t>linked  </a:t>
            </a:r>
            <a:r>
              <a:rPr spc="-40" dirty="0"/>
              <a:t>directly </a:t>
            </a:r>
            <a:r>
              <a:rPr spc="5" dirty="0"/>
              <a:t>with </a:t>
            </a:r>
            <a:r>
              <a:rPr spc="-70" dirty="0"/>
              <a:t>domestic </a:t>
            </a:r>
            <a:r>
              <a:rPr spc="-35" dirty="0"/>
              <a:t>milk</a:t>
            </a:r>
            <a:r>
              <a:rPr spc="-240" dirty="0"/>
              <a:t> </a:t>
            </a:r>
            <a:r>
              <a:rPr spc="-40" dirty="0"/>
              <a:t>production</a:t>
            </a:r>
          </a:p>
          <a:p>
            <a:pPr marL="12700" marR="5080">
              <a:lnSpc>
                <a:spcPts val="1950"/>
              </a:lnSpc>
              <a:spcBef>
                <a:spcPts val="505"/>
              </a:spcBef>
            </a:pPr>
            <a:r>
              <a:rPr b="1" spc="-100" dirty="0">
                <a:solidFill>
                  <a:srgbClr val="00549D"/>
                </a:solidFill>
                <a:latin typeface="Arial"/>
                <a:cs typeface="Arial"/>
              </a:rPr>
              <a:t>Whey</a:t>
            </a:r>
            <a:r>
              <a:rPr spc="-100" dirty="0"/>
              <a:t>: </a:t>
            </a:r>
            <a:r>
              <a:rPr spc="-70" dirty="0"/>
              <a:t>feed whey </a:t>
            </a:r>
            <a:r>
              <a:rPr spc="-80" dirty="0"/>
              <a:t>demand </a:t>
            </a:r>
            <a:r>
              <a:rPr spc="-20" dirty="0"/>
              <a:t>still </a:t>
            </a:r>
            <a:r>
              <a:rPr spc="-25" dirty="0"/>
              <a:t>low;</a:t>
            </a:r>
            <a:r>
              <a:rPr spc="-210" dirty="0"/>
              <a:t> </a:t>
            </a:r>
            <a:r>
              <a:rPr spc="-40" dirty="0"/>
              <a:t>food  </a:t>
            </a:r>
            <a:r>
              <a:rPr spc="-70" dirty="0"/>
              <a:t>whey </a:t>
            </a:r>
            <a:r>
              <a:rPr spc="-85" dirty="0"/>
              <a:t>demand </a:t>
            </a:r>
            <a:r>
              <a:rPr spc="-35" dirty="0"/>
              <a:t>growth </a:t>
            </a:r>
            <a:r>
              <a:rPr spc="-100" dirty="0"/>
              <a:t>also </a:t>
            </a:r>
            <a:r>
              <a:rPr spc="-60" dirty="0"/>
              <a:t>impacted </a:t>
            </a:r>
            <a:r>
              <a:rPr spc="-80" dirty="0"/>
              <a:t>by  </a:t>
            </a:r>
            <a:r>
              <a:rPr spc="-45" dirty="0"/>
              <a:t>trade</a:t>
            </a:r>
            <a:r>
              <a:rPr spc="-95" dirty="0"/>
              <a:t> </a:t>
            </a:r>
            <a:r>
              <a:rPr spc="-50" dirty="0"/>
              <a:t>war</a:t>
            </a:r>
          </a:p>
          <a:p>
            <a:pPr marL="12700" marR="37465">
              <a:lnSpc>
                <a:spcPts val="1939"/>
              </a:lnSpc>
              <a:spcBef>
                <a:spcPts val="484"/>
              </a:spcBef>
            </a:pPr>
            <a:r>
              <a:rPr b="1" spc="-150" dirty="0">
                <a:solidFill>
                  <a:srgbClr val="00549D"/>
                </a:solidFill>
                <a:latin typeface="Arial"/>
                <a:cs typeface="Arial"/>
              </a:rPr>
              <a:t>Solid </a:t>
            </a:r>
            <a:r>
              <a:rPr b="1" spc="-105" dirty="0">
                <a:solidFill>
                  <a:srgbClr val="00549D"/>
                </a:solidFill>
                <a:latin typeface="Arial"/>
                <a:cs typeface="Arial"/>
              </a:rPr>
              <a:t>dairy </a:t>
            </a:r>
            <a:r>
              <a:rPr b="1" spc="-95" dirty="0">
                <a:solidFill>
                  <a:srgbClr val="00549D"/>
                </a:solidFill>
                <a:latin typeface="Arial"/>
                <a:cs typeface="Arial"/>
              </a:rPr>
              <a:t>fats</a:t>
            </a:r>
            <a:r>
              <a:rPr spc="-95" dirty="0"/>
              <a:t>: </a:t>
            </a:r>
            <a:r>
              <a:rPr spc="-90" dirty="0"/>
              <a:t>2020 </a:t>
            </a:r>
            <a:r>
              <a:rPr spc="-75" dirty="0"/>
              <a:t>recovery </a:t>
            </a:r>
            <a:r>
              <a:rPr spc="-25" dirty="0"/>
              <a:t>after low  </a:t>
            </a:r>
            <a:r>
              <a:rPr spc="-90" dirty="0"/>
              <a:t>2019 </a:t>
            </a:r>
            <a:r>
              <a:rPr spc="-35" dirty="0"/>
              <a:t>imports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740" y="991615"/>
            <a:ext cx="3999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Arial"/>
                <a:cs typeface="Arial"/>
              </a:rPr>
              <a:t>Chinese </a:t>
            </a:r>
            <a:r>
              <a:rPr sz="1800" b="1" spc="-110" dirty="0">
                <a:latin typeface="Arial"/>
                <a:cs typeface="Arial"/>
              </a:rPr>
              <a:t>Dairy </a:t>
            </a:r>
            <a:r>
              <a:rPr sz="1800" b="1" spc="-160" dirty="0">
                <a:latin typeface="Arial"/>
                <a:cs typeface="Arial"/>
              </a:rPr>
              <a:t>Products </a:t>
            </a:r>
            <a:r>
              <a:rPr sz="1800" b="1" spc="-100" dirty="0">
                <a:latin typeface="Arial"/>
                <a:cs typeface="Arial"/>
              </a:rPr>
              <a:t>Imports,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18/19/20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756" y="1485073"/>
            <a:ext cx="4155122" cy="2387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3872C95-AFAA-4BBE-86C5-0E746F2C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2737866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2710" y="2255647"/>
            <a:ext cx="38792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114" dirty="0">
                <a:latin typeface="Arial"/>
                <a:cs typeface="Arial"/>
              </a:rPr>
              <a:t>Global </a:t>
            </a:r>
            <a:r>
              <a:rPr sz="2600" b="0" spc="-150" dirty="0">
                <a:latin typeface="Arial"/>
                <a:cs typeface="Arial"/>
              </a:rPr>
              <a:t>Supply</a:t>
            </a:r>
            <a:r>
              <a:rPr sz="2600" b="0" spc="-250" dirty="0">
                <a:latin typeface="Arial"/>
                <a:cs typeface="Arial"/>
              </a:rPr>
              <a:t> </a:t>
            </a:r>
            <a:r>
              <a:rPr sz="2600" b="0" spc="-114" dirty="0">
                <a:latin typeface="Arial"/>
                <a:cs typeface="Arial"/>
              </a:rPr>
              <a:t>Developments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AD18C5C-1EB5-47CC-99A9-8517B9E7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11" y="3946201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2737866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8722" y="2255647"/>
            <a:ext cx="368807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310" dirty="0">
                <a:latin typeface="Arial"/>
                <a:cs typeface="Arial"/>
              </a:rPr>
              <a:t>So </a:t>
            </a:r>
            <a:r>
              <a:rPr sz="2600" b="0" spc="-75" dirty="0">
                <a:latin typeface="Arial"/>
                <a:cs typeface="Arial"/>
              </a:rPr>
              <a:t>What </a:t>
            </a:r>
            <a:r>
              <a:rPr sz="2600" b="0" spc="-20" dirty="0">
                <a:latin typeface="Arial"/>
                <a:cs typeface="Arial"/>
              </a:rPr>
              <a:t>Might </a:t>
            </a:r>
            <a:r>
              <a:rPr sz="2600" b="0" spc="80" dirty="0">
                <a:latin typeface="Arial"/>
                <a:cs typeface="Arial"/>
              </a:rPr>
              <a:t>it </a:t>
            </a:r>
            <a:r>
              <a:rPr sz="2600" b="0" spc="-55" dirty="0">
                <a:latin typeface="Arial"/>
                <a:cs typeface="Arial"/>
              </a:rPr>
              <a:t>all</a:t>
            </a:r>
            <a:r>
              <a:rPr sz="2600" b="0" spc="-415" dirty="0">
                <a:latin typeface="Arial"/>
                <a:cs typeface="Arial"/>
              </a:rPr>
              <a:t> </a:t>
            </a:r>
            <a:r>
              <a:rPr sz="2600" b="0" spc="-120" dirty="0">
                <a:latin typeface="Arial"/>
                <a:cs typeface="Arial"/>
              </a:rPr>
              <a:t>Mean?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B899C7A-346E-4911-964C-561FD294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710945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151003"/>
            <a:ext cx="4950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5" dirty="0"/>
              <a:t>What </a:t>
            </a:r>
            <a:r>
              <a:rPr sz="2200" spc="-110" dirty="0"/>
              <a:t>we </a:t>
            </a:r>
            <a:r>
              <a:rPr sz="2200" spc="-145" dirty="0"/>
              <a:t>might </a:t>
            </a:r>
            <a:r>
              <a:rPr sz="2200" spc="-175" dirty="0"/>
              <a:t>most </a:t>
            </a:r>
            <a:r>
              <a:rPr sz="2200" spc="-150" dirty="0"/>
              <a:t>usefully </a:t>
            </a:r>
            <a:r>
              <a:rPr sz="2200" spc="-130" dirty="0"/>
              <a:t>bear </a:t>
            </a:r>
            <a:r>
              <a:rPr sz="2200" spc="-120" dirty="0"/>
              <a:t>in</a:t>
            </a:r>
            <a:r>
              <a:rPr sz="2200" spc="5" dirty="0"/>
              <a:t> </a:t>
            </a:r>
            <a:r>
              <a:rPr sz="2200" spc="-145" dirty="0"/>
              <a:t>mind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37553" y="968375"/>
            <a:ext cx="202692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553" y="1481963"/>
            <a:ext cx="202692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553" y="1983358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553" y="2727070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553" y="3522598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6504" y="838210"/>
            <a:ext cx="8268334" cy="28441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55" dirty="0">
                <a:solidFill>
                  <a:srgbClr val="00549D"/>
                </a:solidFill>
                <a:latin typeface="Arial"/>
                <a:cs typeface="Arial"/>
              </a:rPr>
              <a:t>Production</a:t>
            </a:r>
            <a:r>
              <a:rPr sz="1600" spc="-7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549D"/>
                </a:solidFill>
                <a:latin typeface="Arial"/>
                <a:cs typeface="Arial"/>
              </a:rPr>
              <a:t>will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continue</a:t>
            </a:r>
            <a:r>
              <a:rPr sz="1600" spc="-8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549D"/>
                </a:solidFill>
                <a:latin typeface="Arial"/>
                <a:cs typeface="Arial"/>
              </a:rPr>
              <a:t>to</a:t>
            </a:r>
            <a:r>
              <a:rPr sz="1600" spc="-8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549D"/>
                </a:solidFill>
                <a:latin typeface="Arial"/>
                <a:cs typeface="Arial"/>
              </a:rPr>
              <a:t>grow</a:t>
            </a:r>
            <a:r>
              <a:rPr sz="1600" spc="-2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(but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lower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rate)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traditional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exporting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countries.</a:t>
            </a:r>
            <a:endParaRPr sz="1600">
              <a:latin typeface="Arial"/>
              <a:cs typeface="Arial"/>
            </a:endParaRPr>
          </a:p>
          <a:p>
            <a:pPr marL="175260" indent="-160020">
              <a:lnSpc>
                <a:spcPct val="100000"/>
              </a:lnSpc>
              <a:spcBef>
                <a:spcPts val="140"/>
              </a:spcBef>
              <a:buClr>
                <a:srgbClr val="7EC04A"/>
              </a:buClr>
              <a:buFont typeface="Wingdings"/>
              <a:buChar char=""/>
              <a:tabLst>
                <a:tab pos="175895" algn="l"/>
              </a:tabLst>
            </a:pPr>
            <a:r>
              <a:rPr sz="1400" spc="-75" dirty="0">
                <a:latin typeface="Arial"/>
                <a:cs typeface="Arial"/>
              </a:rPr>
              <a:t>However,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it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will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never</a:t>
            </a:r>
            <a:r>
              <a:rPr sz="1400" spc="-55" dirty="0">
                <a:latin typeface="Arial"/>
                <a:cs typeface="Arial"/>
              </a:rPr>
              <a:t> coincide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exactly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with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demand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growth.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Price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volatility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will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continue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520"/>
              </a:spcBef>
            </a:pPr>
            <a:r>
              <a:rPr sz="1600" spc="-110" dirty="0">
                <a:solidFill>
                  <a:srgbClr val="00549D"/>
                </a:solidFill>
                <a:latin typeface="Arial"/>
                <a:cs typeface="Arial"/>
              </a:rPr>
              <a:t>China</a:t>
            </a:r>
            <a:r>
              <a:rPr sz="1600" spc="-10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549D"/>
                </a:solidFill>
                <a:latin typeface="Arial"/>
                <a:cs typeface="Arial"/>
              </a:rPr>
              <a:t>will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continue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549D"/>
                </a:solidFill>
                <a:latin typeface="Arial"/>
                <a:cs typeface="Arial"/>
              </a:rPr>
              <a:t>to</a:t>
            </a:r>
            <a:r>
              <a:rPr sz="1600" spc="-7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be</a:t>
            </a:r>
            <a:r>
              <a:rPr sz="1600" spc="-8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49D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00549D"/>
                </a:solidFill>
                <a:latin typeface="Arial"/>
                <a:cs typeface="Arial"/>
              </a:rPr>
              <a:t>engine</a:t>
            </a:r>
            <a:r>
              <a:rPr sz="1600" spc="-8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49D"/>
                </a:solidFill>
                <a:latin typeface="Arial"/>
                <a:cs typeface="Arial"/>
              </a:rPr>
              <a:t>of</a:t>
            </a:r>
            <a:r>
              <a:rPr sz="1600" spc="-7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49D"/>
                </a:solidFill>
                <a:latin typeface="Arial"/>
                <a:cs typeface="Arial"/>
              </a:rPr>
              <a:t>the</a:t>
            </a:r>
            <a:r>
              <a:rPr sz="1600" spc="-7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549D"/>
                </a:solidFill>
                <a:latin typeface="Arial"/>
                <a:cs typeface="Arial"/>
              </a:rPr>
              <a:t>growing </a:t>
            </a:r>
            <a:r>
              <a:rPr sz="1600" spc="-45" dirty="0">
                <a:solidFill>
                  <a:srgbClr val="00549D"/>
                </a:solidFill>
                <a:latin typeface="Arial"/>
                <a:cs typeface="Arial"/>
              </a:rPr>
              <a:t>dairy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49D"/>
                </a:solidFill>
                <a:latin typeface="Arial"/>
                <a:cs typeface="Arial"/>
              </a:rPr>
              <a:t>world</a:t>
            </a:r>
            <a:r>
              <a:rPr sz="1600" spc="-6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00549D"/>
                </a:solidFill>
                <a:latin typeface="Arial"/>
                <a:cs typeface="Arial"/>
              </a:rPr>
              <a:t>consumption</a:t>
            </a:r>
            <a:r>
              <a:rPr sz="1600" spc="-55" dirty="0">
                <a:latin typeface="Arial"/>
                <a:cs typeface="Arial"/>
              </a:rPr>
              <a:t>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EU</a:t>
            </a:r>
            <a:r>
              <a:rPr sz="1600" spc="-80" dirty="0">
                <a:latin typeface="Arial"/>
                <a:cs typeface="Arial"/>
              </a:rPr>
              <a:t> and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40" dirty="0">
                <a:latin typeface="Arial"/>
                <a:cs typeface="Arial"/>
              </a:rPr>
              <a:t>US  </a:t>
            </a:r>
            <a:r>
              <a:rPr sz="1600" spc="5" dirty="0">
                <a:latin typeface="Arial"/>
                <a:cs typeface="Arial"/>
              </a:rPr>
              <a:t>will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also </a:t>
            </a:r>
            <a:r>
              <a:rPr sz="1600" spc="-30" dirty="0">
                <a:latin typeface="Arial"/>
                <a:cs typeface="Arial"/>
              </a:rPr>
              <a:t>contribute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growth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until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when?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600" spc="-95" dirty="0">
                <a:latin typeface="Arial"/>
                <a:cs typeface="Arial"/>
              </a:rPr>
              <a:t>Ensuring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it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adds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maximum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value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each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litre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milk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can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only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increase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importance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every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dairy.</a:t>
            </a:r>
            <a:endParaRPr sz="1600">
              <a:latin typeface="Arial"/>
              <a:cs typeface="Arial"/>
            </a:endParaRPr>
          </a:p>
          <a:p>
            <a:pPr marL="175260" indent="-160020">
              <a:lnSpc>
                <a:spcPct val="100000"/>
              </a:lnSpc>
              <a:spcBef>
                <a:spcPts val="150"/>
              </a:spcBef>
              <a:buClr>
                <a:srgbClr val="7EC04A"/>
              </a:buClr>
              <a:buFont typeface="Wingdings"/>
              <a:buChar char=""/>
              <a:tabLst>
                <a:tab pos="175895" algn="l"/>
              </a:tabLst>
            </a:pPr>
            <a:r>
              <a:rPr sz="1400" b="1" spc="-80" dirty="0">
                <a:solidFill>
                  <a:srgbClr val="00549D"/>
                </a:solidFill>
                <a:latin typeface="Arial"/>
                <a:cs typeface="Arial"/>
              </a:rPr>
              <a:t>Flexibility </a:t>
            </a:r>
            <a:r>
              <a:rPr sz="1400" b="1" spc="-50" dirty="0">
                <a:solidFill>
                  <a:srgbClr val="00549D"/>
                </a:solidFill>
                <a:latin typeface="Arial"/>
                <a:cs typeface="Arial"/>
              </a:rPr>
              <a:t>will </a:t>
            </a:r>
            <a:r>
              <a:rPr sz="1400" b="1" spc="-110" dirty="0">
                <a:solidFill>
                  <a:srgbClr val="00549D"/>
                </a:solidFill>
                <a:latin typeface="Arial"/>
                <a:cs typeface="Arial"/>
              </a:rPr>
              <a:t>become </a:t>
            </a:r>
            <a:r>
              <a:rPr sz="1400" b="1" spc="-90" dirty="0">
                <a:solidFill>
                  <a:srgbClr val="00549D"/>
                </a:solidFill>
                <a:latin typeface="Arial"/>
                <a:cs typeface="Arial"/>
              </a:rPr>
              <a:t>more </a:t>
            </a:r>
            <a:r>
              <a:rPr sz="1400" b="1" spc="-100" dirty="0">
                <a:solidFill>
                  <a:srgbClr val="00549D"/>
                </a:solidFill>
                <a:latin typeface="Arial"/>
                <a:cs typeface="Arial"/>
              </a:rPr>
              <a:t>and </a:t>
            </a:r>
            <a:r>
              <a:rPr sz="1400" b="1" spc="-90" dirty="0">
                <a:solidFill>
                  <a:srgbClr val="00549D"/>
                </a:solidFill>
                <a:latin typeface="Arial"/>
                <a:cs typeface="Arial"/>
              </a:rPr>
              <a:t>more </a:t>
            </a:r>
            <a:r>
              <a:rPr sz="1400" b="1" spc="-50" dirty="0">
                <a:solidFill>
                  <a:srgbClr val="00549D"/>
                </a:solidFill>
                <a:latin typeface="Arial"/>
                <a:cs typeface="Arial"/>
              </a:rPr>
              <a:t>the </a:t>
            </a:r>
            <a:r>
              <a:rPr sz="1400" b="1" spc="-90" dirty="0">
                <a:solidFill>
                  <a:srgbClr val="00549D"/>
                </a:solidFill>
                <a:latin typeface="Arial"/>
                <a:cs typeface="Arial"/>
              </a:rPr>
              <a:t>name </a:t>
            </a:r>
            <a:r>
              <a:rPr sz="1400" b="1" spc="-65" dirty="0">
                <a:solidFill>
                  <a:srgbClr val="00549D"/>
                </a:solidFill>
                <a:latin typeface="Arial"/>
                <a:cs typeface="Arial"/>
              </a:rPr>
              <a:t>of </a:t>
            </a:r>
            <a:r>
              <a:rPr sz="1400" b="1" spc="-50" dirty="0">
                <a:solidFill>
                  <a:srgbClr val="00549D"/>
                </a:solidFill>
                <a:latin typeface="Arial"/>
                <a:cs typeface="Arial"/>
              </a:rPr>
              <a:t>the </a:t>
            </a:r>
            <a:r>
              <a:rPr sz="1400" b="1" spc="-120" dirty="0">
                <a:solidFill>
                  <a:srgbClr val="00549D"/>
                </a:solidFill>
                <a:latin typeface="Arial"/>
                <a:cs typeface="Arial"/>
              </a:rPr>
              <a:t>game </a:t>
            </a:r>
            <a:r>
              <a:rPr sz="1400" b="1" spc="-75" dirty="0">
                <a:solidFill>
                  <a:srgbClr val="00549D"/>
                </a:solidFill>
                <a:latin typeface="Arial"/>
                <a:cs typeface="Arial"/>
              </a:rPr>
              <a:t>in </a:t>
            </a:r>
            <a:r>
              <a:rPr sz="1400" b="1" spc="-95" dirty="0">
                <a:solidFill>
                  <a:srgbClr val="00549D"/>
                </a:solidFill>
                <a:latin typeface="Arial"/>
                <a:cs typeface="Arial"/>
              </a:rPr>
              <a:t>an </a:t>
            </a:r>
            <a:r>
              <a:rPr sz="1400" b="1" spc="-75" dirty="0">
                <a:solidFill>
                  <a:srgbClr val="00549D"/>
                </a:solidFill>
                <a:latin typeface="Arial"/>
                <a:cs typeface="Arial"/>
              </a:rPr>
              <a:t>inflexible</a:t>
            </a:r>
            <a:r>
              <a:rPr sz="1400" b="1" spc="-27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549D"/>
                </a:solidFill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EC04A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45" dirty="0">
                <a:solidFill>
                  <a:srgbClr val="00549D"/>
                </a:solidFill>
                <a:latin typeface="Arial"/>
                <a:cs typeface="Arial"/>
              </a:rPr>
              <a:t>Cheese</a:t>
            </a:r>
            <a:r>
              <a:rPr sz="1600" spc="-6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549D"/>
                </a:solidFill>
                <a:latin typeface="Arial"/>
                <a:cs typeface="Arial"/>
              </a:rPr>
              <a:t>will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continue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549D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49D"/>
                </a:solidFill>
                <a:latin typeface="Arial"/>
                <a:cs typeface="Arial"/>
              </a:rPr>
              <a:t>attract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00549D"/>
                </a:solidFill>
                <a:latin typeface="Arial"/>
                <a:cs typeface="Arial"/>
              </a:rPr>
              <a:t>more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549D"/>
                </a:solidFill>
                <a:latin typeface="Arial"/>
                <a:cs typeface="Arial"/>
              </a:rPr>
              <a:t>milk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which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kind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cheese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which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application?</a:t>
            </a:r>
            <a:endParaRPr sz="1600">
              <a:latin typeface="Arial"/>
              <a:cs typeface="Arial"/>
            </a:endParaRPr>
          </a:p>
          <a:p>
            <a:pPr marL="175260" indent="-160020">
              <a:lnSpc>
                <a:spcPct val="100000"/>
              </a:lnSpc>
              <a:spcBef>
                <a:spcPts val="140"/>
              </a:spcBef>
              <a:buClr>
                <a:srgbClr val="7EC04A"/>
              </a:buClr>
              <a:buFont typeface="Wingdings"/>
              <a:buChar char=""/>
              <a:tabLst>
                <a:tab pos="175895" algn="l"/>
              </a:tabLst>
            </a:pPr>
            <a:r>
              <a:rPr sz="1400" spc="-65" dirty="0">
                <a:latin typeface="Arial"/>
                <a:cs typeface="Arial"/>
              </a:rPr>
              <a:t>Adding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value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whey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will</a:t>
            </a:r>
            <a:r>
              <a:rPr sz="1400" spc="-75" dirty="0">
                <a:latin typeface="Arial"/>
                <a:cs typeface="Arial"/>
              </a:rPr>
              <a:t> become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more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more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14" dirty="0">
                <a:solidFill>
                  <a:srgbClr val="00549D"/>
                </a:solidFill>
                <a:latin typeface="Arial"/>
                <a:cs typeface="Arial"/>
              </a:rPr>
              <a:t>Global </a:t>
            </a:r>
            <a:r>
              <a:rPr sz="1600" b="1" spc="-85" dirty="0">
                <a:solidFill>
                  <a:srgbClr val="00549D"/>
                </a:solidFill>
                <a:latin typeface="Arial"/>
                <a:cs typeface="Arial"/>
              </a:rPr>
              <a:t>Attention </a:t>
            </a:r>
            <a:r>
              <a:rPr sz="1600" b="1" spc="-135" dirty="0">
                <a:solidFill>
                  <a:srgbClr val="00549D"/>
                </a:solidFill>
                <a:latin typeface="Arial"/>
                <a:cs typeface="Arial"/>
              </a:rPr>
              <a:t>Turned </a:t>
            </a:r>
            <a:r>
              <a:rPr sz="1600" b="1" spc="-60" dirty="0">
                <a:solidFill>
                  <a:srgbClr val="00549D"/>
                </a:solidFill>
                <a:latin typeface="Arial"/>
                <a:cs typeface="Arial"/>
              </a:rPr>
              <a:t>to </a:t>
            </a:r>
            <a:r>
              <a:rPr sz="1600" b="1" spc="-130" dirty="0">
                <a:solidFill>
                  <a:srgbClr val="00549D"/>
                </a:solidFill>
                <a:latin typeface="Arial"/>
                <a:cs typeface="Arial"/>
              </a:rPr>
              <a:t>Plastic </a:t>
            </a:r>
            <a:r>
              <a:rPr sz="1600" b="1" spc="-100" dirty="0">
                <a:solidFill>
                  <a:srgbClr val="00549D"/>
                </a:solidFill>
                <a:latin typeface="Arial"/>
                <a:cs typeface="Arial"/>
              </a:rPr>
              <a:t>Waste. </a:t>
            </a:r>
            <a:r>
              <a:rPr sz="1600" b="1" spc="-225" dirty="0">
                <a:solidFill>
                  <a:srgbClr val="00549D"/>
                </a:solidFill>
                <a:latin typeface="Arial"/>
                <a:cs typeface="Arial"/>
              </a:rPr>
              <a:t>As </a:t>
            </a:r>
            <a:r>
              <a:rPr sz="1600" b="1" spc="-114" dirty="0">
                <a:solidFill>
                  <a:srgbClr val="00549D"/>
                </a:solidFill>
                <a:latin typeface="Arial"/>
                <a:cs typeface="Arial"/>
              </a:rPr>
              <a:t>an industry, </a:t>
            </a:r>
            <a:r>
              <a:rPr sz="1600" b="1" spc="-125" dirty="0">
                <a:solidFill>
                  <a:srgbClr val="00549D"/>
                </a:solidFill>
                <a:latin typeface="Arial"/>
                <a:cs typeface="Arial"/>
              </a:rPr>
              <a:t>have </a:t>
            </a:r>
            <a:r>
              <a:rPr sz="1600" b="1" spc="-130" dirty="0">
                <a:solidFill>
                  <a:srgbClr val="00549D"/>
                </a:solidFill>
                <a:latin typeface="Arial"/>
                <a:cs typeface="Arial"/>
              </a:rPr>
              <a:t>you </a:t>
            </a:r>
            <a:r>
              <a:rPr sz="1600" b="1" spc="-114" dirty="0">
                <a:solidFill>
                  <a:srgbClr val="00549D"/>
                </a:solidFill>
                <a:latin typeface="Arial"/>
                <a:cs typeface="Arial"/>
              </a:rPr>
              <a:t>got </a:t>
            </a:r>
            <a:r>
              <a:rPr sz="1600" b="1" spc="-105" dirty="0">
                <a:solidFill>
                  <a:srgbClr val="00549D"/>
                </a:solidFill>
                <a:latin typeface="Arial"/>
                <a:cs typeface="Arial"/>
              </a:rPr>
              <a:t>a</a:t>
            </a:r>
            <a:r>
              <a:rPr sz="1600" b="1" spc="204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00549D"/>
                </a:solidFill>
                <a:latin typeface="Arial"/>
                <a:cs typeface="Arial"/>
              </a:rPr>
              <a:t>strategy?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AEE55E9-EA0B-445A-BC5C-F39275B4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5620" y="5059527"/>
            <a:ext cx="20891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600" spc="55" dirty="0">
                <a:solidFill>
                  <a:srgbClr val="7EC04A"/>
                </a:solidFill>
                <a:latin typeface="Arial"/>
                <a:cs typeface="Arial"/>
              </a:rPr>
              <a:t>©</a:t>
            </a:r>
            <a:r>
              <a:rPr sz="600" spc="-105" dirty="0">
                <a:solidFill>
                  <a:srgbClr val="7EC04A"/>
                </a:solidFill>
                <a:latin typeface="Arial"/>
                <a:cs typeface="Arial"/>
              </a:rPr>
              <a:t> </a:t>
            </a:r>
            <a:r>
              <a:rPr sz="600" spc="-40" dirty="0">
                <a:solidFill>
                  <a:srgbClr val="7EC04A"/>
                </a:solidFill>
                <a:latin typeface="Arial"/>
                <a:cs typeface="Arial"/>
              </a:rPr>
              <a:t>Gira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7614" y="750569"/>
            <a:ext cx="4212590" cy="341630"/>
          </a:xfrm>
          <a:custGeom>
            <a:avLst/>
            <a:gdLst/>
            <a:ahLst/>
            <a:cxnLst/>
            <a:rect l="l" t="t" r="r" b="b"/>
            <a:pathLst>
              <a:path w="4212590" h="341630">
                <a:moveTo>
                  <a:pt x="0" y="341375"/>
                </a:moveTo>
                <a:lnTo>
                  <a:pt x="4212336" y="341375"/>
                </a:lnTo>
                <a:lnTo>
                  <a:pt x="4212336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1142" y="1116330"/>
            <a:ext cx="4147185" cy="341630"/>
          </a:xfrm>
          <a:custGeom>
            <a:avLst/>
            <a:gdLst/>
            <a:ahLst/>
            <a:cxnLst/>
            <a:rect l="l" t="t" r="r" b="b"/>
            <a:pathLst>
              <a:path w="4147184" h="341630">
                <a:moveTo>
                  <a:pt x="0" y="341375"/>
                </a:moveTo>
                <a:lnTo>
                  <a:pt x="4146804" y="341375"/>
                </a:lnTo>
                <a:lnTo>
                  <a:pt x="4146804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8367" y="1482089"/>
            <a:ext cx="4372610" cy="341630"/>
          </a:xfrm>
          <a:custGeom>
            <a:avLst/>
            <a:gdLst/>
            <a:ahLst/>
            <a:cxnLst/>
            <a:rect l="l" t="t" r="r" b="b"/>
            <a:pathLst>
              <a:path w="4372609" h="341630">
                <a:moveTo>
                  <a:pt x="0" y="341375"/>
                </a:moveTo>
                <a:lnTo>
                  <a:pt x="4372356" y="341375"/>
                </a:lnTo>
                <a:lnTo>
                  <a:pt x="4372356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979" y="1847850"/>
            <a:ext cx="3724910" cy="341630"/>
          </a:xfrm>
          <a:custGeom>
            <a:avLst/>
            <a:gdLst/>
            <a:ahLst/>
            <a:cxnLst/>
            <a:rect l="l" t="t" r="r" b="b"/>
            <a:pathLst>
              <a:path w="3724910" h="341630">
                <a:moveTo>
                  <a:pt x="0" y="341375"/>
                </a:moveTo>
                <a:lnTo>
                  <a:pt x="3724655" y="341375"/>
                </a:lnTo>
                <a:lnTo>
                  <a:pt x="3724655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7802" y="2213610"/>
            <a:ext cx="4255135" cy="341630"/>
          </a:xfrm>
          <a:custGeom>
            <a:avLst/>
            <a:gdLst/>
            <a:ahLst/>
            <a:cxnLst/>
            <a:rect l="l" t="t" r="r" b="b"/>
            <a:pathLst>
              <a:path w="4255134" h="341630">
                <a:moveTo>
                  <a:pt x="0" y="341375"/>
                </a:moveTo>
                <a:lnTo>
                  <a:pt x="4255008" y="341375"/>
                </a:lnTo>
                <a:lnTo>
                  <a:pt x="4255008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1623" y="2579370"/>
            <a:ext cx="881380" cy="341630"/>
          </a:xfrm>
          <a:custGeom>
            <a:avLst/>
            <a:gdLst/>
            <a:ahLst/>
            <a:cxnLst/>
            <a:rect l="l" t="t" r="r" b="b"/>
            <a:pathLst>
              <a:path w="881379" h="341630">
                <a:moveTo>
                  <a:pt x="0" y="341375"/>
                </a:moveTo>
                <a:lnTo>
                  <a:pt x="880872" y="341375"/>
                </a:lnTo>
                <a:lnTo>
                  <a:pt x="880872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2495" y="2579370"/>
            <a:ext cx="169545" cy="341630"/>
          </a:xfrm>
          <a:custGeom>
            <a:avLst/>
            <a:gdLst/>
            <a:ahLst/>
            <a:cxnLst/>
            <a:rect l="l" t="t" r="r" b="b"/>
            <a:pathLst>
              <a:path w="169545" h="341630">
                <a:moveTo>
                  <a:pt x="0" y="341375"/>
                </a:moveTo>
                <a:lnTo>
                  <a:pt x="169163" y="341375"/>
                </a:lnTo>
                <a:lnTo>
                  <a:pt x="169163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4330" y="2579370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375"/>
                </a:lnTo>
              </a:path>
            </a:pathLst>
          </a:custGeom>
          <a:ln w="853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7003" y="2579370"/>
            <a:ext cx="2948940" cy="341630"/>
          </a:xfrm>
          <a:custGeom>
            <a:avLst/>
            <a:gdLst/>
            <a:ahLst/>
            <a:cxnLst/>
            <a:rect l="l" t="t" r="r" b="b"/>
            <a:pathLst>
              <a:path w="2948940" h="341630">
                <a:moveTo>
                  <a:pt x="0" y="341375"/>
                </a:moveTo>
                <a:lnTo>
                  <a:pt x="2948939" y="341375"/>
                </a:lnTo>
                <a:lnTo>
                  <a:pt x="2948939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2751" y="2945129"/>
            <a:ext cx="4322445" cy="341630"/>
          </a:xfrm>
          <a:custGeom>
            <a:avLst/>
            <a:gdLst/>
            <a:ahLst/>
            <a:cxnLst/>
            <a:rect l="l" t="t" r="r" b="b"/>
            <a:pathLst>
              <a:path w="4322445" h="341629">
                <a:moveTo>
                  <a:pt x="0" y="341375"/>
                </a:moveTo>
                <a:lnTo>
                  <a:pt x="4322064" y="341375"/>
                </a:lnTo>
                <a:lnTo>
                  <a:pt x="4322064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0935" y="3310890"/>
            <a:ext cx="4427220" cy="341630"/>
          </a:xfrm>
          <a:custGeom>
            <a:avLst/>
            <a:gdLst/>
            <a:ahLst/>
            <a:cxnLst/>
            <a:rect l="l" t="t" r="r" b="b"/>
            <a:pathLst>
              <a:path w="4427220" h="341629">
                <a:moveTo>
                  <a:pt x="0" y="341376"/>
                </a:moveTo>
                <a:lnTo>
                  <a:pt x="4427220" y="341376"/>
                </a:lnTo>
                <a:lnTo>
                  <a:pt x="4427220" y="0"/>
                </a:lnTo>
                <a:lnTo>
                  <a:pt x="0" y="0"/>
                </a:lnTo>
                <a:lnTo>
                  <a:pt x="0" y="3413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0202" y="3676624"/>
            <a:ext cx="3950335" cy="341630"/>
          </a:xfrm>
          <a:custGeom>
            <a:avLst/>
            <a:gdLst/>
            <a:ahLst/>
            <a:cxnLst/>
            <a:rect l="l" t="t" r="r" b="b"/>
            <a:pathLst>
              <a:path w="3950334" h="341629">
                <a:moveTo>
                  <a:pt x="0" y="341376"/>
                </a:moveTo>
                <a:lnTo>
                  <a:pt x="3950208" y="341376"/>
                </a:lnTo>
                <a:lnTo>
                  <a:pt x="3950208" y="0"/>
                </a:lnTo>
                <a:lnTo>
                  <a:pt x="0" y="0"/>
                </a:lnTo>
                <a:lnTo>
                  <a:pt x="0" y="3413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8546" y="4042384"/>
            <a:ext cx="1405255" cy="341630"/>
          </a:xfrm>
          <a:custGeom>
            <a:avLst/>
            <a:gdLst/>
            <a:ahLst/>
            <a:cxnLst/>
            <a:rect l="l" t="t" r="r" b="b"/>
            <a:pathLst>
              <a:path w="1405254" h="341629">
                <a:moveTo>
                  <a:pt x="0" y="341375"/>
                </a:moveTo>
                <a:lnTo>
                  <a:pt x="1405127" y="341375"/>
                </a:lnTo>
                <a:lnTo>
                  <a:pt x="1405127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88489" y="704164"/>
            <a:ext cx="43656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UNEP has forecast that </a:t>
            </a:r>
            <a:r>
              <a:rPr sz="2400" dirty="0">
                <a:latin typeface="Arial"/>
                <a:cs typeface="Arial"/>
              </a:rPr>
              <a:t>on our  </a:t>
            </a:r>
            <a:r>
              <a:rPr sz="2400" spc="-5" dirty="0">
                <a:latin typeface="Arial"/>
                <a:cs typeface="Arial"/>
              </a:rPr>
              <a:t>current </a:t>
            </a:r>
            <a:r>
              <a:rPr sz="2400" spc="-20" dirty="0">
                <a:latin typeface="Arial"/>
                <a:cs typeface="Arial"/>
              </a:rPr>
              <a:t>trajectory,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be  more plastic than fish in the sea  </a:t>
            </a:r>
            <a:r>
              <a:rPr sz="2400" dirty="0">
                <a:latin typeface="Arial"/>
                <a:cs typeface="Arial"/>
              </a:rPr>
              <a:t>by 2050. </a:t>
            </a:r>
            <a:r>
              <a:rPr sz="2400" spc="-25" dirty="0">
                <a:latin typeface="Arial"/>
                <a:cs typeface="Arial"/>
              </a:rPr>
              <a:t>Globally, </a:t>
            </a:r>
            <a:r>
              <a:rPr sz="2400" dirty="0">
                <a:latin typeface="Arial"/>
                <a:cs typeface="Arial"/>
              </a:rPr>
              <a:t>we have  </a:t>
            </a:r>
            <a:r>
              <a:rPr sz="2400" spc="-5" dirty="0">
                <a:latin typeface="Arial"/>
                <a:cs typeface="Arial"/>
              </a:rPr>
              <a:t>generated 6.3bn </a:t>
            </a:r>
            <a:r>
              <a:rPr sz="2400" dirty="0">
                <a:latin typeface="Arial"/>
                <a:cs typeface="Arial"/>
              </a:rPr>
              <a:t>tons </a:t>
            </a:r>
            <a:r>
              <a:rPr sz="2400" spc="-5" dirty="0">
                <a:latin typeface="Arial"/>
                <a:cs typeface="Arial"/>
              </a:rPr>
              <a:t>of plastic  waste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only 9%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which has  ever been recycled. Some </a:t>
            </a:r>
            <a:r>
              <a:rPr sz="2400" dirty="0">
                <a:latin typeface="Arial"/>
                <a:cs typeface="Arial"/>
              </a:rPr>
              <a:t>12%  </a:t>
            </a:r>
            <a:r>
              <a:rPr sz="2400" spc="-5" dirty="0">
                <a:latin typeface="Arial"/>
                <a:cs typeface="Arial"/>
              </a:rPr>
              <a:t>has been incinerated and nearly  80% </a:t>
            </a:r>
            <a:r>
              <a:rPr sz="2400" dirty="0">
                <a:latin typeface="Arial"/>
                <a:cs typeface="Arial"/>
              </a:rPr>
              <a:t>sent to </a:t>
            </a:r>
            <a:r>
              <a:rPr sz="2400" spc="-5" dirty="0">
                <a:latin typeface="Arial"/>
                <a:cs typeface="Arial"/>
              </a:rPr>
              <a:t>landfill or simply  discarded.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167C0EC-A813-4180-98C6-0F2F13DB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07076"/>
            <a:ext cx="8591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©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2019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Sealed</a:t>
            </a:r>
            <a:r>
              <a:rPr sz="8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Air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4016" y="4911953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A6A6A6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0934" y="248513"/>
            <a:ext cx="1065198" cy="26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112" y="4707634"/>
            <a:ext cx="388620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8939" y="96316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8939" y="1328927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8939" y="1699260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939" y="2069592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8939" y="2439923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8939" y="281025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8939" y="3179064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8939" y="3549396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8939" y="3919728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8939" y="4290059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8939" y="466039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896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6079" y="1914144"/>
            <a:ext cx="22860" cy="155575"/>
          </a:xfrm>
          <a:custGeom>
            <a:avLst/>
            <a:gdLst/>
            <a:ahLst/>
            <a:cxnLst/>
            <a:rect l="l" t="t" r="r" b="b"/>
            <a:pathLst>
              <a:path w="22860" h="155575">
                <a:moveTo>
                  <a:pt x="0" y="155448"/>
                </a:moveTo>
                <a:lnTo>
                  <a:pt x="22859" y="155448"/>
                </a:lnTo>
                <a:lnTo>
                  <a:pt x="2285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49646" y="1910546"/>
            <a:ext cx="3073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6079" y="2284476"/>
            <a:ext cx="22860" cy="155575"/>
          </a:xfrm>
          <a:custGeom>
            <a:avLst/>
            <a:gdLst/>
            <a:ahLst/>
            <a:cxnLst/>
            <a:rect l="l" t="t" r="r" b="b"/>
            <a:pathLst>
              <a:path w="22860" h="155575">
                <a:moveTo>
                  <a:pt x="0" y="155448"/>
                </a:moveTo>
                <a:lnTo>
                  <a:pt x="22859" y="155448"/>
                </a:lnTo>
                <a:lnTo>
                  <a:pt x="2285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92878" y="2280878"/>
            <a:ext cx="3073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26079" y="2653283"/>
            <a:ext cx="22860" cy="157480"/>
          </a:xfrm>
          <a:custGeom>
            <a:avLst/>
            <a:gdLst/>
            <a:ahLst/>
            <a:cxnLst/>
            <a:rect l="l" t="t" r="r" b="b"/>
            <a:pathLst>
              <a:path w="22860" h="157480">
                <a:moveTo>
                  <a:pt x="0" y="156971"/>
                </a:moveTo>
                <a:lnTo>
                  <a:pt x="22859" y="156971"/>
                </a:lnTo>
                <a:lnTo>
                  <a:pt x="22859" y="0"/>
                </a:lnTo>
                <a:lnTo>
                  <a:pt x="0" y="0"/>
                </a:lnTo>
                <a:lnTo>
                  <a:pt x="0" y="156971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36871" y="2650956"/>
            <a:ext cx="3073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6079" y="3023616"/>
            <a:ext cx="22860" cy="155575"/>
          </a:xfrm>
          <a:custGeom>
            <a:avLst/>
            <a:gdLst/>
            <a:ahLst/>
            <a:cxnLst/>
            <a:rect l="l" t="t" r="r" b="b"/>
            <a:pathLst>
              <a:path w="22860" h="155575">
                <a:moveTo>
                  <a:pt x="0" y="155448"/>
                </a:moveTo>
                <a:lnTo>
                  <a:pt x="22859" y="155448"/>
                </a:lnTo>
                <a:lnTo>
                  <a:pt x="22859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36871" y="3021288"/>
            <a:ext cx="3073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6079" y="3393947"/>
            <a:ext cx="22860" cy="155575"/>
          </a:xfrm>
          <a:custGeom>
            <a:avLst/>
            <a:gdLst/>
            <a:ahLst/>
            <a:cxnLst/>
            <a:rect l="l" t="t" r="r" b="b"/>
            <a:pathLst>
              <a:path w="22860" h="155575">
                <a:moveTo>
                  <a:pt x="0" y="155447"/>
                </a:moveTo>
                <a:lnTo>
                  <a:pt x="22859" y="155447"/>
                </a:lnTo>
                <a:lnTo>
                  <a:pt x="22859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07915" y="3391366"/>
            <a:ext cx="3073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26079" y="3764279"/>
            <a:ext cx="4154804" cy="155575"/>
          </a:xfrm>
          <a:custGeom>
            <a:avLst/>
            <a:gdLst/>
            <a:ahLst/>
            <a:cxnLst/>
            <a:rect l="l" t="t" r="r" b="b"/>
            <a:pathLst>
              <a:path w="4154804" h="155575">
                <a:moveTo>
                  <a:pt x="0" y="155448"/>
                </a:moveTo>
                <a:lnTo>
                  <a:pt x="4154424" y="155448"/>
                </a:lnTo>
                <a:lnTo>
                  <a:pt x="4154424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38191" y="373451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26079" y="4134611"/>
            <a:ext cx="3983990" cy="155575"/>
          </a:xfrm>
          <a:custGeom>
            <a:avLst/>
            <a:gdLst/>
            <a:ahLst/>
            <a:cxnLst/>
            <a:rect l="l" t="t" r="r" b="b"/>
            <a:pathLst>
              <a:path w="3983990" h="155575">
                <a:moveTo>
                  <a:pt x="0" y="155447"/>
                </a:moveTo>
                <a:lnTo>
                  <a:pt x="3983736" y="155447"/>
                </a:lnTo>
                <a:lnTo>
                  <a:pt x="3983736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6079" y="4504944"/>
            <a:ext cx="3528060" cy="155575"/>
          </a:xfrm>
          <a:custGeom>
            <a:avLst/>
            <a:gdLst/>
            <a:ahLst/>
            <a:cxnLst/>
            <a:rect l="l" t="t" r="r" b="b"/>
            <a:pathLst>
              <a:path w="3528060" h="155575">
                <a:moveTo>
                  <a:pt x="0" y="155447"/>
                </a:moveTo>
                <a:lnTo>
                  <a:pt x="3528060" y="155447"/>
                </a:lnTo>
                <a:lnTo>
                  <a:pt x="3528060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24883" y="447487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48939" y="1914144"/>
            <a:ext cx="4552315" cy="155575"/>
          </a:xfrm>
          <a:custGeom>
            <a:avLst/>
            <a:gdLst/>
            <a:ahLst/>
            <a:cxnLst/>
            <a:rect l="l" t="t" r="r" b="b"/>
            <a:pathLst>
              <a:path w="4552315" h="155575">
                <a:moveTo>
                  <a:pt x="0" y="155448"/>
                </a:moveTo>
                <a:lnTo>
                  <a:pt x="4552188" y="155448"/>
                </a:lnTo>
                <a:lnTo>
                  <a:pt x="455218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59807" y="188341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48939" y="2284476"/>
            <a:ext cx="4438015" cy="155575"/>
          </a:xfrm>
          <a:custGeom>
            <a:avLst/>
            <a:gdLst/>
            <a:ahLst/>
            <a:cxnLst/>
            <a:rect l="l" t="t" r="r" b="b"/>
            <a:pathLst>
              <a:path w="4438015" h="155575">
                <a:moveTo>
                  <a:pt x="0" y="155448"/>
                </a:moveTo>
                <a:lnTo>
                  <a:pt x="4437888" y="155448"/>
                </a:lnTo>
                <a:lnTo>
                  <a:pt x="443788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002784" y="225374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48939" y="2653283"/>
            <a:ext cx="4325620" cy="157480"/>
          </a:xfrm>
          <a:custGeom>
            <a:avLst/>
            <a:gdLst/>
            <a:ahLst/>
            <a:cxnLst/>
            <a:rect l="l" t="t" r="r" b="b"/>
            <a:pathLst>
              <a:path w="4325620" h="157480">
                <a:moveTo>
                  <a:pt x="0" y="156971"/>
                </a:moveTo>
                <a:lnTo>
                  <a:pt x="4325112" y="156971"/>
                </a:lnTo>
                <a:lnTo>
                  <a:pt x="4325112" y="0"/>
                </a:lnTo>
                <a:lnTo>
                  <a:pt x="0" y="0"/>
                </a:lnTo>
                <a:lnTo>
                  <a:pt x="0" y="156971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46650" y="262382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48939" y="3023616"/>
            <a:ext cx="4325620" cy="155575"/>
          </a:xfrm>
          <a:custGeom>
            <a:avLst/>
            <a:gdLst/>
            <a:ahLst/>
            <a:cxnLst/>
            <a:rect l="l" t="t" r="r" b="b"/>
            <a:pathLst>
              <a:path w="4325620" h="155575">
                <a:moveTo>
                  <a:pt x="0" y="155448"/>
                </a:moveTo>
                <a:lnTo>
                  <a:pt x="4325112" y="155448"/>
                </a:lnTo>
                <a:lnTo>
                  <a:pt x="432511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48939" y="3393947"/>
            <a:ext cx="4267200" cy="155575"/>
          </a:xfrm>
          <a:custGeom>
            <a:avLst/>
            <a:gdLst/>
            <a:ahLst/>
            <a:cxnLst/>
            <a:rect l="l" t="t" r="r" b="b"/>
            <a:pathLst>
              <a:path w="4267200" h="155575">
                <a:moveTo>
                  <a:pt x="0" y="155447"/>
                </a:moveTo>
                <a:lnTo>
                  <a:pt x="4267200" y="155447"/>
                </a:lnTo>
                <a:lnTo>
                  <a:pt x="4267200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18075" y="336422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3850" y="4350258"/>
            <a:ext cx="2626360" cy="311150"/>
          </a:xfrm>
          <a:custGeom>
            <a:avLst/>
            <a:gdLst/>
            <a:ahLst/>
            <a:cxnLst/>
            <a:rect l="l" t="t" r="r" b="b"/>
            <a:pathLst>
              <a:path w="2626360" h="311150">
                <a:moveTo>
                  <a:pt x="0" y="310895"/>
                </a:moveTo>
                <a:lnTo>
                  <a:pt x="2625852" y="310895"/>
                </a:lnTo>
                <a:lnTo>
                  <a:pt x="2625852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ln w="25907">
            <a:solidFill>
              <a:srgbClr val="D2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84605" y="4396536"/>
            <a:ext cx="1885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The ability to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recycle</a:t>
            </a:r>
            <a:r>
              <a:rPr sz="1200" spc="-11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plastic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23850" y="1759457"/>
            <a:ext cx="2626360" cy="311150"/>
          </a:xfrm>
          <a:custGeom>
            <a:avLst/>
            <a:gdLst/>
            <a:ahLst/>
            <a:cxnLst/>
            <a:rect l="l" t="t" r="r" b="b"/>
            <a:pathLst>
              <a:path w="2626360" h="311150">
                <a:moveTo>
                  <a:pt x="0" y="310895"/>
                </a:moveTo>
                <a:lnTo>
                  <a:pt x="2625852" y="310895"/>
                </a:lnTo>
                <a:lnTo>
                  <a:pt x="2625852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ln w="25907">
            <a:solidFill>
              <a:srgbClr val="D2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4481" y="1805685"/>
            <a:ext cx="2115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amount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plastic in</a:t>
            </a:r>
            <a:r>
              <a:rPr sz="1200" spc="-95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landfill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3850" y="1018794"/>
            <a:ext cx="2626360" cy="311150"/>
          </a:xfrm>
          <a:custGeom>
            <a:avLst/>
            <a:gdLst/>
            <a:ahLst/>
            <a:cxnLst/>
            <a:rect l="l" t="t" r="r" b="b"/>
            <a:pathLst>
              <a:path w="2626360" h="311150">
                <a:moveTo>
                  <a:pt x="0" y="310896"/>
                </a:moveTo>
                <a:lnTo>
                  <a:pt x="2625852" y="310896"/>
                </a:lnTo>
                <a:lnTo>
                  <a:pt x="262585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ln w="25907">
            <a:solidFill>
              <a:srgbClr val="D25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95045" y="1065403"/>
            <a:ext cx="2173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amount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plastic in</a:t>
            </a:r>
            <a:r>
              <a:rPr sz="1200" spc="-8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oceans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26079" y="1173480"/>
            <a:ext cx="5008245" cy="155575"/>
          </a:xfrm>
          <a:custGeom>
            <a:avLst/>
            <a:gdLst/>
            <a:ahLst/>
            <a:cxnLst/>
            <a:rect l="l" t="t" r="r" b="b"/>
            <a:pathLst>
              <a:path w="5008245" h="155575">
                <a:moveTo>
                  <a:pt x="0" y="155448"/>
                </a:moveTo>
                <a:lnTo>
                  <a:pt x="5007864" y="155448"/>
                </a:lnTo>
                <a:lnTo>
                  <a:pt x="5007864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65546" y="114312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26079" y="1543811"/>
            <a:ext cx="4608830" cy="155575"/>
          </a:xfrm>
          <a:custGeom>
            <a:avLst/>
            <a:gdLst/>
            <a:ahLst/>
            <a:cxnLst/>
            <a:rect l="l" t="t" r="r" b="b"/>
            <a:pathLst>
              <a:path w="4608830" h="155575">
                <a:moveTo>
                  <a:pt x="0" y="155448"/>
                </a:moveTo>
                <a:lnTo>
                  <a:pt x="4608576" y="155448"/>
                </a:lnTo>
                <a:lnTo>
                  <a:pt x="4608576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65903" y="151345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35940" y="209803"/>
            <a:ext cx="6017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17986"/>
                </a:solidFill>
              </a:rPr>
              <a:t>Consumer Attitudes to Food </a:t>
            </a:r>
            <a:r>
              <a:rPr spc="-15" dirty="0">
                <a:solidFill>
                  <a:srgbClr val="017986"/>
                </a:solidFill>
              </a:rPr>
              <a:t>Waste </a:t>
            </a:r>
            <a:r>
              <a:rPr dirty="0">
                <a:solidFill>
                  <a:srgbClr val="017986"/>
                </a:solidFill>
              </a:rPr>
              <a:t>(&amp;</a:t>
            </a:r>
            <a:r>
              <a:rPr spc="-180" dirty="0">
                <a:solidFill>
                  <a:srgbClr val="017986"/>
                </a:solidFill>
              </a:rPr>
              <a:t> </a:t>
            </a:r>
            <a:r>
              <a:rPr dirty="0">
                <a:solidFill>
                  <a:srgbClr val="017986"/>
                </a:solidFill>
              </a:rPr>
              <a:t>Packaging)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2406" y="607568"/>
            <a:ext cx="5470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43E42"/>
                </a:solidFill>
                <a:latin typeface="Arial"/>
                <a:cs typeface="Arial"/>
              </a:rPr>
              <a:t>Sealed</a:t>
            </a:r>
            <a:r>
              <a:rPr sz="1400" spc="-29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E42"/>
                </a:solidFill>
                <a:latin typeface="Arial"/>
                <a:cs typeface="Arial"/>
              </a:rPr>
              <a:t>Air commissioned research by Harris Poll – </a:t>
            </a:r>
            <a:r>
              <a:rPr sz="1400" spc="-5" dirty="0">
                <a:solidFill>
                  <a:srgbClr val="343E42"/>
                </a:solidFill>
                <a:latin typeface="Arial"/>
                <a:cs typeface="Arial"/>
              </a:rPr>
              <a:t>European Results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1285" y="1436878"/>
            <a:ext cx="1760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Food waste in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my</a:t>
            </a:r>
            <a:r>
              <a:rPr sz="1200" spc="-75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country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66442" y="2177288"/>
            <a:ext cx="1083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Climate</a:t>
            </a:r>
            <a:r>
              <a:rPr sz="1200" spc="-6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5797" y="2547620"/>
            <a:ext cx="223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Over-packaging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of food</a:t>
            </a:r>
            <a:r>
              <a:rPr sz="1200" spc="-65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products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4625" y="2917698"/>
            <a:ext cx="170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Natural resource</a:t>
            </a:r>
            <a:r>
              <a:rPr sz="1200" spc="-45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scarcity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53769" y="3288029"/>
            <a:ext cx="1696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Water</a:t>
            </a:r>
            <a:r>
              <a:rPr sz="1200" spc="-7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shortages/drought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8865" y="3657980"/>
            <a:ext cx="2070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Unreliable </a:t>
            </a:r>
            <a:r>
              <a:rPr sz="1200" dirty="0">
                <a:solidFill>
                  <a:srgbClr val="343E42"/>
                </a:solidFill>
                <a:latin typeface="Arial"/>
                <a:cs typeface="Arial"/>
              </a:rPr>
              <a:t>food</a:t>
            </a:r>
            <a:r>
              <a:rPr sz="1200" spc="-65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safety/hygiene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94458" y="4028338"/>
            <a:ext cx="955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Landfill</a:t>
            </a:r>
            <a:r>
              <a:rPr sz="1200" spc="-70" dirty="0">
                <a:solidFill>
                  <a:srgbClr val="343E4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43E42"/>
                </a:solidFill>
                <a:latin typeface="Arial"/>
                <a:cs typeface="Arial"/>
              </a:rPr>
              <a:t>space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29127" y="1389888"/>
            <a:ext cx="4211320" cy="155575"/>
          </a:xfrm>
          <a:custGeom>
            <a:avLst/>
            <a:gdLst/>
            <a:ahLst/>
            <a:cxnLst/>
            <a:rect l="l" t="t" r="r" b="b"/>
            <a:pathLst>
              <a:path w="4211320" h="155575">
                <a:moveTo>
                  <a:pt x="0" y="155448"/>
                </a:moveTo>
                <a:lnTo>
                  <a:pt x="4210812" y="155448"/>
                </a:lnTo>
                <a:lnTo>
                  <a:pt x="421081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869307" y="135915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29127" y="2129027"/>
            <a:ext cx="3869690" cy="157480"/>
          </a:xfrm>
          <a:custGeom>
            <a:avLst/>
            <a:gdLst/>
            <a:ahLst/>
            <a:cxnLst/>
            <a:rect l="l" t="t" r="r" b="b"/>
            <a:pathLst>
              <a:path w="3869690" h="157480">
                <a:moveTo>
                  <a:pt x="0" y="156972"/>
                </a:moveTo>
                <a:lnTo>
                  <a:pt x="3869435" y="156972"/>
                </a:lnTo>
                <a:lnTo>
                  <a:pt x="3869435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698619" y="2099564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29127" y="2499360"/>
            <a:ext cx="3413760" cy="155575"/>
          </a:xfrm>
          <a:custGeom>
            <a:avLst/>
            <a:gdLst/>
            <a:ahLst/>
            <a:cxnLst/>
            <a:rect l="l" t="t" r="r" b="b"/>
            <a:pathLst>
              <a:path w="3413760" h="155575">
                <a:moveTo>
                  <a:pt x="0" y="155448"/>
                </a:moveTo>
                <a:lnTo>
                  <a:pt x="3413760" y="155448"/>
                </a:lnTo>
                <a:lnTo>
                  <a:pt x="341376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70908" y="246964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29127" y="2869692"/>
            <a:ext cx="3642360" cy="155575"/>
          </a:xfrm>
          <a:custGeom>
            <a:avLst/>
            <a:gdLst/>
            <a:ahLst/>
            <a:cxnLst/>
            <a:rect l="l" t="t" r="r" b="b"/>
            <a:pathLst>
              <a:path w="3642359" h="155575">
                <a:moveTo>
                  <a:pt x="0" y="155448"/>
                </a:moveTo>
                <a:lnTo>
                  <a:pt x="3642360" y="155448"/>
                </a:lnTo>
                <a:lnTo>
                  <a:pt x="364236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585461" y="2839973"/>
            <a:ext cx="693420" cy="36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5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64%</a:t>
            </a:r>
            <a:endParaRPr sz="1200">
              <a:latin typeface="Arial"/>
              <a:cs typeface="Arial"/>
            </a:endParaRPr>
          </a:p>
          <a:p>
            <a:pPr marL="373380"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29127" y="3240023"/>
            <a:ext cx="3472179" cy="155575"/>
          </a:xfrm>
          <a:custGeom>
            <a:avLst/>
            <a:gdLst/>
            <a:ahLst/>
            <a:cxnLst/>
            <a:rect l="l" t="t" r="r" b="b"/>
            <a:pathLst>
              <a:path w="3472179" h="155575">
                <a:moveTo>
                  <a:pt x="0" y="155448"/>
                </a:moveTo>
                <a:lnTo>
                  <a:pt x="3471672" y="155448"/>
                </a:lnTo>
                <a:lnTo>
                  <a:pt x="347167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499609" y="320992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929127" y="3610355"/>
            <a:ext cx="3642360" cy="155575"/>
          </a:xfrm>
          <a:custGeom>
            <a:avLst/>
            <a:gdLst/>
            <a:ahLst/>
            <a:cxnLst/>
            <a:rect l="l" t="t" r="r" b="b"/>
            <a:pathLst>
              <a:path w="3642359" h="155575">
                <a:moveTo>
                  <a:pt x="0" y="155448"/>
                </a:moveTo>
                <a:lnTo>
                  <a:pt x="3642360" y="155448"/>
                </a:lnTo>
                <a:lnTo>
                  <a:pt x="364236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585461" y="3580257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929127" y="3980688"/>
            <a:ext cx="3357879" cy="155575"/>
          </a:xfrm>
          <a:custGeom>
            <a:avLst/>
            <a:gdLst/>
            <a:ahLst/>
            <a:cxnLst/>
            <a:rect l="l" t="t" r="r" b="b"/>
            <a:pathLst>
              <a:path w="3357879" h="155575">
                <a:moveTo>
                  <a:pt x="0" y="155448"/>
                </a:moveTo>
                <a:lnTo>
                  <a:pt x="3357372" y="155448"/>
                </a:lnTo>
                <a:lnTo>
                  <a:pt x="335737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8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441952" y="3950004"/>
            <a:ext cx="643890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59%</a:t>
            </a:r>
            <a:endParaRPr sz="1200">
              <a:latin typeface="Arial"/>
              <a:cs typeface="Arial"/>
            </a:endParaRPr>
          </a:p>
          <a:p>
            <a:pPr marL="323850">
              <a:lnSpc>
                <a:spcPts val="13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595616" y="3660647"/>
            <a:ext cx="200025" cy="198120"/>
          </a:xfrm>
          <a:custGeom>
            <a:avLst/>
            <a:gdLst/>
            <a:ahLst/>
            <a:cxnLst/>
            <a:rect l="l" t="t" r="r" b="b"/>
            <a:pathLst>
              <a:path w="200025" h="198120">
                <a:moveTo>
                  <a:pt x="0" y="198119"/>
                </a:moveTo>
                <a:lnTo>
                  <a:pt x="199644" y="198119"/>
                </a:lnTo>
                <a:lnTo>
                  <a:pt x="199644" y="0"/>
                </a:lnTo>
                <a:lnTo>
                  <a:pt x="0" y="0"/>
                </a:lnTo>
                <a:lnTo>
                  <a:pt x="0" y="198119"/>
                </a:lnTo>
                <a:close/>
              </a:path>
            </a:pathLst>
          </a:custGeom>
          <a:solidFill>
            <a:srgbClr val="017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891398" y="3621404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43E42"/>
                </a:solidFill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98664" y="3965447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20" h="198120">
                <a:moveTo>
                  <a:pt x="0" y="198119"/>
                </a:moveTo>
                <a:lnTo>
                  <a:pt x="198120" y="198119"/>
                </a:lnTo>
                <a:lnTo>
                  <a:pt x="198120" y="0"/>
                </a:lnTo>
                <a:lnTo>
                  <a:pt x="0" y="0"/>
                </a:lnTo>
                <a:lnTo>
                  <a:pt x="0" y="198119"/>
                </a:lnTo>
                <a:close/>
              </a:path>
            </a:pathLst>
          </a:custGeom>
          <a:solidFill>
            <a:srgbClr val="D2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893557" y="3926840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43E42"/>
                </a:solidFill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6552E60-7F9F-4288-BAAB-BABD2415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710945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151003"/>
            <a:ext cx="4950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5" dirty="0"/>
              <a:t>What </a:t>
            </a:r>
            <a:r>
              <a:rPr sz="2200" spc="-110" dirty="0"/>
              <a:t>we </a:t>
            </a:r>
            <a:r>
              <a:rPr sz="2200" spc="-145" dirty="0"/>
              <a:t>might </a:t>
            </a:r>
            <a:r>
              <a:rPr sz="2200" spc="-175" dirty="0"/>
              <a:t>most </a:t>
            </a:r>
            <a:r>
              <a:rPr sz="2200" spc="-150" dirty="0"/>
              <a:t>usefully </a:t>
            </a:r>
            <a:r>
              <a:rPr sz="2200" spc="-130" dirty="0"/>
              <a:t>bear </a:t>
            </a:r>
            <a:r>
              <a:rPr sz="2200" spc="-120" dirty="0"/>
              <a:t>in</a:t>
            </a:r>
            <a:r>
              <a:rPr sz="2200" spc="5" dirty="0"/>
              <a:t> </a:t>
            </a:r>
            <a:r>
              <a:rPr sz="2200" spc="-145" dirty="0"/>
              <a:t>mind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37553" y="968375"/>
            <a:ext cx="202692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553" y="1481963"/>
            <a:ext cx="202692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553" y="1983358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553" y="2496947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553" y="3240658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pc="-55" dirty="0"/>
              <a:t>Production</a:t>
            </a:r>
            <a:r>
              <a:rPr spc="-75" dirty="0"/>
              <a:t> </a:t>
            </a:r>
            <a:r>
              <a:rPr spc="5" dirty="0"/>
              <a:t>will</a:t>
            </a:r>
            <a:r>
              <a:rPr spc="-90" dirty="0"/>
              <a:t> </a:t>
            </a:r>
            <a:r>
              <a:rPr spc="-50" dirty="0"/>
              <a:t>continue</a:t>
            </a:r>
            <a:r>
              <a:rPr spc="-85" dirty="0"/>
              <a:t> </a:t>
            </a:r>
            <a:r>
              <a:rPr spc="15" dirty="0"/>
              <a:t>to</a:t>
            </a:r>
            <a:r>
              <a:rPr spc="-85" dirty="0"/>
              <a:t> </a:t>
            </a:r>
            <a:r>
              <a:rPr spc="-60" dirty="0"/>
              <a:t>grow</a:t>
            </a:r>
            <a:r>
              <a:rPr spc="-50" dirty="0"/>
              <a:t> </a:t>
            </a:r>
            <a:r>
              <a:rPr spc="-20" dirty="0"/>
              <a:t>(but</a:t>
            </a:r>
            <a:r>
              <a:rPr spc="-75" dirty="0"/>
              <a:t> </a:t>
            </a:r>
            <a:r>
              <a:rPr spc="-25" dirty="0"/>
              <a:t>at</a:t>
            </a:r>
            <a:r>
              <a:rPr spc="-90" dirty="0"/>
              <a:t> </a:t>
            </a:r>
            <a:r>
              <a:rPr spc="-130" dirty="0"/>
              <a:t>a</a:t>
            </a:r>
            <a:r>
              <a:rPr spc="-85" dirty="0"/>
              <a:t> </a:t>
            </a:r>
            <a:r>
              <a:rPr spc="-30" dirty="0"/>
              <a:t>lower</a:t>
            </a:r>
            <a:r>
              <a:rPr spc="-55" dirty="0"/>
              <a:t> </a:t>
            </a:r>
            <a:r>
              <a:rPr spc="-45" dirty="0"/>
              <a:t>rate)</a:t>
            </a:r>
            <a:r>
              <a:rPr spc="-75" dirty="0"/>
              <a:t> </a:t>
            </a:r>
            <a:r>
              <a:rPr spc="-25" dirty="0"/>
              <a:t>in</a:t>
            </a:r>
            <a:r>
              <a:rPr spc="-100" dirty="0"/>
              <a:t> </a:t>
            </a:r>
            <a:r>
              <a:rPr spc="-25" dirty="0"/>
              <a:t>the</a:t>
            </a:r>
            <a:r>
              <a:rPr spc="-75" dirty="0"/>
              <a:t> </a:t>
            </a:r>
            <a:r>
              <a:rPr spc="-25" dirty="0"/>
              <a:t>traditional</a:t>
            </a:r>
            <a:r>
              <a:rPr spc="-100" dirty="0"/>
              <a:t> </a:t>
            </a:r>
            <a:r>
              <a:rPr spc="-50" dirty="0"/>
              <a:t>exporting</a:t>
            </a:r>
            <a:r>
              <a:rPr spc="-75" dirty="0"/>
              <a:t> </a:t>
            </a:r>
            <a:r>
              <a:rPr spc="-55" dirty="0"/>
              <a:t>countries.</a:t>
            </a:r>
          </a:p>
          <a:p>
            <a:pPr marL="247650" indent="-160020">
              <a:lnSpc>
                <a:spcPct val="100000"/>
              </a:lnSpc>
              <a:spcBef>
                <a:spcPts val="140"/>
              </a:spcBef>
              <a:buClr>
                <a:srgbClr val="7EC04A"/>
              </a:buClr>
              <a:buFont typeface="Wingdings"/>
              <a:buChar char=""/>
              <a:tabLst>
                <a:tab pos="248920" algn="l"/>
              </a:tabLst>
            </a:pPr>
            <a:r>
              <a:rPr sz="1400" spc="-75" dirty="0"/>
              <a:t>However,</a:t>
            </a:r>
            <a:r>
              <a:rPr sz="1400" spc="-90" dirty="0"/>
              <a:t> </a:t>
            </a:r>
            <a:r>
              <a:rPr sz="1400" spc="45" dirty="0"/>
              <a:t>it</a:t>
            </a:r>
            <a:r>
              <a:rPr sz="1400" spc="-70" dirty="0"/>
              <a:t> </a:t>
            </a:r>
            <a:r>
              <a:rPr sz="1400" spc="5" dirty="0"/>
              <a:t>will</a:t>
            </a:r>
            <a:r>
              <a:rPr sz="1400" spc="-90" dirty="0"/>
              <a:t> </a:t>
            </a:r>
            <a:r>
              <a:rPr sz="1400" spc="-60" dirty="0"/>
              <a:t>never</a:t>
            </a:r>
            <a:r>
              <a:rPr sz="1400" spc="-55" dirty="0"/>
              <a:t> coincide</a:t>
            </a:r>
            <a:r>
              <a:rPr sz="1400" spc="-75" dirty="0"/>
              <a:t> </a:t>
            </a:r>
            <a:r>
              <a:rPr sz="1400" spc="-60" dirty="0"/>
              <a:t>exactly</a:t>
            </a:r>
            <a:r>
              <a:rPr sz="1400" spc="-70" dirty="0"/>
              <a:t> </a:t>
            </a:r>
            <a:r>
              <a:rPr sz="1400" spc="10" dirty="0"/>
              <a:t>with</a:t>
            </a:r>
            <a:r>
              <a:rPr sz="1400" spc="-75" dirty="0"/>
              <a:t> </a:t>
            </a:r>
            <a:r>
              <a:rPr sz="1400" spc="-65" dirty="0"/>
              <a:t>demand</a:t>
            </a:r>
            <a:r>
              <a:rPr sz="1400" spc="-75" dirty="0"/>
              <a:t> </a:t>
            </a:r>
            <a:r>
              <a:rPr sz="1400" spc="-25" dirty="0"/>
              <a:t>growth.</a:t>
            </a:r>
            <a:r>
              <a:rPr sz="1400" spc="-85" dirty="0"/>
              <a:t> </a:t>
            </a:r>
            <a:r>
              <a:rPr sz="1400" spc="-75" dirty="0"/>
              <a:t>Price</a:t>
            </a:r>
            <a:r>
              <a:rPr sz="1400" spc="-85" dirty="0"/>
              <a:t> </a:t>
            </a:r>
            <a:r>
              <a:rPr sz="1400" spc="-15" dirty="0"/>
              <a:t>volatility</a:t>
            </a:r>
            <a:r>
              <a:rPr sz="1400" spc="-60" dirty="0"/>
              <a:t> </a:t>
            </a:r>
            <a:r>
              <a:rPr sz="1400" spc="5" dirty="0"/>
              <a:t>will</a:t>
            </a:r>
            <a:r>
              <a:rPr sz="1400" spc="-90" dirty="0"/>
              <a:t> </a:t>
            </a:r>
            <a:r>
              <a:rPr sz="1400" spc="-40" dirty="0"/>
              <a:t>continue</a:t>
            </a:r>
            <a:endParaRPr sz="1400"/>
          </a:p>
          <a:p>
            <a:pPr marL="85090" marR="6985">
              <a:lnSpc>
                <a:spcPts val="1730"/>
              </a:lnSpc>
              <a:spcBef>
                <a:spcPts val="520"/>
              </a:spcBef>
            </a:pPr>
            <a:r>
              <a:rPr spc="-110" dirty="0"/>
              <a:t>China</a:t>
            </a:r>
            <a:r>
              <a:rPr spc="-100" dirty="0"/>
              <a:t> </a:t>
            </a:r>
            <a:r>
              <a:rPr spc="5" dirty="0"/>
              <a:t>will</a:t>
            </a:r>
            <a:r>
              <a:rPr spc="-85" dirty="0"/>
              <a:t> </a:t>
            </a:r>
            <a:r>
              <a:rPr spc="-50" dirty="0"/>
              <a:t>continue</a:t>
            </a:r>
            <a:r>
              <a:rPr spc="-85" dirty="0"/>
              <a:t> </a:t>
            </a:r>
            <a:r>
              <a:rPr spc="15" dirty="0"/>
              <a:t>to</a:t>
            </a:r>
            <a:r>
              <a:rPr spc="-70" dirty="0"/>
              <a:t> </a:t>
            </a:r>
            <a:r>
              <a:rPr spc="-80" dirty="0"/>
              <a:t>be</a:t>
            </a:r>
            <a:r>
              <a:rPr spc="-85" dirty="0"/>
              <a:t> </a:t>
            </a:r>
            <a:r>
              <a:rPr spc="-20" dirty="0"/>
              <a:t>the</a:t>
            </a:r>
            <a:r>
              <a:rPr spc="-70" dirty="0"/>
              <a:t> </a:t>
            </a:r>
            <a:r>
              <a:rPr spc="-75" dirty="0"/>
              <a:t>engine</a:t>
            </a:r>
            <a:r>
              <a:rPr spc="-80" dirty="0"/>
              <a:t> </a:t>
            </a:r>
            <a:r>
              <a:rPr spc="-10" dirty="0"/>
              <a:t>of</a:t>
            </a:r>
            <a:r>
              <a:rPr spc="-80" dirty="0"/>
              <a:t> </a:t>
            </a:r>
            <a:r>
              <a:rPr spc="-20" dirty="0"/>
              <a:t>the</a:t>
            </a:r>
            <a:r>
              <a:rPr spc="-70" dirty="0"/>
              <a:t> </a:t>
            </a:r>
            <a:r>
              <a:rPr spc="-60" dirty="0"/>
              <a:t>growing </a:t>
            </a:r>
            <a:r>
              <a:rPr spc="-45" dirty="0"/>
              <a:t>dairy</a:t>
            </a:r>
            <a:r>
              <a:rPr spc="-95" dirty="0"/>
              <a:t> </a:t>
            </a:r>
            <a:r>
              <a:rPr spc="-25" dirty="0"/>
              <a:t>world</a:t>
            </a:r>
            <a:r>
              <a:rPr spc="-55" dirty="0"/>
              <a:t> </a:t>
            </a:r>
            <a:r>
              <a:rPr spc="-60" dirty="0"/>
              <a:t>consumption,</a:t>
            </a:r>
            <a:r>
              <a:rPr spc="-75" dirty="0"/>
              <a:t> </a:t>
            </a:r>
            <a:r>
              <a:rPr spc="-10" dirty="0"/>
              <a:t>but</a:t>
            </a:r>
            <a:r>
              <a:rPr spc="-70" dirty="0"/>
              <a:t> </a:t>
            </a:r>
            <a:r>
              <a:rPr spc="-20" dirty="0"/>
              <a:t>the</a:t>
            </a:r>
            <a:r>
              <a:rPr spc="-75" dirty="0"/>
              <a:t> </a:t>
            </a:r>
            <a:r>
              <a:rPr spc="-215" dirty="0"/>
              <a:t>EU</a:t>
            </a:r>
            <a:r>
              <a:rPr spc="-80" dirty="0"/>
              <a:t> and </a:t>
            </a:r>
            <a:r>
              <a:rPr spc="-25" dirty="0"/>
              <a:t>the</a:t>
            </a:r>
            <a:r>
              <a:rPr spc="-85" dirty="0"/>
              <a:t> </a:t>
            </a:r>
            <a:r>
              <a:rPr spc="-240" dirty="0"/>
              <a:t>US  </a:t>
            </a:r>
            <a:r>
              <a:rPr spc="5" dirty="0"/>
              <a:t>will </a:t>
            </a:r>
            <a:r>
              <a:rPr spc="-85" dirty="0"/>
              <a:t>also </a:t>
            </a:r>
            <a:r>
              <a:rPr spc="-30" dirty="0"/>
              <a:t>contribute </a:t>
            </a:r>
            <a:r>
              <a:rPr spc="15" dirty="0"/>
              <a:t>to</a:t>
            </a:r>
            <a:r>
              <a:rPr spc="-310" dirty="0"/>
              <a:t> </a:t>
            </a:r>
            <a:r>
              <a:rPr spc="-20" dirty="0"/>
              <a:t>the </a:t>
            </a:r>
            <a:r>
              <a:rPr spc="-30" dirty="0"/>
              <a:t>growth</a:t>
            </a:r>
          </a:p>
          <a:p>
            <a:pPr marL="85090">
              <a:lnSpc>
                <a:spcPct val="100000"/>
              </a:lnSpc>
              <a:spcBef>
                <a:spcPts val="275"/>
              </a:spcBef>
            </a:pPr>
            <a:r>
              <a:rPr spc="-145" dirty="0"/>
              <a:t>Cheese</a:t>
            </a:r>
            <a:r>
              <a:rPr spc="-70" dirty="0"/>
              <a:t> </a:t>
            </a:r>
            <a:r>
              <a:rPr spc="5" dirty="0"/>
              <a:t>will</a:t>
            </a:r>
            <a:r>
              <a:rPr spc="-90" dirty="0"/>
              <a:t> </a:t>
            </a:r>
            <a:r>
              <a:rPr spc="-50" dirty="0"/>
              <a:t>continue</a:t>
            </a:r>
            <a:r>
              <a:rPr spc="-90" dirty="0"/>
              <a:t> </a:t>
            </a:r>
            <a:r>
              <a:rPr spc="15" dirty="0"/>
              <a:t>to</a:t>
            </a:r>
            <a:r>
              <a:rPr spc="-80" dirty="0"/>
              <a:t> </a:t>
            </a:r>
            <a:r>
              <a:rPr spc="-25" dirty="0"/>
              <a:t>attract</a:t>
            </a:r>
            <a:r>
              <a:rPr spc="-80" dirty="0"/>
              <a:t> </a:t>
            </a:r>
            <a:r>
              <a:rPr spc="-55" dirty="0"/>
              <a:t>more</a:t>
            </a:r>
            <a:r>
              <a:rPr spc="-50" dirty="0"/>
              <a:t> </a:t>
            </a:r>
            <a:r>
              <a:rPr spc="-30" dirty="0"/>
              <a:t>milk</a:t>
            </a:r>
            <a:r>
              <a:rPr spc="-100" dirty="0"/>
              <a:t> </a:t>
            </a:r>
            <a:r>
              <a:rPr spc="-10" dirty="0"/>
              <a:t>but</a:t>
            </a:r>
            <a:r>
              <a:rPr spc="-80" dirty="0"/>
              <a:t> </a:t>
            </a:r>
            <a:r>
              <a:rPr spc="-50" dirty="0"/>
              <a:t>which</a:t>
            </a:r>
            <a:r>
              <a:rPr spc="-80" dirty="0"/>
              <a:t> </a:t>
            </a:r>
            <a:r>
              <a:rPr spc="-50" dirty="0"/>
              <a:t>kind</a:t>
            </a:r>
            <a:r>
              <a:rPr spc="-95" dirty="0"/>
              <a:t> </a:t>
            </a:r>
            <a:r>
              <a:rPr spc="-10" dirty="0"/>
              <a:t>of</a:t>
            </a:r>
            <a:r>
              <a:rPr spc="-70" dirty="0"/>
              <a:t> </a:t>
            </a:r>
            <a:r>
              <a:rPr spc="-110" dirty="0"/>
              <a:t>cheese</a:t>
            </a:r>
            <a:r>
              <a:rPr spc="-65" dirty="0"/>
              <a:t> </a:t>
            </a:r>
            <a:r>
              <a:rPr spc="-10" dirty="0"/>
              <a:t>for</a:t>
            </a:r>
            <a:r>
              <a:rPr spc="-65" dirty="0"/>
              <a:t> </a:t>
            </a:r>
            <a:r>
              <a:rPr spc="-50" dirty="0"/>
              <a:t>which</a:t>
            </a:r>
            <a:r>
              <a:rPr spc="-80" dirty="0"/>
              <a:t> </a:t>
            </a:r>
            <a:r>
              <a:rPr spc="-55" dirty="0"/>
              <a:t>application?</a:t>
            </a:r>
          </a:p>
          <a:p>
            <a:pPr marL="247650" indent="-160020">
              <a:lnSpc>
                <a:spcPct val="100000"/>
              </a:lnSpc>
              <a:spcBef>
                <a:spcPts val="150"/>
              </a:spcBef>
              <a:buClr>
                <a:srgbClr val="7EC04A"/>
              </a:buClr>
              <a:buFont typeface="Wingdings"/>
              <a:buChar char=""/>
              <a:tabLst>
                <a:tab pos="248920" algn="l"/>
              </a:tabLst>
            </a:pPr>
            <a:r>
              <a:rPr sz="1400" spc="-65" dirty="0"/>
              <a:t>Adding</a:t>
            </a:r>
            <a:r>
              <a:rPr sz="1400" spc="-75" dirty="0"/>
              <a:t> </a:t>
            </a:r>
            <a:r>
              <a:rPr sz="1400" spc="-65" dirty="0"/>
              <a:t>value</a:t>
            </a:r>
            <a:r>
              <a:rPr sz="1400" spc="-60" dirty="0"/>
              <a:t> </a:t>
            </a:r>
            <a:r>
              <a:rPr sz="1400" spc="10" dirty="0"/>
              <a:t>to</a:t>
            </a:r>
            <a:r>
              <a:rPr sz="1400" spc="-75" dirty="0"/>
              <a:t> </a:t>
            </a:r>
            <a:r>
              <a:rPr sz="1400" spc="-20" dirty="0"/>
              <a:t>the</a:t>
            </a:r>
            <a:r>
              <a:rPr sz="1400" spc="-75" dirty="0"/>
              <a:t> </a:t>
            </a:r>
            <a:r>
              <a:rPr sz="1400" spc="-55" dirty="0"/>
              <a:t>whey</a:t>
            </a:r>
            <a:r>
              <a:rPr sz="1400" spc="-70" dirty="0"/>
              <a:t> </a:t>
            </a:r>
            <a:r>
              <a:rPr sz="1400" spc="5" dirty="0"/>
              <a:t>will</a:t>
            </a:r>
            <a:r>
              <a:rPr sz="1400" spc="-75" dirty="0"/>
              <a:t> become</a:t>
            </a:r>
            <a:r>
              <a:rPr sz="1400" spc="-85" dirty="0"/>
              <a:t> </a:t>
            </a:r>
            <a:r>
              <a:rPr sz="1400" spc="-45" dirty="0"/>
              <a:t>more</a:t>
            </a:r>
            <a:r>
              <a:rPr sz="1400" spc="-85" dirty="0"/>
              <a:t> </a:t>
            </a:r>
            <a:r>
              <a:rPr sz="1400" spc="-65" dirty="0"/>
              <a:t>and</a:t>
            </a:r>
            <a:r>
              <a:rPr sz="1400" spc="-75" dirty="0"/>
              <a:t> </a:t>
            </a:r>
            <a:r>
              <a:rPr sz="1400" spc="-45" dirty="0"/>
              <a:t>more</a:t>
            </a:r>
            <a:r>
              <a:rPr sz="1400" spc="-95" dirty="0"/>
              <a:t> </a:t>
            </a:r>
            <a:r>
              <a:rPr sz="1400" spc="-15" dirty="0"/>
              <a:t>important</a:t>
            </a:r>
            <a:endParaRPr sz="1400"/>
          </a:p>
          <a:p>
            <a:pPr marL="85090">
              <a:lnSpc>
                <a:spcPct val="100000"/>
              </a:lnSpc>
              <a:spcBef>
                <a:spcPts val="295"/>
              </a:spcBef>
            </a:pPr>
            <a:r>
              <a:rPr spc="-95" dirty="0"/>
              <a:t>Ensuring</a:t>
            </a:r>
            <a:r>
              <a:rPr spc="-75" dirty="0"/>
              <a:t> </a:t>
            </a:r>
            <a:r>
              <a:rPr spc="50" dirty="0"/>
              <a:t>it</a:t>
            </a:r>
            <a:r>
              <a:rPr spc="-85" dirty="0"/>
              <a:t> </a:t>
            </a:r>
            <a:r>
              <a:rPr spc="-105" dirty="0"/>
              <a:t>adds</a:t>
            </a:r>
            <a:r>
              <a:rPr spc="-90" dirty="0"/>
              <a:t> </a:t>
            </a:r>
            <a:r>
              <a:rPr spc="-70" dirty="0"/>
              <a:t>maximum</a:t>
            </a:r>
            <a:r>
              <a:rPr spc="-100" dirty="0"/>
              <a:t> </a:t>
            </a:r>
            <a:r>
              <a:rPr spc="-75" dirty="0"/>
              <a:t>value</a:t>
            </a:r>
            <a:r>
              <a:rPr spc="-85" dirty="0"/>
              <a:t> </a:t>
            </a:r>
            <a:r>
              <a:rPr spc="15" dirty="0"/>
              <a:t>to</a:t>
            </a:r>
            <a:r>
              <a:rPr spc="-75" dirty="0"/>
              <a:t> </a:t>
            </a:r>
            <a:r>
              <a:rPr spc="-100" dirty="0"/>
              <a:t>each</a:t>
            </a:r>
            <a:r>
              <a:rPr spc="-70" dirty="0"/>
              <a:t> </a:t>
            </a:r>
            <a:r>
              <a:rPr dirty="0"/>
              <a:t>litre</a:t>
            </a:r>
            <a:r>
              <a:rPr spc="-80" dirty="0"/>
              <a:t> </a:t>
            </a:r>
            <a:r>
              <a:rPr spc="-10" dirty="0"/>
              <a:t>of</a:t>
            </a:r>
            <a:r>
              <a:rPr spc="-70" dirty="0"/>
              <a:t> </a:t>
            </a:r>
            <a:r>
              <a:rPr spc="-30" dirty="0"/>
              <a:t>milk</a:t>
            </a:r>
            <a:r>
              <a:rPr spc="-100" dirty="0"/>
              <a:t> </a:t>
            </a:r>
            <a:r>
              <a:rPr spc="-110" dirty="0"/>
              <a:t>can</a:t>
            </a:r>
            <a:r>
              <a:rPr spc="-75" dirty="0"/>
              <a:t> </a:t>
            </a:r>
            <a:r>
              <a:rPr spc="-45" dirty="0"/>
              <a:t>only</a:t>
            </a:r>
            <a:r>
              <a:rPr spc="-75" dirty="0"/>
              <a:t> </a:t>
            </a:r>
            <a:r>
              <a:rPr spc="-85" dirty="0"/>
              <a:t>increase</a:t>
            </a:r>
            <a:r>
              <a:rPr spc="-60" dirty="0"/>
              <a:t> </a:t>
            </a:r>
            <a:r>
              <a:rPr spc="-25" dirty="0"/>
              <a:t>in</a:t>
            </a:r>
            <a:r>
              <a:rPr spc="-95" dirty="0"/>
              <a:t> </a:t>
            </a:r>
            <a:r>
              <a:rPr spc="-50" dirty="0"/>
              <a:t>importance</a:t>
            </a:r>
            <a:r>
              <a:rPr spc="-60" dirty="0"/>
              <a:t> </a:t>
            </a:r>
            <a:r>
              <a:rPr spc="-10" dirty="0"/>
              <a:t>for</a:t>
            </a:r>
            <a:r>
              <a:rPr spc="-80" dirty="0"/>
              <a:t> </a:t>
            </a:r>
            <a:r>
              <a:rPr spc="-75" dirty="0"/>
              <a:t>every</a:t>
            </a:r>
            <a:r>
              <a:rPr spc="-40" dirty="0"/>
              <a:t> </a:t>
            </a:r>
            <a:r>
              <a:rPr spc="-65" dirty="0"/>
              <a:t>dairy.</a:t>
            </a:r>
          </a:p>
          <a:p>
            <a:pPr marL="247650" indent="-160020">
              <a:lnSpc>
                <a:spcPct val="100000"/>
              </a:lnSpc>
              <a:spcBef>
                <a:spcPts val="140"/>
              </a:spcBef>
              <a:buClr>
                <a:srgbClr val="7EC04A"/>
              </a:buClr>
              <a:buFont typeface="Wingdings"/>
              <a:buChar char=""/>
              <a:tabLst>
                <a:tab pos="248920" algn="l"/>
              </a:tabLst>
            </a:pPr>
            <a:r>
              <a:rPr sz="1400" b="1" spc="-80" dirty="0">
                <a:latin typeface="Arial"/>
                <a:cs typeface="Arial"/>
              </a:rPr>
              <a:t>Flexibility </a:t>
            </a:r>
            <a:r>
              <a:rPr sz="1400" b="1" spc="-50" dirty="0">
                <a:latin typeface="Arial"/>
                <a:cs typeface="Arial"/>
              </a:rPr>
              <a:t>will </a:t>
            </a:r>
            <a:r>
              <a:rPr sz="1400" b="1" spc="-110" dirty="0">
                <a:latin typeface="Arial"/>
                <a:cs typeface="Arial"/>
              </a:rPr>
              <a:t>become </a:t>
            </a:r>
            <a:r>
              <a:rPr sz="1400" b="1" spc="-90" dirty="0">
                <a:latin typeface="Arial"/>
                <a:cs typeface="Arial"/>
              </a:rPr>
              <a:t>more </a:t>
            </a:r>
            <a:r>
              <a:rPr sz="1400" b="1" spc="-100" dirty="0">
                <a:latin typeface="Arial"/>
                <a:cs typeface="Arial"/>
              </a:rPr>
              <a:t>and </a:t>
            </a:r>
            <a:r>
              <a:rPr sz="1400" b="1" spc="-90" dirty="0">
                <a:latin typeface="Arial"/>
                <a:cs typeface="Arial"/>
              </a:rPr>
              <a:t>more </a:t>
            </a:r>
            <a:r>
              <a:rPr sz="1400" b="1" spc="-55" dirty="0">
                <a:latin typeface="Arial"/>
                <a:cs typeface="Arial"/>
              </a:rPr>
              <a:t>the </a:t>
            </a:r>
            <a:r>
              <a:rPr sz="1400" b="1" spc="-95" dirty="0">
                <a:latin typeface="Arial"/>
                <a:cs typeface="Arial"/>
              </a:rPr>
              <a:t>name </a:t>
            </a:r>
            <a:r>
              <a:rPr sz="1400" b="1" spc="-65" dirty="0">
                <a:latin typeface="Arial"/>
                <a:cs typeface="Arial"/>
              </a:rPr>
              <a:t>of </a:t>
            </a:r>
            <a:r>
              <a:rPr sz="1400" b="1" spc="-55" dirty="0">
                <a:latin typeface="Arial"/>
                <a:cs typeface="Arial"/>
              </a:rPr>
              <a:t>the </a:t>
            </a:r>
            <a:r>
              <a:rPr sz="1400" b="1" spc="-120" dirty="0">
                <a:latin typeface="Arial"/>
                <a:cs typeface="Arial"/>
              </a:rPr>
              <a:t>game </a:t>
            </a:r>
            <a:r>
              <a:rPr sz="1400" b="1" spc="-75" dirty="0">
                <a:latin typeface="Arial"/>
                <a:cs typeface="Arial"/>
              </a:rPr>
              <a:t>in </a:t>
            </a:r>
            <a:r>
              <a:rPr sz="1400" b="1" spc="-95" dirty="0">
                <a:latin typeface="Arial"/>
                <a:cs typeface="Arial"/>
              </a:rPr>
              <a:t>an </a:t>
            </a:r>
            <a:r>
              <a:rPr sz="1400" b="1" spc="-75" dirty="0">
                <a:latin typeface="Arial"/>
                <a:cs typeface="Arial"/>
              </a:rPr>
              <a:t>inflexible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b="1" spc="-105" dirty="0">
                <a:latin typeface="Arial"/>
                <a:cs typeface="Arial"/>
              </a:rPr>
              <a:t>Sustainibility </a:t>
            </a:r>
            <a:r>
              <a:rPr b="1" spc="-155" dirty="0">
                <a:latin typeface="Arial"/>
                <a:cs typeface="Arial"/>
              </a:rPr>
              <a:t>is </a:t>
            </a:r>
            <a:r>
              <a:rPr b="1" spc="-80" dirty="0">
                <a:latin typeface="Arial"/>
                <a:cs typeface="Arial"/>
              </a:rPr>
              <a:t>not </a:t>
            </a:r>
            <a:r>
              <a:rPr b="1" spc="-130" dirty="0">
                <a:latin typeface="Arial"/>
                <a:cs typeface="Arial"/>
              </a:rPr>
              <a:t>any </a:t>
            </a:r>
            <a:r>
              <a:rPr b="1" spc="-105" dirty="0">
                <a:latin typeface="Arial"/>
                <a:cs typeface="Arial"/>
              </a:rPr>
              <a:t>more a </a:t>
            </a:r>
            <a:r>
              <a:rPr b="1" spc="-150" dirty="0">
                <a:latin typeface="Arial"/>
                <a:cs typeface="Arial"/>
              </a:rPr>
              <a:t>buzz  </a:t>
            </a:r>
            <a:r>
              <a:rPr b="1" spc="-85" dirty="0">
                <a:latin typeface="Arial"/>
                <a:cs typeface="Arial"/>
              </a:rPr>
              <a:t>word. </a:t>
            </a:r>
            <a:r>
              <a:rPr b="1" spc="-220" dirty="0">
                <a:latin typeface="Arial"/>
                <a:cs typeface="Arial"/>
              </a:rPr>
              <a:t>As  </a:t>
            </a:r>
            <a:r>
              <a:rPr b="1" spc="-114" dirty="0">
                <a:latin typeface="Arial"/>
                <a:cs typeface="Arial"/>
              </a:rPr>
              <a:t>an industry, </a:t>
            </a:r>
            <a:r>
              <a:rPr b="1" spc="-70" dirty="0">
                <a:latin typeface="Arial"/>
                <a:cs typeface="Arial"/>
              </a:rPr>
              <a:t>what </a:t>
            </a:r>
            <a:r>
              <a:rPr b="1" spc="-90" dirty="0">
                <a:latin typeface="Arial"/>
                <a:cs typeface="Arial"/>
              </a:rPr>
              <a:t>are </a:t>
            </a:r>
            <a:r>
              <a:rPr b="1" spc="-130" dirty="0">
                <a:latin typeface="Arial"/>
                <a:cs typeface="Arial"/>
              </a:rPr>
              <a:t>you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150" dirty="0">
                <a:latin typeface="Arial"/>
                <a:cs typeface="Arial"/>
              </a:rPr>
              <a:t>doing?</a:t>
            </a:r>
          </a:p>
        </p:txBody>
      </p:sp>
      <p:sp>
        <p:nvSpPr>
          <p:cNvPr id="10" name="object 10"/>
          <p:cNvSpPr/>
          <p:nvPr/>
        </p:nvSpPr>
        <p:spPr>
          <a:xfrm>
            <a:off x="237553" y="3806113"/>
            <a:ext cx="202692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6504" y="3697020"/>
            <a:ext cx="8133715" cy="7200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20" dirty="0">
                <a:solidFill>
                  <a:srgbClr val="00549D"/>
                </a:solidFill>
                <a:latin typeface="Arial"/>
                <a:cs typeface="Arial"/>
              </a:rPr>
              <a:t>The</a:t>
            </a:r>
            <a:r>
              <a:rPr sz="1600" spc="-8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non-dairy</a:t>
            </a:r>
            <a:r>
              <a:rPr sz="1600" spc="-7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alternatives</a:t>
            </a:r>
            <a:r>
              <a:rPr sz="1600" spc="-9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549D"/>
                </a:solidFill>
                <a:latin typeface="Arial"/>
                <a:cs typeface="Arial"/>
              </a:rPr>
              <a:t>will</a:t>
            </a:r>
            <a:r>
              <a:rPr sz="1600" spc="-8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49D"/>
                </a:solidFill>
                <a:latin typeface="Arial"/>
                <a:cs typeface="Arial"/>
              </a:rPr>
              <a:t>continue</a:t>
            </a:r>
            <a:r>
              <a:rPr sz="1600" spc="-9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549D"/>
                </a:solidFill>
                <a:latin typeface="Arial"/>
                <a:cs typeface="Arial"/>
              </a:rPr>
              <a:t>to</a:t>
            </a:r>
            <a:r>
              <a:rPr sz="1600" spc="-70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00549D"/>
                </a:solidFill>
                <a:latin typeface="Arial"/>
                <a:cs typeface="Arial"/>
              </a:rPr>
              <a:t>grow</a:t>
            </a:r>
            <a:r>
              <a:rPr sz="1600" spc="-15" dirty="0">
                <a:solidFill>
                  <a:srgbClr val="00549D"/>
                </a:solidFill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gain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market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shares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against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traditional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dairy  </a:t>
            </a:r>
            <a:r>
              <a:rPr sz="1600" spc="-60" dirty="0">
                <a:latin typeface="Arial"/>
                <a:cs typeface="Arial"/>
              </a:rPr>
              <a:t>products </a:t>
            </a:r>
            <a:r>
              <a:rPr sz="1600" spc="-55" dirty="0">
                <a:latin typeface="Arial"/>
                <a:cs typeface="Arial"/>
              </a:rPr>
              <a:t>(mainly </a:t>
            </a:r>
            <a:r>
              <a:rPr sz="1600" spc="-25" dirty="0">
                <a:latin typeface="Arial"/>
                <a:cs typeface="Arial"/>
              </a:rPr>
              <a:t>liquid </a:t>
            </a:r>
            <a:r>
              <a:rPr sz="1600" spc="-30" dirty="0">
                <a:latin typeface="Arial"/>
                <a:cs typeface="Arial"/>
              </a:rPr>
              <a:t>milk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60" dirty="0">
                <a:latin typeface="Arial"/>
                <a:cs typeface="Arial"/>
              </a:rPr>
              <a:t>fresh </a:t>
            </a:r>
            <a:r>
              <a:rPr sz="1600" spc="-10" dirty="0">
                <a:latin typeface="Arial"/>
                <a:cs typeface="Arial"/>
              </a:rPr>
              <a:t>but</a:t>
            </a:r>
            <a:r>
              <a:rPr sz="1600" spc="-29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cheese </a:t>
            </a:r>
            <a:r>
              <a:rPr sz="1600" spc="-85" dirty="0">
                <a:latin typeface="Arial"/>
                <a:cs typeface="Arial"/>
              </a:rPr>
              <a:t>is </a:t>
            </a:r>
            <a:r>
              <a:rPr sz="1600" spc="-45" dirty="0">
                <a:latin typeface="Arial"/>
                <a:cs typeface="Arial"/>
              </a:rPr>
              <a:t>starting).</a:t>
            </a:r>
            <a:endParaRPr sz="1600">
              <a:latin typeface="Arial"/>
              <a:cs typeface="Arial"/>
            </a:endParaRPr>
          </a:p>
          <a:p>
            <a:pPr marL="175260" indent="-160020">
              <a:lnSpc>
                <a:spcPct val="100000"/>
              </a:lnSpc>
              <a:spcBef>
                <a:spcPts val="110"/>
              </a:spcBef>
              <a:buClr>
                <a:srgbClr val="7EC04A"/>
              </a:buClr>
              <a:buFont typeface="Wingdings"/>
              <a:buChar char=""/>
              <a:tabLst>
                <a:tab pos="175895" algn="l"/>
              </a:tabLst>
            </a:pPr>
            <a:r>
              <a:rPr sz="1400" spc="-40" dirty="0">
                <a:latin typeface="Arial"/>
                <a:cs typeface="Arial"/>
              </a:rPr>
              <a:t>What </a:t>
            </a:r>
            <a:r>
              <a:rPr sz="1400" spc="5" dirty="0">
                <a:latin typeface="Arial"/>
                <a:cs typeface="Arial"/>
              </a:rPr>
              <a:t>will </a:t>
            </a:r>
            <a:r>
              <a:rPr sz="1400" spc="-65" dirty="0">
                <a:latin typeface="Arial"/>
                <a:cs typeface="Arial"/>
              </a:rPr>
              <a:t>be </a:t>
            </a:r>
            <a:r>
              <a:rPr sz="1400" spc="-40" dirty="0">
                <a:latin typeface="Arial"/>
                <a:cs typeface="Arial"/>
              </a:rPr>
              <a:t>your </a:t>
            </a:r>
            <a:r>
              <a:rPr sz="1400" spc="-65" dirty="0">
                <a:latin typeface="Arial"/>
                <a:cs typeface="Arial"/>
              </a:rPr>
              <a:t>answer </a:t>
            </a:r>
            <a:r>
              <a:rPr sz="1400" spc="-130" dirty="0">
                <a:latin typeface="Arial"/>
                <a:cs typeface="Arial"/>
              </a:rPr>
              <a:t>as </a:t>
            </a:r>
            <a:r>
              <a:rPr sz="1400" spc="-75" dirty="0">
                <a:latin typeface="Arial"/>
                <a:cs typeface="Arial"/>
              </a:rPr>
              <a:t>an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industry?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1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D879352-E61C-4EB5-943B-58DE99A1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ts val="2530"/>
              </a:lnSpc>
              <a:spcBef>
                <a:spcPts val="95"/>
              </a:spcBef>
            </a:pPr>
            <a:r>
              <a:rPr sz="2200" spc="-185" dirty="0"/>
              <a:t>The </a:t>
            </a:r>
            <a:r>
              <a:rPr sz="2200" spc="-160" dirty="0"/>
              <a:t>Plant-based </a:t>
            </a:r>
            <a:r>
              <a:rPr sz="2200" spc="-140" dirty="0"/>
              <a:t>Dairy </a:t>
            </a:r>
            <a:r>
              <a:rPr sz="2200" spc="-225" dirty="0"/>
              <a:t>Landscape </a:t>
            </a:r>
            <a:r>
              <a:rPr sz="2200" spc="-120" dirty="0"/>
              <a:t>in </a:t>
            </a:r>
            <a:r>
              <a:rPr sz="2200" spc="-200" dirty="0"/>
              <a:t>January</a:t>
            </a:r>
            <a:r>
              <a:rPr sz="2200" spc="-175" dirty="0"/>
              <a:t> </a:t>
            </a:r>
            <a:r>
              <a:rPr sz="2200" spc="-110" dirty="0"/>
              <a:t>2018</a:t>
            </a:r>
            <a:endParaRPr sz="2200"/>
          </a:p>
          <a:p>
            <a:pPr marL="14604">
              <a:lnSpc>
                <a:spcPts val="2290"/>
              </a:lnSpc>
              <a:tabLst>
                <a:tab pos="8820150" algn="l"/>
              </a:tabLst>
            </a:pP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</a:t>
            </a:r>
            <a:r>
              <a:rPr b="0" i="1" u="heavy" spc="-14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9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vast</a:t>
            </a:r>
            <a:r>
              <a:rPr b="0" i="1" u="heavy" spc="-15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0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number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2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of</a:t>
            </a:r>
            <a:r>
              <a:rPr b="0" i="1" u="heavy" spc="-14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brands</a:t>
            </a:r>
            <a:r>
              <a:rPr b="0" i="1" u="heavy" spc="-1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2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but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some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0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producers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0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already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1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b="0" i="1" u="heavy" spc="-14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many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segments	</a:t>
            </a:r>
          </a:p>
        </p:txBody>
      </p:sp>
      <p:sp>
        <p:nvSpPr>
          <p:cNvPr id="3" name="object 3"/>
          <p:cNvSpPr/>
          <p:nvPr/>
        </p:nvSpPr>
        <p:spPr>
          <a:xfrm>
            <a:off x="280415" y="816863"/>
            <a:ext cx="8711184" cy="4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E3AE8AE-E6E9-4A5F-80A7-A1EB8907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63" y="4705349"/>
            <a:ext cx="925816" cy="4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2670"/>
              </a:lnSpc>
              <a:spcBef>
                <a:spcPts val="100"/>
              </a:spcBef>
            </a:pPr>
            <a:r>
              <a:rPr sz="2400" spc="-200" dirty="0"/>
              <a:t>The </a:t>
            </a:r>
            <a:r>
              <a:rPr sz="2400" spc="-125" dirty="0"/>
              <a:t>New </a:t>
            </a:r>
            <a:r>
              <a:rPr sz="2400" spc="-150" dirty="0"/>
              <a:t>Dairy </a:t>
            </a:r>
            <a:r>
              <a:rPr sz="2400" spc="-240" dirty="0"/>
              <a:t>Landscape </a:t>
            </a:r>
            <a:r>
              <a:rPr sz="2400" spc="-130" dirty="0"/>
              <a:t>in </a:t>
            </a:r>
            <a:r>
              <a:rPr sz="2400" spc="-215" dirty="0"/>
              <a:t>January</a:t>
            </a:r>
            <a:r>
              <a:rPr sz="2400" spc="55" dirty="0"/>
              <a:t> </a:t>
            </a:r>
            <a:r>
              <a:rPr sz="2400" spc="-125" dirty="0"/>
              <a:t>2019</a:t>
            </a:r>
            <a:endParaRPr sz="2400"/>
          </a:p>
          <a:p>
            <a:pPr marL="14604">
              <a:lnSpc>
                <a:spcPts val="2190"/>
              </a:lnSpc>
              <a:tabLst>
                <a:tab pos="8820150" algn="l"/>
              </a:tabLst>
            </a:pP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 </a:t>
            </a:r>
            <a:r>
              <a:rPr b="0" i="1" u="heavy" spc="-12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really </a:t>
            </a:r>
            <a:r>
              <a:rPr b="0" i="1" u="heavy" spc="-12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fast </a:t>
            </a:r>
            <a:r>
              <a:rPr b="0" i="1" u="heavy" spc="-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growing</a:t>
            </a:r>
            <a:r>
              <a:rPr b="0" i="1" u="heavy" spc="-3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2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market	</a:t>
            </a:r>
          </a:p>
        </p:txBody>
      </p:sp>
      <p:sp>
        <p:nvSpPr>
          <p:cNvPr id="3" name="object 3"/>
          <p:cNvSpPr/>
          <p:nvPr/>
        </p:nvSpPr>
        <p:spPr>
          <a:xfrm>
            <a:off x="999744" y="783335"/>
            <a:ext cx="7144511" cy="436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3EA6A22-85EB-4C84-9791-F553DF88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ts val="2395"/>
              </a:lnSpc>
              <a:spcBef>
                <a:spcPts val="105"/>
              </a:spcBef>
            </a:pPr>
            <a:r>
              <a:rPr spc="-160" dirty="0"/>
              <a:t>The </a:t>
            </a:r>
            <a:r>
              <a:rPr spc="-105" dirty="0"/>
              <a:t>New </a:t>
            </a:r>
            <a:r>
              <a:rPr spc="-125" dirty="0"/>
              <a:t>Dairy </a:t>
            </a:r>
            <a:r>
              <a:rPr spc="-200" dirty="0"/>
              <a:t>Landscape </a:t>
            </a:r>
            <a:r>
              <a:rPr spc="-110" dirty="0"/>
              <a:t>in </a:t>
            </a:r>
            <a:r>
              <a:rPr spc="-215" dirty="0"/>
              <a:t>June</a:t>
            </a:r>
            <a:r>
              <a:rPr spc="30" dirty="0"/>
              <a:t> </a:t>
            </a:r>
            <a:r>
              <a:rPr spc="-100" dirty="0"/>
              <a:t>2019</a:t>
            </a:r>
          </a:p>
          <a:p>
            <a:pPr marL="14604">
              <a:lnSpc>
                <a:spcPts val="2395"/>
              </a:lnSpc>
              <a:tabLst>
                <a:tab pos="8820150" algn="l"/>
              </a:tabLst>
            </a:pPr>
            <a:r>
              <a:rPr b="0" i="1" u="heavy" spc="-18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</a:t>
            </a:r>
            <a:r>
              <a:rPr b="0" i="1" u="heavy" spc="-15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14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major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2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threat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4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for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9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our</a:t>
            </a:r>
            <a:r>
              <a:rPr b="0" i="1" u="heavy" spc="-15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3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industry.</a:t>
            </a:r>
            <a:r>
              <a:rPr b="0" i="1" u="heavy" spc="-1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5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What</a:t>
            </a:r>
            <a:r>
              <a:rPr b="0" i="1" u="heavy" spc="-1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5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</a:t>
            </a:r>
            <a:r>
              <a:rPr b="0" i="1" u="heavy" spc="-16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10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be</a:t>
            </a:r>
            <a:r>
              <a:rPr b="0" i="1" u="heavy" spc="-150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9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your</a:t>
            </a:r>
            <a:r>
              <a:rPr b="0" i="1" u="heavy" spc="-17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b="0" i="1" u="heavy" spc="-65" dirty="0"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strategy?	</a:t>
            </a:r>
          </a:p>
        </p:txBody>
      </p:sp>
      <p:sp>
        <p:nvSpPr>
          <p:cNvPr id="3" name="object 3"/>
          <p:cNvSpPr/>
          <p:nvPr/>
        </p:nvSpPr>
        <p:spPr>
          <a:xfrm>
            <a:off x="434340" y="850391"/>
            <a:ext cx="7440168" cy="418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1388" y="2449067"/>
            <a:ext cx="4761230" cy="5537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72085">
              <a:lnSpc>
                <a:spcPts val="1920"/>
              </a:lnSpc>
              <a:spcBef>
                <a:spcPts val="320"/>
              </a:spcBef>
            </a:pPr>
            <a:r>
              <a:rPr sz="1600" b="1" spc="-5" dirty="0">
                <a:solidFill>
                  <a:srgbClr val="00549D"/>
                </a:solidFill>
                <a:latin typeface="Arial"/>
                <a:cs typeface="Arial"/>
              </a:rPr>
              <a:t>Non-dairy alternatives are </a:t>
            </a:r>
            <a:r>
              <a:rPr sz="1600" b="1" dirty="0">
                <a:solidFill>
                  <a:srgbClr val="00549D"/>
                </a:solidFill>
                <a:latin typeface="Arial"/>
                <a:cs typeface="Arial"/>
              </a:rPr>
              <a:t>growing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cheese</a:t>
            </a:r>
            <a:endParaRPr sz="1600">
              <a:latin typeface="Arial"/>
              <a:cs typeface="Arial"/>
            </a:endParaRPr>
          </a:p>
          <a:p>
            <a:pPr marL="839469">
              <a:lnSpc>
                <a:spcPts val="1680"/>
              </a:lnSpc>
            </a:pPr>
            <a:r>
              <a:rPr sz="1400" b="1" spc="-5" dirty="0">
                <a:latin typeface="Arial"/>
                <a:cs typeface="Arial"/>
              </a:rPr>
              <a:t>What </a:t>
            </a:r>
            <a:r>
              <a:rPr sz="1400" b="1" dirty="0">
                <a:latin typeface="Arial"/>
                <a:cs typeface="Arial"/>
              </a:rPr>
              <a:t>will </a:t>
            </a:r>
            <a:r>
              <a:rPr sz="1400" b="1" spc="-5" dirty="0">
                <a:latin typeface="Arial"/>
                <a:cs typeface="Arial"/>
              </a:rPr>
              <a:t>be </a:t>
            </a:r>
            <a:r>
              <a:rPr sz="1400" b="1" spc="-20" dirty="0">
                <a:latin typeface="Arial"/>
                <a:cs typeface="Arial"/>
              </a:rPr>
              <a:t>your </a:t>
            </a:r>
            <a:r>
              <a:rPr sz="1400" b="1" dirty="0">
                <a:latin typeface="Arial"/>
                <a:cs typeface="Arial"/>
              </a:rPr>
              <a:t>answer as an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industry?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7CADEEC-5C16-4462-A877-D6017E6F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710945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379" y="2195322"/>
            <a:ext cx="3458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65" dirty="0">
                <a:latin typeface="Arial"/>
                <a:cs typeface="Arial"/>
              </a:rPr>
              <a:t>Thanks </a:t>
            </a:r>
            <a:r>
              <a:rPr sz="2200" b="0" spc="-175" dirty="0">
                <a:latin typeface="Arial"/>
                <a:cs typeface="Arial"/>
              </a:rPr>
              <a:t>a </a:t>
            </a:r>
            <a:r>
              <a:rPr sz="2200" b="0" spc="20" dirty="0">
                <a:latin typeface="Arial"/>
                <a:cs typeface="Arial"/>
              </a:rPr>
              <a:t>lot </a:t>
            </a:r>
            <a:r>
              <a:rPr sz="2200" b="0" spc="-10" dirty="0">
                <a:latin typeface="Arial"/>
                <a:cs typeface="Arial"/>
              </a:rPr>
              <a:t>for </a:t>
            </a:r>
            <a:r>
              <a:rPr sz="2200" b="0" spc="-60" dirty="0">
                <a:latin typeface="Arial"/>
                <a:cs typeface="Arial"/>
              </a:rPr>
              <a:t>your</a:t>
            </a:r>
            <a:r>
              <a:rPr sz="2200" b="0" spc="-260" dirty="0">
                <a:latin typeface="Arial"/>
                <a:cs typeface="Arial"/>
              </a:rPr>
              <a:t> </a:t>
            </a:r>
            <a:r>
              <a:rPr sz="2200" b="0" spc="-30" dirty="0">
                <a:latin typeface="Arial"/>
                <a:cs typeface="Arial"/>
              </a:rPr>
              <a:t>attention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3132" y="3629355"/>
            <a:ext cx="438150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4900"/>
              </a:lnSpc>
              <a:spcBef>
                <a:spcPts val="100"/>
              </a:spcBef>
            </a:pPr>
            <a:r>
              <a:rPr sz="1600" spc="-90" dirty="0">
                <a:latin typeface="Arial"/>
                <a:cs typeface="Arial"/>
              </a:rPr>
              <a:t>Should </a:t>
            </a:r>
            <a:r>
              <a:rPr sz="1600" spc="-75" dirty="0">
                <a:latin typeface="Arial"/>
                <a:cs typeface="Arial"/>
              </a:rPr>
              <a:t>you </a:t>
            </a:r>
            <a:r>
              <a:rPr sz="1600" spc="-45" dirty="0">
                <a:latin typeface="Arial"/>
                <a:cs typeface="Arial"/>
              </a:rPr>
              <a:t>require </a:t>
            </a:r>
            <a:r>
              <a:rPr sz="1600" spc="-55" dirty="0">
                <a:latin typeface="Arial"/>
                <a:cs typeface="Arial"/>
              </a:rPr>
              <a:t>more </a:t>
            </a:r>
            <a:r>
              <a:rPr sz="1600" spc="-30" dirty="0">
                <a:latin typeface="Arial"/>
                <a:cs typeface="Arial"/>
              </a:rPr>
              <a:t>information, </a:t>
            </a:r>
            <a:r>
              <a:rPr sz="1600" spc="-90" dirty="0">
                <a:latin typeface="Arial"/>
                <a:cs typeface="Arial"/>
              </a:rPr>
              <a:t>please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contact  </a:t>
            </a:r>
            <a:r>
              <a:rPr sz="1600" spc="-75" dirty="0">
                <a:latin typeface="Arial"/>
                <a:cs typeface="Arial"/>
              </a:rPr>
              <a:t>Christophe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Lafougere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30"/>
              </a:lnSpc>
            </a:pPr>
            <a:r>
              <a:rPr sz="1600" spc="-75" dirty="0">
                <a:latin typeface="Arial"/>
                <a:cs typeface="Arial"/>
                <a:hlinkClick r:id="rId2"/>
              </a:rPr>
              <a:t>clafougere@girafood.com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8D0E6E0-B6C1-4468-823F-18B6E139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83" y="4629151"/>
            <a:ext cx="1086496" cy="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527" y="1301494"/>
            <a:ext cx="6368796" cy="380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36436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5" dirty="0"/>
              <a:t>Milk </a:t>
            </a:r>
            <a:r>
              <a:rPr sz="2200" spc="-160" dirty="0"/>
              <a:t>Collection </a:t>
            </a:r>
            <a:r>
              <a:rPr sz="2200" spc="-135" dirty="0"/>
              <a:t>Growth </a:t>
            </a:r>
            <a:r>
              <a:rPr sz="2200" spc="-85" dirty="0"/>
              <a:t>to</a:t>
            </a:r>
            <a:r>
              <a:rPr sz="2200" spc="-75" dirty="0"/>
              <a:t> </a:t>
            </a:r>
            <a:r>
              <a:rPr sz="2200" spc="-110" dirty="0"/>
              <a:t>2024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57226" y="190369"/>
            <a:ext cx="8831580" cy="94361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EU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&amp;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3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US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main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4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drivers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of</a:t>
            </a:r>
            <a:r>
              <a:rPr sz="2000" i="1" u="heavy" spc="-1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growth;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2019-2024:</a:t>
            </a:r>
            <a:r>
              <a:rPr sz="2000" i="1" u="heavy" spc="-19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+32.4</a:t>
            </a:r>
            <a:r>
              <a:rPr sz="2000" i="1" u="heavy" spc="-16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mio</a:t>
            </a:r>
            <a:r>
              <a:rPr sz="2000" i="1" u="heavy" spc="-14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tons	</a:t>
            </a:r>
            <a:endParaRPr sz="2000">
              <a:latin typeface="Trebuchet MS"/>
              <a:cs typeface="Trebuchet MS"/>
            </a:endParaRPr>
          </a:p>
          <a:p>
            <a:pPr marR="31115" algn="ctr">
              <a:lnSpc>
                <a:spcPct val="100000"/>
              </a:lnSpc>
              <a:spcBef>
                <a:spcPts val="1260"/>
              </a:spcBef>
            </a:pPr>
            <a:r>
              <a:rPr sz="1800" b="1" spc="-260" dirty="0">
                <a:latin typeface="Arial"/>
                <a:cs typeface="Arial"/>
              </a:rPr>
              <a:t>GDC </a:t>
            </a:r>
            <a:r>
              <a:rPr sz="1800" b="1" spc="-110" dirty="0">
                <a:latin typeface="Arial"/>
                <a:cs typeface="Arial"/>
              </a:rPr>
              <a:t>World </a:t>
            </a:r>
            <a:r>
              <a:rPr sz="1800" b="1" spc="-105" dirty="0">
                <a:latin typeface="Arial"/>
                <a:cs typeface="Arial"/>
              </a:rPr>
              <a:t>milk </a:t>
            </a:r>
            <a:r>
              <a:rPr sz="1800" b="1" spc="-120" dirty="0">
                <a:latin typeface="Arial"/>
                <a:cs typeface="Arial"/>
              </a:rPr>
              <a:t>collection </a:t>
            </a:r>
            <a:r>
              <a:rPr sz="1800" b="1" spc="-170" dirty="0">
                <a:latin typeface="Arial"/>
                <a:cs typeface="Arial"/>
              </a:rPr>
              <a:t>change </a:t>
            </a:r>
            <a:r>
              <a:rPr sz="1800" b="1" spc="-100" dirty="0">
                <a:latin typeface="Arial"/>
                <a:cs typeface="Arial"/>
              </a:rPr>
              <a:t>in </a:t>
            </a:r>
            <a:r>
              <a:rPr sz="1800" b="1" spc="-60" dirty="0">
                <a:latin typeface="Arial"/>
                <a:cs typeface="Arial"/>
              </a:rPr>
              <a:t>total </a:t>
            </a:r>
            <a:r>
              <a:rPr sz="1800" b="1" spc="-100" dirty="0">
                <a:latin typeface="Arial"/>
                <a:cs typeface="Arial"/>
              </a:rPr>
              <a:t>in </a:t>
            </a:r>
            <a:r>
              <a:rPr sz="1800" b="1" spc="-90" dirty="0">
                <a:latin typeface="Arial"/>
                <a:cs typeface="Arial"/>
              </a:rPr>
              <a:t>2019 </a:t>
            </a:r>
            <a:r>
              <a:rPr sz="1800" b="1" spc="-65" dirty="0">
                <a:latin typeface="Arial"/>
                <a:cs typeface="Arial"/>
              </a:rPr>
              <a:t>to </a:t>
            </a:r>
            <a:r>
              <a:rPr sz="1800" b="1" spc="-80" dirty="0">
                <a:latin typeface="Arial"/>
                <a:cs typeface="Arial"/>
              </a:rPr>
              <a:t>2024, </a:t>
            </a:r>
            <a:r>
              <a:rPr sz="1800" b="1" spc="-100" dirty="0">
                <a:latin typeface="Arial"/>
                <a:cs typeface="Arial"/>
              </a:rPr>
              <a:t>in </a:t>
            </a:r>
            <a:r>
              <a:rPr sz="1800" b="1" spc="-80" dirty="0">
                <a:latin typeface="Arial"/>
                <a:cs typeface="Arial"/>
              </a:rPr>
              <a:t>‘000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tons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9611" y="2593848"/>
            <a:ext cx="771525" cy="541020"/>
          </a:xfrm>
          <a:custGeom>
            <a:avLst/>
            <a:gdLst/>
            <a:ahLst/>
            <a:cxnLst/>
            <a:rect l="l" t="t" r="r" b="b"/>
            <a:pathLst>
              <a:path w="771525" h="541019">
                <a:moveTo>
                  <a:pt x="0" y="541019"/>
                </a:moveTo>
                <a:lnTo>
                  <a:pt x="771144" y="541019"/>
                </a:lnTo>
                <a:lnTo>
                  <a:pt x="771144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4111" y="2391155"/>
            <a:ext cx="722630" cy="608330"/>
          </a:xfrm>
          <a:custGeom>
            <a:avLst/>
            <a:gdLst/>
            <a:ahLst/>
            <a:cxnLst/>
            <a:rect l="l" t="t" r="r" b="b"/>
            <a:pathLst>
              <a:path w="722629" h="608330">
                <a:moveTo>
                  <a:pt x="0" y="608076"/>
                </a:moveTo>
                <a:lnTo>
                  <a:pt x="722376" y="608076"/>
                </a:lnTo>
                <a:lnTo>
                  <a:pt x="722376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1776" y="4389120"/>
            <a:ext cx="361315" cy="449580"/>
          </a:xfrm>
          <a:custGeom>
            <a:avLst/>
            <a:gdLst/>
            <a:ahLst/>
            <a:cxnLst/>
            <a:rect l="l" t="t" r="r" b="b"/>
            <a:pathLst>
              <a:path w="361315" h="449579">
                <a:moveTo>
                  <a:pt x="0" y="449579"/>
                </a:moveTo>
                <a:lnTo>
                  <a:pt x="361188" y="449579"/>
                </a:lnTo>
                <a:lnTo>
                  <a:pt x="361188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2264" y="2662427"/>
            <a:ext cx="405765" cy="403860"/>
          </a:xfrm>
          <a:custGeom>
            <a:avLst/>
            <a:gdLst/>
            <a:ahLst/>
            <a:cxnLst/>
            <a:rect l="l" t="t" r="r" b="b"/>
            <a:pathLst>
              <a:path w="405764" h="403860">
                <a:moveTo>
                  <a:pt x="0" y="403860"/>
                </a:moveTo>
                <a:lnTo>
                  <a:pt x="405384" y="403860"/>
                </a:lnTo>
                <a:lnTo>
                  <a:pt x="405384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2805683"/>
            <a:ext cx="405765" cy="403860"/>
          </a:xfrm>
          <a:custGeom>
            <a:avLst/>
            <a:gdLst/>
            <a:ahLst/>
            <a:cxnLst/>
            <a:rect l="l" t="t" r="r" b="b"/>
            <a:pathLst>
              <a:path w="405765" h="403860">
                <a:moveTo>
                  <a:pt x="0" y="403860"/>
                </a:moveTo>
                <a:lnTo>
                  <a:pt x="405383" y="403860"/>
                </a:lnTo>
                <a:lnTo>
                  <a:pt x="405383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6376" y="1888235"/>
            <a:ext cx="405765" cy="502920"/>
          </a:xfrm>
          <a:custGeom>
            <a:avLst/>
            <a:gdLst/>
            <a:ahLst/>
            <a:cxnLst/>
            <a:rect l="l" t="t" r="r" b="b"/>
            <a:pathLst>
              <a:path w="405764" h="502919">
                <a:moveTo>
                  <a:pt x="0" y="502919"/>
                </a:moveTo>
                <a:lnTo>
                  <a:pt x="405384" y="502919"/>
                </a:lnTo>
                <a:lnTo>
                  <a:pt x="40538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5447" y="3401567"/>
            <a:ext cx="3746500" cy="14770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245"/>
              </a:spcBef>
            </a:pPr>
            <a:r>
              <a:rPr sz="1800" spc="-215" dirty="0">
                <a:latin typeface="Arial"/>
                <a:cs typeface="Arial"/>
              </a:rPr>
              <a:t>EU+US+NZ+AR </a:t>
            </a:r>
            <a:r>
              <a:rPr sz="1800" spc="-35" dirty="0">
                <a:latin typeface="Arial"/>
                <a:cs typeface="Arial"/>
              </a:rPr>
              <a:t>milk </a:t>
            </a:r>
            <a:r>
              <a:rPr sz="1800" spc="-50" dirty="0">
                <a:latin typeface="Arial"/>
                <a:cs typeface="Arial"/>
              </a:rPr>
              <a:t>collection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+4.4 </a:t>
            </a:r>
            <a:r>
              <a:rPr sz="1800" spc="-75" dirty="0">
                <a:latin typeface="Arial"/>
                <a:cs typeface="Arial"/>
              </a:rPr>
              <a:t>mios </a:t>
            </a:r>
            <a:r>
              <a:rPr sz="1800" spc="-60" dirty="0">
                <a:latin typeface="Arial"/>
                <a:cs typeface="Arial"/>
              </a:rPr>
              <a:t>tons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2017/16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+3.6 </a:t>
            </a:r>
            <a:r>
              <a:rPr sz="1800" spc="-80" dirty="0">
                <a:latin typeface="Arial"/>
                <a:cs typeface="Arial"/>
              </a:rPr>
              <a:t>mios </a:t>
            </a:r>
            <a:r>
              <a:rPr sz="1800" spc="-60" dirty="0">
                <a:latin typeface="Arial"/>
                <a:cs typeface="Arial"/>
              </a:rPr>
              <a:t>tons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2018/17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+1.3 </a:t>
            </a:r>
            <a:r>
              <a:rPr sz="1800" b="1" spc="-160" dirty="0">
                <a:solidFill>
                  <a:srgbClr val="FF0000"/>
                </a:solidFill>
                <a:latin typeface="Arial"/>
                <a:cs typeface="Arial"/>
              </a:rPr>
              <a:t>mios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tons 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2019/18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90" dirty="0">
                <a:latin typeface="Arial"/>
                <a:cs typeface="Arial"/>
              </a:rPr>
              <a:t>Less </a:t>
            </a:r>
            <a:r>
              <a:rPr sz="1800" spc="-40" dirty="0">
                <a:latin typeface="Arial"/>
                <a:cs typeface="Arial"/>
              </a:rPr>
              <a:t>than </a:t>
            </a:r>
            <a:r>
              <a:rPr sz="1800" spc="-75" dirty="0">
                <a:latin typeface="Arial"/>
                <a:cs typeface="Arial"/>
              </a:rPr>
              <a:t>3.6 mios </a:t>
            </a:r>
            <a:r>
              <a:rPr sz="1800" spc="-60" dirty="0">
                <a:latin typeface="Arial"/>
                <a:cs typeface="Arial"/>
              </a:rPr>
              <a:t>tons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2020/19?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1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574BEF9-EAD3-4666-83B6-23E0B926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07" y="444527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710945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27" y="174752"/>
            <a:ext cx="4888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60" dirty="0"/>
              <a:t>Global </a:t>
            </a:r>
            <a:r>
              <a:rPr sz="2200" spc="-135" dirty="0"/>
              <a:t>Growth </a:t>
            </a:r>
            <a:r>
              <a:rPr sz="2200" spc="-200" dirty="0"/>
              <a:t>Forecast </a:t>
            </a:r>
            <a:r>
              <a:rPr sz="2200" spc="-204" dirty="0"/>
              <a:t>Remains</a:t>
            </a:r>
            <a:r>
              <a:rPr sz="2200" spc="70" dirty="0"/>
              <a:t> </a:t>
            </a:r>
            <a:r>
              <a:rPr sz="2200" spc="-200" dirty="0"/>
              <a:t>Subdued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1812035" y="861060"/>
            <a:ext cx="5769864" cy="4111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2660" y="1237488"/>
            <a:ext cx="4572000" cy="3048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7635" marR="122555" algn="ctr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latin typeface="Arial"/>
                <a:cs typeface="Arial"/>
              </a:rPr>
              <a:t>“The </a:t>
            </a:r>
            <a:r>
              <a:rPr sz="2400" b="1" spc="-5" dirty="0">
                <a:latin typeface="Arial"/>
                <a:cs typeface="Arial"/>
              </a:rPr>
              <a:t>projected </a:t>
            </a:r>
            <a:r>
              <a:rPr sz="2400" b="1" dirty="0">
                <a:latin typeface="Arial"/>
                <a:cs typeface="Arial"/>
              </a:rPr>
              <a:t>growth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pickup  in </a:t>
            </a:r>
            <a:r>
              <a:rPr sz="2400" b="1" spc="-5" dirty="0">
                <a:latin typeface="Arial"/>
                <a:cs typeface="Arial"/>
              </a:rPr>
              <a:t>2020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precarious,  </a:t>
            </a:r>
            <a:r>
              <a:rPr sz="2400" b="1" dirty="0">
                <a:latin typeface="Arial"/>
                <a:cs typeface="Arial"/>
              </a:rPr>
              <a:t>presuming stabilization in  </a:t>
            </a:r>
            <a:r>
              <a:rPr sz="2400" b="1" spc="-5" dirty="0">
                <a:latin typeface="Arial"/>
                <a:cs typeface="Arial"/>
              </a:rPr>
              <a:t>currently stressed </a:t>
            </a:r>
            <a:r>
              <a:rPr sz="2400" b="1" dirty="0">
                <a:latin typeface="Arial"/>
                <a:cs typeface="Arial"/>
              </a:rPr>
              <a:t>emerging  </a:t>
            </a:r>
            <a:r>
              <a:rPr sz="2400" b="1" spc="-5" dirty="0">
                <a:latin typeface="Arial"/>
                <a:cs typeface="Arial"/>
              </a:rPr>
              <a:t>markets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developing  economies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progress  </a:t>
            </a:r>
            <a:r>
              <a:rPr sz="2400" b="1" dirty="0">
                <a:latin typeface="Arial"/>
                <a:cs typeface="Arial"/>
              </a:rPr>
              <a:t>toward resolving </a:t>
            </a:r>
            <a:r>
              <a:rPr sz="2400" b="1" spc="-5" dirty="0">
                <a:latin typeface="Arial"/>
                <a:cs typeface="Arial"/>
              </a:rPr>
              <a:t>trade </a:t>
            </a:r>
            <a:r>
              <a:rPr sz="2400" b="1" dirty="0">
                <a:latin typeface="Arial"/>
                <a:cs typeface="Arial"/>
              </a:rPr>
              <a:t>policy  differences”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IMF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40206A4-D539-43CC-8D91-B02952BB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07" y="444527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7078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40" dirty="0"/>
              <a:t>Dairy </a:t>
            </a:r>
            <a:r>
              <a:rPr sz="2200" spc="-175" dirty="0"/>
              <a:t>consumption </a:t>
            </a:r>
            <a:r>
              <a:rPr sz="2200" spc="-185" dirty="0"/>
              <a:t>by </a:t>
            </a:r>
            <a:r>
              <a:rPr sz="2200" spc="-190" dirty="0"/>
              <a:t>regions </a:t>
            </a:r>
            <a:r>
              <a:rPr sz="2200" spc="-114" dirty="0"/>
              <a:t>(meq): 517 </a:t>
            </a:r>
            <a:r>
              <a:rPr sz="2200" spc="-120" dirty="0"/>
              <a:t>million </a:t>
            </a:r>
            <a:r>
              <a:rPr sz="2200" spc="-110" dirty="0"/>
              <a:t>ton </a:t>
            </a:r>
            <a:r>
              <a:rPr sz="1100" spc="-65" dirty="0"/>
              <a:t>(excel. </a:t>
            </a:r>
            <a:r>
              <a:rPr sz="1100" spc="-40" dirty="0"/>
              <a:t>IN </a:t>
            </a:r>
            <a:r>
              <a:rPr sz="1100" spc="-20" dirty="0"/>
              <a:t>&amp;</a:t>
            </a:r>
            <a:r>
              <a:rPr sz="1100" spc="245" dirty="0"/>
              <a:t> </a:t>
            </a:r>
            <a:r>
              <a:rPr sz="1100" spc="-125" dirty="0"/>
              <a:t>PK)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157226" y="368553"/>
            <a:ext cx="8831580" cy="777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Asia 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remain </a:t>
            </a:r>
            <a:r>
              <a:rPr sz="2000" i="1" u="heavy" spc="-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as</a:t>
            </a:r>
            <a:r>
              <a:rPr sz="2000" i="1" u="heavy" spc="-4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the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most promising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market	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sz="1800" b="1" spc="-110" dirty="0">
                <a:latin typeface="Arial"/>
                <a:cs typeface="Arial"/>
              </a:rPr>
              <a:t>Contribution </a:t>
            </a:r>
            <a:r>
              <a:rPr sz="1800" b="1" spc="-85" dirty="0">
                <a:latin typeface="Arial"/>
                <a:cs typeface="Arial"/>
              </a:rPr>
              <a:t>of </a:t>
            </a:r>
            <a:r>
              <a:rPr sz="1800" b="1" spc="-70" dirty="0">
                <a:latin typeface="Arial"/>
                <a:cs typeface="Arial"/>
              </a:rPr>
              <a:t>the </a:t>
            </a:r>
            <a:r>
              <a:rPr sz="1800" b="1" spc="-170" dirty="0">
                <a:latin typeface="Arial"/>
                <a:cs typeface="Arial"/>
              </a:rPr>
              <a:t>Region </a:t>
            </a:r>
            <a:r>
              <a:rPr sz="1800" b="1" spc="-65" dirty="0">
                <a:latin typeface="Arial"/>
                <a:cs typeface="Arial"/>
              </a:rPr>
              <a:t>to </a:t>
            </a:r>
            <a:r>
              <a:rPr sz="1800" b="1" spc="-135" dirty="0">
                <a:latin typeface="Arial"/>
                <a:cs typeface="Arial"/>
              </a:rPr>
              <a:t>Total </a:t>
            </a:r>
            <a:r>
              <a:rPr sz="1800" b="1" spc="-140" dirty="0">
                <a:latin typeface="Arial"/>
                <a:cs typeface="Arial"/>
              </a:rPr>
              <a:t>consumption </a:t>
            </a:r>
            <a:r>
              <a:rPr sz="1800" b="1" spc="-100" dirty="0">
                <a:latin typeface="Arial"/>
                <a:cs typeface="Arial"/>
              </a:rPr>
              <a:t>growth, </a:t>
            </a:r>
            <a:r>
              <a:rPr sz="1800" b="1" spc="-80" dirty="0">
                <a:latin typeface="Arial"/>
                <a:cs typeface="Arial"/>
              </a:rPr>
              <a:t>2019-24f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931" y="1182624"/>
            <a:ext cx="7708392" cy="3846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095" y="3852671"/>
            <a:ext cx="89916" cy="9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715" y="4079747"/>
            <a:ext cx="89915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622" y="3730402"/>
            <a:ext cx="828040" cy="5086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675"/>
              </a:spcBef>
            </a:pPr>
            <a:r>
              <a:rPr sz="1100" spc="-30" dirty="0">
                <a:latin typeface="Arial"/>
                <a:cs typeface="Arial"/>
              </a:rPr>
              <a:t>Net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exporters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00" spc="-30" dirty="0">
                <a:latin typeface="Arial"/>
                <a:cs typeface="Arial"/>
              </a:rPr>
              <a:t>Net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importers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208" y="4737303"/>
            <a:ext cx="9150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45" dirty="0">
                <a:latin typeface="Arial"/>
                <a:cs typeface="Arial"/>
              </a:rPr>
              <a:t>Source: </a:t>
            </a:r>
            <a:r>
              <a:rPr sz="700" spc="-40" dirty="0">
                <a:latin typeface="Arial"/>
                <a:cs typeface="Arial"/>
              </a:rPr>
              <a:t>Gira</a:t>
            </a:r>
            <a:r>
              <a:rPr sz="700" spc="-5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compilation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65442" y="2548763"/>
            <a:ext cx="2035175" cy="1414780"/>
          </a:xfrm>
          <a:custGeom>
            <a:avLst/>
            <a:gdLst/>
            <a:ahLst/>
            <a:cxnLst/>
            <a:rect l="l" t="t" r="r" b="b"/>
            <a:pathLst>
              <a:path w="2035175" h="1414779">
                <a:moveTo>
                  <a:pt x="1751456" y="0"/>
                </a:moveTo>
                <a:lnTo>
                  <a:pt x="0" y="766191"/>
                </a:lnTo>
                <a:lnTo>
                  <a:pt x="283717" y="1414754"/>
                </a:lnTo>
                <a:lnTo>
                  <a:pt x="2035175" y="648588"/>
                </a:lnTo>
                <a:lnTo>
                  <a:pt x="175145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418" y="2708275"/>
            <a:ext cx="1621027" cy="1033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7D76FEFB-4ED9-45C8-A209-8D0A63EE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07" y="444527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5825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60" dirty="0"/>
              <a:t>Production </a:t>
            </a:r>
            <a:r>
              <a:rPr sz="2200" spc="-130" dirty="0"/>
              <a:t>growth </a:t>
            </a:r>
            <a:r>
              <a:rPr sz="2200" spc="-185" dirty="0"/>
              <a:t>by </a:t>
            </a:r>
            <a:r>
              <a:rPr sz="2200" spc="-145" dirty="0"/>
              <a:t>main </a:t>
            </a:r>
            <a:r>
              <a:rPr sz="2200" spc="-175" dirty="0"/>
              <a:t>categories </a:t>
            </a:r>
            <a:r>
              <a:rPr sz="2200" spc="-105" dirty="0"/>
              <a:t>of</a:t>
            </a:r>
            <a:r>
              <a:rPr sz="2200" spc="165" dirty="0"/>
              <a:t> </a:t>
            </a:r>
            <a:r>
              <a:rPr sz="2200" spc="-175" dirty="0"/>
              <a:t>products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57226" y="368553"/>
            <a:ext cx="8831580" cy="77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Cheese </a:t>
            </a:r>
            <a:r>
              <a:rPr sz="2000" i="1" u="heavy" spc="-15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will </a:t>
            </a:r>
            <a:r>
              <a:rPr sz="2000" i="1" u="heavy" spc="-10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continue </a:t>
            </a:r>
            <a:r>
              <a:rPr sz="2000" i="1" u="heavy" spc="-12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 attract </a:t>
            </a:r>
            <a:r>
              <a:rPr sz="2000" i="1" u="heavy" spc="-10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more</a:t>
            </a:r>
            <a:r>
              <a:rPr sz="2000" i="1" u="heavy" spc="-3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milk	</a:t>
            </a:r>
            <a:endParaRPr sz="2000">
              <a:latin typeface="Trebuchet MS"/>
              <a:cs typeface="Trebuchet MS"/>
            </a:endParaRPr>
          </a:p>
          <a:p>
            <a:pPr marR="3175" algn="ctr">
              <a:lnSpc>
                <a:spcPct val="100000"/>
              </a:lnSpc>
              <a:spcBef>
                <a:spcPts val="1365"/>
              </a:spcBef>
            </a:pPr>
            <a:r>
              <a:rPr sz="1800" b="1" spc="-130" dirty="0">
                <a:latin typeface="Arial"/>
                <a:cs typeface="Arial"/>
              </a:rPr>
              <a:t>Production </a:t>
            </a:r>
            <a:r>
              <a:rPr sz="1800" b="1" spc="-110" dirty="0">
                <a:latin typeface="Arial"/>
                <a:cs typeface="Arial"/>
              </a:rPr>
              <a:t>Growth </a:t>
            </a:r>
            <a:r>
              <a:rPr sz="1800" b="1" spc="-100" dirty="0">
                <a:latin typeface="Arial"/>
                <a:cs typeface="Arial"/>
              </a:rPr>
              <a:t>in </a:t>
            </a:r>
            <a:r>
              <a:rPr sz="1800" b="1" spc="-260" dirty="0">
                <a:latin typeface="Arial"/>
                <a:cs typeface="Arial"/>
              </a:rPr>
              <a:t>GDC </a:t>
            </a:r>
            <a:r>
              <a:rPr sz="1800" b="1" spc="-140" dirty="0">
                <a:latin typeface="Arial"/>
                <a:cs typeface="Arial"/>
              </a:rPr>
              <a:t>Countries </a:t>
            </a:r>
            <a:r>
              <a:rPr sz="1800" b="1" spc="-125" dirty="0">
                <a:latin typeface="Arial"/>
                <a:cs typeface="Arial"/>
              </a:rPr>
              <a:t>(excl. </a:t>
            </a:r>
            <a:r>
              <a:rPr sz="1800" b="1" spc="-95" dirty="0">
                <a:latin typeface="Arial"/>
                <a:cs typeface="Arial"/>
              </a:rPr>
              <a:t>India </a:t>
            </a:r>
            <a:r>
              <a:rPr sz="1800" b="1" spc="-35" dirty="0">
                <a:latin typeface="Arial"/>
                <a:cs typeface="Arial"/>
              </a:rPr>
              <a:t>&amp; </a:t>
            </a:r>
            <a:r>
              <a:rPr sz="1800" b="1" spc="-130" dirty="0">
                <a:latin typeface="Arial"/>
                <a:cs typeface="Arial"/>
              </a:rPr>
              <a:t>Pakistan) </a:t>
            </a:r>
            <a:r>
              <a:rPr sz="1800" b="1" spc="-90" dirty="0">
                <a:latin typeface="Arial"/>
                <a:cs typeface="Arial"/>
              </a:rPr>
              <a:t>2024 </a:t>
            </a:r>
            <a:r>
              <a:rPr sz="1800" b="1" spc="-155" dirty="0">
                <a:latin typeface="Arial"/>
                <a:cs typeface="Arial"/>
              </a:rPr>
              <a:t>vs.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4898" y="1197863"/>
            <a:ext cx="7230985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57059" y="1941576"/>
            <a:ext cx="2125980" cy="646430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12395" marR="103505" indent="635" algn="ctr">
              <a:lnSpc>
                <a:spcPct val="100000"/>
              </a:lnSpc>
              <a:spcBef>
                <a:spcPts val="295"/>
              </a:spcBef>
            </a:pPr>
            <a:r>
              <a:rPr sz="1200" spc="-90" dirty="0">
                <a:solidFill>
                  <a:srgbClr val="4471C4"/>
                </a:solidFill>
                <a:latin typeface="Arial"/>
                <a:cs typeface="Arial"/>
              </a:rPr>
              <a:t>The size </a:t>
            </a:r>
            <a:r>
              <a:rPr sz="1200" spc="-5" dirty="0">
                <a:solidFill>
                  <a:srgbClr val="4471C4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4471C4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4471C4"/>
                </a:solidFill>
                <a:latin typeface="Arial"/>
                <a:cs typeface="Arial"/>
              </a:rPr>
              <a:t>bubble </a:t>
            </a:r>
            <a:r>
              <a:rPr sz="1200" spc="-65" dirty="0">
                <a:solidFill>
                  <a:srgbClr val="4471C4"/>
                </a:solidFill>
                <a:latin typeface="Arial"/>
                <a:cs typeface="Arial"/>
              </a:rPr>
              <a:t>is  </a:t>
            </a:r>
            <a:r>
              <a:rPr sz="1200" spc="-20" dirty="0">
                <a:solidFill>
                  <a:srgbClr val="4471C4"/>
                </a:solidFill>
                <a:latin typeface="Arial"/>
                <a:cs typeface="Arial"/>
              </a:rPr>
              <a:t>proportional</a:t>
            </a:r>
            <a:r>
              <a:rPr sz="1200" spc="-114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471C4"/>
                </a:solidFill>
                <a:latin typeface="Arial"/>
                <a:cs typeface="Arial"/>
              </a:rPr>
              <a:t>to</a:t>
            </a:r>
            <a:r>
              <a:rPr sz="1200" spc="-9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4471C4"/>
                </a:solidFill>
                <a:latin typeface="Arial"/>
                <a:cs typeface="Arial"/>
              </a:rPr>
              <a:t>the</a:t>
            </a:r>
            <a:r>
              <a:rPr sz="1200" spc="-9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471C4"/>
                </a:solidFill>
                <a:latin typeface="Arial"/>
                <a:cs typeface="Arial"/>
              </a:rPr>
              <a:t>production  </a:t>
            </a:r>
            <a:r>
              <a:rPr sz="1200" spc="-45" dirty="0">
                <a:solidFill>
                  <a:srgbClr val="4471C4"/>
                </a:solidFill>
                <a:latin typeface="Arial"/>
                <a:cs typeface="Arial"/>
              </a:rPr>
              <a:t>volume </a:t>
            </a:r>
            <a:r>
              <a:rPr sz="1200" spc="-15" dirty="0">
                <a:solidFill>
                  <a:srgbClr val="4471C4"/>
                </a:solidFill>
                <a:latin typeface="Arial"/>
                <a:cs typeface="Arial"/>
              </a:rPr>
              <a:t>in</a:t>
            </a:r>
            <a:r>
              <a:rPr sz="1200" spc="-1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4471C4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7681" y="4917135"/>
            <a:ext cx="9588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Arial"/>
                <a:cs typeface="Arial"/>
              </a:rPr>
              <a:t>Source: </a:t>
            </a:r>
            <a:r>
              <a:rPr sz="900" spc="-50" dirty="0">
                <a:latin typeface="Arial"/>
                <a:cs typeface="Arial"/>
              </a:rPr>
              <a:t>Gira </a:t>
            </a:r>
            <a:r>
              <a:rPr sz="900" spc="-140" dirty="0">
                <a:latin typeface="Arial"/>
                <a:cs typeface="Arial"/>
              </a:rPr>
              <a:t>GDC</a:t>
            </a:r>
            <a:r>
              <a:rPr sz="900" spc="-13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1244" y="2301239"/>
            <a:ext cx="585470" cy="810895"/>
          </a:xfrm>
          <a:custGeom>
            <a:avLst/>
            <a:gdLst/>
            <a:ahLst/>
            <a:cxnLst/>
            <a:rect l="l" t="t" r="r" b="b"/>
            <a:pathLst>
              <a:path w="585470" h="810894">
                <a:moveTo>
                  <a:pt x="0" y="810768"/>
                </a:moveTo>
                <a:lnTo>
                  <a:pt x="585215" y="810768"/>
                </a:lnTo>
                <a:lnTo>
                  <a:pt x="585215" y="0"/>
                </a:lnTo>
                <a:lnTo>
                  <a:pt x="0" y="0"/>
                </a:lnTo>
                <a:lnTo>
                  <a:pt x="0" y="81076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1C550B3-7E5D-4807-AEA6-136B53F6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07" y="444527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65" y="1620011"/>
            <a:ext cx="3887653" cy="189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226" y="368553"/>
            <a:ext cx="8831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18245" algn="l"/>
              </a:tabLst>
            </a:pPr>
            <a:r>
              <a:rPr sz="2000" i="1" u="heavy" spc="-18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Mainly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the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US,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5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EU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and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now</a:t>
            </a:r>
            <a:r>
              <a:rPr sz="2000" i="1" u="heavy" spc="-1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also</a:t>
            </a:r>
            <a:r>
              <a:rPr sz="2000" i="1" u="heavy" spc="-16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some</a:t>
            </a:r>
            <a:r>
              <a:rPr sz="2000" i="1" u="heavy" spc="-16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large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projects</a:t>
            </a:r>
            <a:r>
              <a:rPr sz="2000" i="1" u="heavy" spc="-1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in</a:t>
            </a:r>
            <a:r>
              <a:rPr sz="2000" i="1" u="heavy" spc="-145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70" dirty="0">
                <a:solidFill>
                  <a:srgbClr val="00549D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Russia	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4488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60" dirty="0"/>
              <a:t>Investments </a:t>
            </a:r>
            <a:r>
              <a:rPr sz="2200" spc="-120" dirty="0"/>
              <a:t>in </a:t>
            </a:r>
            <a:r>
              <a:rPr sz="2200" spc="-200" dirty="0"/>
              <a:t>cheese </a:t>
            </a:r>
            <a:r>
              <a:rPr sz="2200" spc="-125" dirty="0"/>
              <a:t>are</a:t>
            </a:r>
            <a:r>
              <a:rPr sz="2200" spc="90" dirty="0"/>
              <a:t> </a:t>
            </a:r>
            <a:r>
              <a:rPr sz="2200" spc="-160" dirty="0"/>
              <a:t>accelerating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4804664" y="997711"/>
            <a:ext cx="2286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4664" y="2049272"/>
            <a:ext cx="2286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4664" y="3100832"/>
            <a:ext cx="2286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44185" y="875233"/>
            <a:ext cx="3827145" cy="26511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47015">
              <a:lnSpc>
                <a:spcPct val="90000"/>
              </a:lnSpc>
              <a:spcBef>
                <a:spcPts val="315"/>
              </a:spcBef>
            </a:pPr>
            <a:r>
              <a:rPr sz="1800" spc="-180" dirty="0">
                <a:latin typeface="Arial"/>
                <a:cs typeface="Arial"/>
              </a:rPr>
              <a:t>USA: </a:t>
            </a:r>
            <a:r>
              <a:rPr sz="1800" b="1" spc="-125" dirty="0">
                <a:latin typeface="Arial"/>
                <a:cs typeface="Arial"/>
              </a:rPr>
              <a:t>Glanbia </a:t>
            </a:r>
            <a:r>
              <a:rPr sz="1800" b="1" spc="-120" dirty="0">
                <a:latin typeface="Arial"/>
                <a:cs typeface="Arial"/>
              </a:rPr>
              <a:t>plc, </a:t>
            </a:r>
            <a:r>
              <a:rPr sz="1800" b="1" spc="-250" dirty="0">
                <a:latin typeface="Arial"/>
                <a:cs typeface="Arial"/>
              </a:rPr>
              <a:t>DFA </a:t>
            </a:r>
            <a:r>
              <a:rPr sz="1800" b="1" spc="-130" dirty="0">
                <a:latin typeface="Arial"/>
                <a:cs typeface="Arial"/>
              </a:rPr>
              <a:t>and </a:t>
            </a:r>
            <a:r>
              <a:rPr sz="1800" b="1" spc="-140" dirty="0">
                <a:latin typeface="Arial"/>
                <a:cs typeface="Arial"/>
              </a:rPr>
              <a:t>Select </a:t>
            </a:r>
            <a:r>
              <a:rPr sz="1800" b="1" spc="-50" dirty="0">
                <a:latin typeface="Arial"/>
                <a:cs typeface="Arial"/>
              </a:rPr>
              <a:t>Milk  </a:t>
            </a:r>
            <a:r>
              <a:rPr sz="1800" b="1" spc="-165" dirty="0">
                <a:latin typeface="Arial"/>
                <a:cs typeface="Arial"/>
              </a:rPr>
              <a:t>Producers </a:t>
            </a:r>
            <a:r>
              <a:rPr sz="1800" spc="-65" dirty="0">
                <a:latin typeface="Arial"/>
                <a:cs typeface="Arial"/>
              </a:rPr>
              <a:t>plan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35" dirty="0">
                <a:latin typeface="Arial"/>
                <a:cs typeface="Arial"/>
              </a:rPr>
              <a:t>build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20" dirty="0">
                <a:latin typeface="Arial"/>
                <a:cs typeface="Arial"/>
              </a:rPr>
              <a:t>cheese </a:t>
            </a:r>
            <a:r>
              <a:rPr sz="1800" spc="-30" dirty="0">
                <a:latin typeface="Arial"/>
                <a:cs typeface="Arial"/>
              </a:rPr>
              <a:t>plant 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90" dirty="0">
                <a:latin typeface="Arial"/>
                <a:cs typeface="Arial"/>
              </a:rPr>
              <a:t>135 000 </a:t>
            </a:r>
            <a:r>
              <a:rPr sz="1800" spc="100" dirty="0">
                <a:latin typeface="Arial"/>
                <a:cs typeface="Arial"/>
              </a:rPr>
              <a:t>t </a:t>
            </a:r>
            <a:r>
              <a:rPr sz="1800" spc="-80" dirty="0">
                <a:latin typeface="Arial"/>
                <a:cs typeface="Arial"/>
              </a:rPr>
              <a:t>capacity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65" dirty="0">
                <a:latin typeface="Arial"/>
                <a:cs typeface="Arial"/>
              </a:rPr>
              <a:t>whey  </a:t>
            </a:r>
            <a:r>
              <a:rPr sz="1800" spc="-55" dirty="0">
                <a:latin typeface="Arial"/>
                <a:cs typeface="Arial"/>
              </a:rPr>
              <a:t>valorisation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Michigan.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505"/>
              </a:spcBef>
            </a:pPr>
            <a:r>
              <a:rPr sz="1800" spc="-180" dirty="0">
                <a:latin typeface="Arial"/>
                <a:cs typeface="Arial"/>
              </a:rPr>
              <a:t>US: </a:t>
            </a:r>
            <a:r>
              <a:rPr sz="1800" b="1" spc="-145" dirty="0">
                <a:latin typeface="Arial"/>
                <a:cs typeface="Arial"/>
              </a:rPr>
              <a:t>Agropur </a:t>
            </a:r>
            <a:r>
              <a:rPr sz="1800" spc="-135" dirty="0">
                <a:latin typeface="Arial"/>
                <a:cs typeface="Arial"/>
              </a:rPr>
              <a:t>has </a:t>
            </a:r>
            <a:r>
              <a:rPr sz="1800" spc="-75" dirty="0">
                <a:latin typeface="Arial"/>
                <a:cs typeface="Arial"/>
              </a:rPr>
              <a:t>invested </a:t>
            </a:r>
            <a:r>
              <a:rPr sz="1800" spc="-270" dirty="0">
                <a:latin typeface="Arial"/>
                <a:cs typeface="Arial"/>
              </a:rPr>
              <a:t>EUR </a:t>
            </a:r>
            <a:r>
              <a:rPr sz="1800" spc="-90" dirty="0">
                <a:latin typeface="Arial"/>
                <a:cs typeface="Arial"/>
              </a:rPr>
              <a:t>170 </a:t>
            </a:r>
            <a:r>
              <a:rPr sz="1800" spc="-80" dirty="0">
                <a:latin typeface="Arial"/>
                <a:cs typeface="Arial"/>
              </a:rPr>
              <a:t>mios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30" dirty="0">
                <a:latin typeface="Arial"/>
                <a:cs typeface="Arial"/>
              </a:rPr>
              <a:t>its </a:t>
            </a:r>
            <a:r>
              <a:rPr sz="1800" spc="-165" dirty="0">
                <a:latin typeface="Arial"/>
                <a:cs typeface="Arial"/>
              </a:rPr>
              <a:t>Lake </a:t>
            </a:r>
            <a:r>
              <a:rPr sz="1800" spc="-70" dirty="0">
                <a:latin typeface="Arial"/>
                <a:cs typeface="Arial"/>
              </a:rPr>
              <a:t>Norden </a:t>
            </a:r>
            <a:r>
              <a:rPr sz="1800" spc="-90" dirty="0">
                <a:latin typeface="Arial"/>
                <a:cs typeface="Arial"/>
              </a:rPr>
              <a:t>(South </a:t>
            </a:r>
            <a:r>
              <a:rPr sz="1800" spc="-100" dirty="0">
                <a:latin typeface="Arial"/>
                <a:cs typeface="Arial"/>
              </a:rPr>
              <a:t>Dakota) </a:t>
            </a:r>
            <a:r>
              <a:rPr sz="1800" spc="-120" dirty="0">
                <a:latin typeface="Arial"/>
                <a:cs typeface="Arial"/>
              </a:rPr>
              <a:t>cheese  </a:t>
            </a:r>
            <a:r>
              <a:rPr sz="1800" spc="-35" dirty="0">
                <a:latin typeface="Arial"/>
                <a:cs typeface="Arial"/>
              </a:rPr>
              <a:t>plant. </a:t>
            </a:r>
            <a:r>
              <a:rPr sz="1800" spc="-105" dirty="0">
                <a:latin typeface="Arial"/>
                <a:cs typeface="Arial"/>
              </a:rPr>
              <a:t>Capacity </a:t>
            </a:r>
            <a:r>
              <a:rPr sz="1800" spc="-155" dirty="0">
                <a:latin typeface="Arial"/>
                <a:cs typeface="Arial"/>
              </a:rPr>
              <a:t>= </a:t>
            </a:r>
            <a:r>
              <a:rPr sz="1800" spc="-90" dirty="0">
                <a:latin typeface="Arial"/>
                <a:cs typeface="Arial"/>
              </a:rPr>
              <a:t>4 </a:t>
            </a:r>
            <a:r>
              <a:rPr sz="1800" spc="-75" dirty="0">
                <a:latin typeface="Arial"/>
                <a:cs typeface="Arial"/>
              </a:rPr>
              <a:t>mios </a:t>
            </a:r>
            <a:r>
              <a:rPr sz="1800" spc="10" dirty="0">
                <a:latin typeface="Arial"/>
                <a:cs typeface="Arial"/>
              </a:rPr>
              <a:t>l </a:t>
            </a:r>
            <a:r>
              <a:rPr sz="1800" spc="-105" dirty="0">
                <a:latin typeface="Arial"/>
                <a:cs typeface="Arial"/>
              </a:rPr>
              <a:t>processed </a:t>
            </a:r>
            <a:r>
              <a:rPr sz="1800" spc="-45" dirty="0">
                <a:latin typeface="Arial"/>
                <a:cs typeface="Arial"/>
              </a:rPr>
              <a:t>per  </a:t>
            </a:r>
            <a:r>
              <a:rPr sz="1800" spc="-125" dirty="0">
                <a:latin typeface="Arial"/>
                <a:cs typeface="Arial"/>
              </a:rPr>
              <a:t>day.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290"/>
              </a:spcBef>
            </a:pPr>
            <a:r>
              <a:rPr sz="1800" spc="-170" dirty="0">
                <a:latin typeface="Arial"/>
                <a:cs typeface="Arial"/>
              </a:rPr>
              <a:t>EU: </a:t>
            </a:r>
            <a:r>
              <a:rPr sz="1800" spc="-65" dirty="0">
                <a:latin typeface="Arial"/>
                <a:cs typeface="Arial"/>
              </a:rPr>
              <a:t>new </a:t>
            </a:r>
            <a:r>
              <a:rPr sz="1800" spc="-95" dirty="0">
                <a:latin typeface="Arial"/>
                <a:cs typeface="Arial"/>
              </a:rPr>
              <a:t>mozzarella </a:t>
            </a:r>
            <a:r>
              <a:rPr sz="1800" spc="-35" dirty="0">
                <a:latin typeface="Arial"/>
                <a:cs typeface="Arial"/>
              </a:rPr>
              <a:t>plant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200" dirty="0">
                <a:latin typeface="Arial"/>
                <a:cs typeface="Arial"/>
              </a:rPr>
              <a:t>ROI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spc="-125" dirty="0">
                <a:latin typeface="Arial"/>
                <a:cs typeface="Arial"/>
              </a:rPr>
              <a:t>Glanbia </a:t>
            </a:r>
            <a:r>
              <a:rPr sz="1800" spc="-85" dirty="0">
                <a:latin typeface="Arial"/>
                <a:cs typeface="Arial"/>
              </a:rPr>
              <a:t>(170 </a:t>
            </a:r>
            <a:r>
              <a:rPr sz="1800" spc="-75" dirty="0">
                <a:latin typeface="Arial"/>
                <a:cs typeface="Arial"/>
              </a:rPr>
              <a:t>mios </a:t>
            </a:r>
            <a:r>
              <a:rPr sz="1800" spc="-40" dirty="0">
                <a:latin typeface="Arial"/>
                <a:cs typeface="Arial"/>
              </a:rPr>
              <a:t>€/45’000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4664" y="3657091"/>
            <a:ext cx="2286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90309" y="3535807"/>
            <a:ext cx="15208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765" marR="5080" indent="-12700">
              <a:lnSpc>
                <a:spcPts val="1939"/>
              </a:lnSpc>
              <a:spcBef>
                <a:spcPts val="345"/>
              </a:spcBef>
            </a:pPr>
            <a:r>
              <a:rPr sz="1800" spc="25" dirty="0">
                <a:latin typeface="Arial"/>
                <a:cs typeface="Arial"/>
              </a:rPr>
              <a:t>r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first </a:t>
            </a:r>
            <a:r>
              <a:rPr sz="1800" spc="-35" dirty="0">
                <a:latin typeface="Arial"/>
                <a:cs typeface="Arial"/>
              </a:rPr>
              <a:t>plant </a:t>
            </a:r>
            <a:r>
              <a:rPr sz="1800" spc="-25" dirty="0">
                <a:latin typeface="Arial"/>
                <a:cs typeface="Arial"/>
              </a:rPr>
              <a:t>in 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35" dirty="0">
                <a:latin typeface="Arial"/>
                <a:cs typeface="Arial"/>
              </a:rPr>
              <a:t>build </a:t>
            </a:r>
            <a:r>
              <a:rPr sz="1800" spc="-60" dirty="0">
                <a:latin typeface="Arial"/>
                <a:cs typeface="Arial"/>
              </a:rPr>
              <a:t>plants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6885" y="3605657"/>
            <a:ext cx="1960880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800" spc="-135" dirty="0">
                <a:latin typeface="Arial"/>
                <a:cs typeface="Arial"/>
              </a:rPr>
              <a:t>Russia: </a:t>
            </a:r>
            <a:r>
              <a:rPr sz="1800" b="1" spc="-145" dirty="0">
                <a:latin typeface="Arial"/>
                <a:cs typeface="Arial"/>
              </a:rPr>
              <a:t>Eko-Niva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afte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945"/>
              </a:lnSpc>
            </a:pPr>
            <a:r>
              <a:rPr sz="1800" spc="-100" dirty="0">
                <a:latin typeface="Arial"/>
                <a:cs typeface="Arial"/>
              </a:rPr>
              <a:t>Voronezh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0" dirty="0">
                <a:latin typeface="Arial"/>
                <a:cs typeface="Arial"/>
              </a:rPr>
              <a:t>starting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050"/>
              </a:lnSpc>
            </a:pPr>
            <a:r>
              <a:rPr sz="1800" spc="-85" dirty="0">
                <a:latin typeface="Arial"/>
                <a:cs typeface="Arial"/>
              </a:rPr>
              <a:t>Novosibirsk </a:t>
            </a:r>
            <a:r>
              <a:rPr sz="1800" spc="-220" dirty="0">
                <a:latin typeface="Arial"/>
                <a:cs typeface="Arial"/>
              </a:rPr>
              <a:t>(EUR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409" y="4029252"/>
            <a:ext cx="1947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0 </a:t>
            </a:r>
            <a:r>
              <a:rPr sz="1800" spc="-75" dirty="0">
                <a:latin typeface="Arial"/>
                <a:cs typeface="Arial"/>
              </a:rPr>
              <a:t>mios)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Moscow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4185" y="4276750"/>
            <a:ext cx="312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regions. </a:t>
            </a:r>
            <a:r>
              <a:rPr sz="1800" spc="-135" dirty="0">
                <a:latin typeface="Arial"/>
                <a:cs typeface="Arial"/>
              </a:rPr>
              <a:t>Plus </a:t>
            </a:r>
            <a:r>
              <a:rPr sz="1800" spc="-95" dirty="0">
                <a:latin typeface="Arial"/>
                <a:cs typeface="Arial"/>
              </a:rPr>
              <a:t>many </a:t>
            </a:r>
            <a:r>
              <a:rPr sz="1800" spc="-25" dirty="0">
                <a:latin typeface="Arial"/>
                <a:cs typeface="Arial"/>
              </a:rPr>
              <a:t>other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896" y="991615"/>
            <a:ext cx="3790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Arial"/>
                <a:cs typeface="Arial"/>
              </a:rPr>
              <a:t>New </a:t>
            </a:r>
            <a:r>
              <a:rPr sz="1800" b="1" spc="-105" dirty="0">
                <a:latin typeface="Arial"/>
                <a:cs typeface="Arial"/>
              </a:rPr>
              <a:t>investments* </a:t>
            </a:r>
            <a:r>
              <a:rPr sz="1800" b="1" spc="-100" dirty="0">
                <a:latin typeface="Arial"/>
                <a:cs typeface="Arial"/>
              </a:rPr>
              <a:t>in </a:t>
            </a:r>
            <a:r>
              <a:rPr sz="1800" b="1" spc="-180" dirty="0">
                <a:latin typeface="Arial"/>
                <a:cs typeface="Arial"/>
              </a:rPr>
              <a:t>Cheese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2012-2018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50010" y="1775079"/>
            <a:ext cx="2030095" cy="788670"/>
          </a:xfrm>
          <a:custGeom>
            <a:avLst/>
            <a:gdLst/>
            <a:ahLst/>
            <a:cxnLst/>
            <a:rect l="l" t="t" r="r" b="b"/>
            <a:pathLst>
              <a:path w="2030095" h="788669">
                <a:moveTo>
                  <a:pt x="1938852" y="42034"/>
                </a:moveTo>
                <a:lnTo>
                  <a:pt x="0" y="758317"/>
                </a:lnTo>
                <a:lnTo>
                  <a:pt x="11176" y="788416"/>
                </a:lnTo>
                <a:lnTo>
                  <a:pt x="1949999" y="72098"/>
                </a:lnTo>
                <a:lnTo>
                  <a:pt x="1970182" y="47559"/>
                </a:lnTo>
                <a:lnTo>
                  <a:pt x="1938852" y="42034"/>
                </a:lnTo>
                <a:close/>
              </a:path>
              <a:path w="2030095" h="788669">
                <a:moveTo>
                  <a:pt x="2006730" y="21462"/>
                </a:moveTo>
                <a:lnTo>
                  <a:pt x="1994535" y="21462"/>
                </a:lnTo>
                <a:lnTo>
                  <a:pt x="2005584" y="51562"/>
                </a:lnTo>
                <a:lnTo>
                  <a:pt x="1949999" y="72098"/>
                </a:lnTo>
                <a:lnTo>
                  <a:pt x="1917064" y="112141"/>
                </a:lnTo>
                <a:lnTo>
                  <a:pt x="1914026" y="117760"/>
                </a:lnTo>
                <a:lnTo>
                  <a:pt x="1913429" y="123856"/>
                </a:lnTo>
                <a:lnTo>
                  <a:pt x="1915189" y="129714"/>
                </a:lnTo>
                <a:lnTo>
                  <a:pt x="1919224" y="134620"/>
                </a:lnTo>
                <a:lnTo>
                  <a:pt x="1924843" y="137658"/>
                </a:lnTo>
                <a:lnTo>
                  <a:pt x="1930939" y="138255"/>
                </a:lnTo>
                <a:lnTo>
                  <a:pt x="1936797" y="136495"/>
                </a:lnTo>
                <a:lnTo>
                  <a:pt x="1941702" y="132461"/>
                </a:lnTo>
                <a:lnTo>
                  <a:pt x="2029840" y="25526"/>
                </a:lnTo>
                <a:lnTo>
                  <a:pt x="2006730" y="21462"/>
                </a:lnTo>
                <a:close/>
              </a:path>
              <a:path w="2030095" h="788669">
                <a:moveTo>
                  <a:pt x="1970182" y="47559"/>
                </a:moveTo>
                <a:lnTo>
                  <a:pt x="1949999" y="72098"/>
                </a:lnTo>
                <a:lnTo>
                  <a:pt x="2003521" y="52324"/>
                </a:lnTo>
                <a:lnTo>
                  <a:pt x="1997202" y="52324"/>
                </a:lnTo>
                <a:lnTo>
                  <a:pt x="1970182" y="47559"/>
                </a:lnTo>
                <a:close/>
              </a:path>
              <a:path w="2030095" h="788669">
                <a:moveTo>
                  <a:pt x="1987677" y="26288"/>
                </a:moveTo>
                <a:lnTo>
                  <a:pt x="1970182" y="47559"/>
                </a:lnTo>
                <a:lnTo>
                  <a:pt x="1997202" y="52324"/>
                </a:lnTo>
                <a:lnTo>
                  <a:pt x="1987677" y="26288"/>
                </a:lnTo>
                <a:close/>
              </a:path>
              <a:path w="2030095" h="788669">
                <a:moveTo>
                  <a:pt x="1996306" y="26288"/>
                </a:moveTo>
                <a:lnTo>
                  <a:pt x="1987677" y="26288"/>
                </a:lnTo>
                <a:lnTo>
                  <a:pt x="1997202" y="52324"/>
                </a:lnTo>
                <a:lnTo>
                  <a:pt x="2003521" y="52324"/>
                </a:lnTo>
                <a:lnTo>
                  <a:pt x="2005584" y="51562"/>
                </a:lnTo>
                <a:lnTo>
                  <a:pt x="1996306" y="26288"/>
                </a:lnTo>
                <a:close/>
              </a:path>
              <a:path w="2030095" h="788669">
                <a:moveTo>
                  <a:pt x="1994535" y="21462"/>
                </a:moveTo>
                <a:lnTo>
                  <a:pt x="1938852" y="42034"/>
                </a:lnTo>
                <a:lnTo>
                  <a:pt x="1970182" y="47559"/>
                </a:lnTo>
                <a:lnTo>
                  <a:pt x="1987677" y="26288"/>
                </a:lnTo>
                <a:lnTo>
                  <a:pt x="1996306" y="26288"/>
                </a:lnTo>
                <a:lnTo>
                  <a:pt x="1994535" y="21462"/>
                </a:lnTo>
                <a:close/>
              </a:path>
              <a:path w="2030095" h="788669">
                <a:moveTo>
                  <a:pt x="1884679" y="0"/>
                </a:moveTo>
                <a:lnTo>
                  <a:pt x="1876298" y="5715"/>
                </a:lnTo>
                <a:lnTo>
                  <a:pt x="1873250" y="23113"/>
                </a:lnTo>
                <a:lnTo>
                  <a:pt x="1879091" y="31496"/>
                </a:lnTo>
                <a:lnTo>
                  <a:pt x="1938852" y="42034"/>
                </a:lnTo>
                <a:lnTo>
                  <a:pt x="1994535" y="21462"/>
                </a:lnTo>
                <a:lnTo>
                  <a:pt x="2006730" y="21462"/>
                </a:lnTo>
                <a:lnTo>
                  <a:pt x="18846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3059" y="4507179"/>
            <a:ext cx="2066289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20" dirty="0">
                <a:latin typeface="Arial"/>
                <a:cs typeface="Arial"/>
              </a:rPr>
              <a:t>*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Investments </a:t>
            </a:r>
            <a:r>
              <a:rPr sz="1100" spc="-50" dirty="0">
                <a:latin typeface="Arial"/>
                <a:cs typeface="Arial"/>
              </a:rPr>
              <a:t>announced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medias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spc="-65" dirty="0">
                <a:latin typeface="Arial"/>
                <a:cs typeface="Arial"/>
              </a:rPr>
              <a:t>Source: </a:t>
            </a:r>
            <a:r>
              <a:rPr sz="1100" spc="-60" dirty="0">
                <a:latin typeface="Arial"/>
                <a:cs typeface="Arial"/>
              </a:rPr>
              <a:t>Gira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Cniel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8255" y="3581400"/>
            <a:ext cx="4927600" cy="832485"/>
          </a:xfrm>
          <a:custGeom>
            <a:avLst/>
            <a:gdLst/>
            <a:ahLst/>
            <a:cxnLst/>
            <a:rect l="l" t="t" r="r" b="b"/>
            <a:pathLst>
              <a:path w="4927600" h="832485">
                <a:moveTo>
                  <a:pt x="0" y="832104"/>
                </a:moveTo>
                <a:lnTo>
                  <a:pt x="4927092" y="832104"/>
                </a:lnTo>
                <a:lnTo>
                  <a:pt x="4927092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6592" y="3621481"/>
            <a:ext cx="4695825" cy="372110"/>
          </a:xfrm>
          <a:custGeom>
            <a:avLst/>
            <a:gdLst/>
            <a:ahLst/>
            <a:cxnLst/>
            <a:rect l="l" t="t" r="r" b="b"/>
            <a:pathLst>
              <a:path w="4695825" h="372110">
                <a:moveTo>
                  <a:pt x="0" y="371856"/>
                </a:moveTo>
                <a:lnTo>
                  <a:pt x="4695444" y="371856"/>
                </a:lnTo>
                <a:lnTo>
                  <a:pt x="46954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7195" y="3987241"/>
            <a:ext cx="4109085" cy="372110"/>
          </a:xfrm>
          <a:custGeom>
            <a:avLst/>
            <a:gdLst/>
            <a:ahLst/>
            <a:cxnLst/>
            <a:rect l="l" t="t" r="r" b="b"/>
            <a:pathLst>
              <a:path w="4109084" h="372110">
                <a:moveTo>
                  <a:pt x="0" y="371855"/>
                </a:moveTo>
                <a:lnTo>
                  <a:pt x="4108704" y="371855"/>
                </a:lnTo>
                <a:lnTo>
                  <a:pt x="410870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84273" y="3596132"/>
            <a:ext cx="4655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New </a:t>
            </a:r>
            <a:r>
              <a:rPr sz="2400" spc="-100" dirty="0">
                <a:latin typeface="Arial"/>
                <a:cs typeface="Arial"/>
              </a:rPr>
              <a:t>capacity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25" dirty="0">
                <a:latin typeface="Arial"/>
                <a:cs typeface="Arial"/>
              </a:rPr>
              <a:t>mozzarella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(US+EU):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44876" y="3962196"/>
            <a:ext cx="413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more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114" dirty="0">
                <a:latin typeface="Arial"/>
                <a:cs typeface="Arial"/>
              </a:rPr>
              <a:t>+350’000 </a:t>
            </a:r>
            <a:r>
              <a:rPr sz="2400" spc="-80" dirty="0">
                <a:latin typeface="Arial"/>
                <a:cs typeface="Arial"/>
              </a:rPr>
              <a:t>tons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(18/19)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CF11295-ADB0-499B-9D66-1E462B0A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85" y="454284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27" y="62611"/>
            <a:ext cx="4629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70" dirty="0"/>
              <a:t>Commodity </a:t>
            </a:r>
            <a:r>
              <a:rPr sz="2200" spc="-135" dirty="0"/>
              <a:t>Imports: </a:t>
            </a:r>
            <a:r>
              <a:rPr sz="2200" spc="-165" dirty="0"/>
              <a:t>Continued</a:t>
            </a:r>
            <a:r>
              <a:rPr sz="2200" spc="-15" dirty="0"/>
              <a:t> </a:t>
            </a:r>
            <a:r>
              <a:rPr sz="2200" spc="-135" dirty="0"/>
              <a:t>Growth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57226" y="240281"/>
            <a:ext cx="8831580" cy="84899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  <a:tabLst>
                <a:tab pos="8805545" algn="l"/>
              </a:tabLst>
            </a:pPr>
            <a:r>
              <a:rPr sz="2000" i="1" u="heavy" spc="-18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1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Cheese</a:t>
            </a:r>
            <a:r>
              <a:rPr sz="2000" i="1" u="heavy" spc="-20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and</a:t>
            </a:r>
            <a:r>
              <a:rPr sz="2000" i="1" u="heavy" spc="-17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2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SMP</a:t>
            </a:r>
            <a:r>
              <a:rPr sz="2000" i="1" u="heavy" spc="-1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imports</a:t>
            </a:r>
            <a:r>
              <a:rPr sz="2000" i="1" u="heavy" spc="-16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2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to</a:t>
            </a:r>
            <a:r>
              <a:rPr sz="2000" i="1" u="heavy" spc="-15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0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be</a:t>
            </a:r>
            <a:r>
              <a:rPr sz="2000" i="1" u="heavy" spc="-18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13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key</a:t>
            </a:r>
            <a:r>
              <a:rPr sz="2000" i="1" u="heavy" spc="-14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8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growth</a:t>
            </a:r>
            <a:r>
              <a:rPr sz="2000" i="1" u="heavy" spc="-180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i="1" u="heavy" spc="-95" dirty="0">
                <a:solidFill>
                  <a:srgbClr val="185AA2"/>
                </a:solidFill>
                <a:uFill>
                  <a:solidFill>
                    <a:srgbClr val="7EC04A"/>
                  </a:solidFill>
                </a:uFill>
                <a:latin typeface="Trebuchet MS"/>
                <a:cs typeface="Trebuchet MS"/>
              </a:rPr>
              <a:t>products	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800" b="1" spc="-110" dirty="0">
                <a:latin typeface="Arial"/>
                <a:cs typeface="Arial"/>
              </a:rPr>
              <a:t>Dairy Imports </a:t>
            </a:r>
            <a:r>
              <a:rPr sz="1800" b="1" spc="-150" dirty="0">
                <a:latin typeface="Arial"/>
                <a:cs typeface="Arial"/>
              </a:rPr>
              <a:t>by </a:t>
            </a:r>
            <a:r>
              <a:rPr sz="1800" b="1" spc="-140" dirty="0">
                <a:latin typeface="Arial"/>
                <a:cs typeface="Arial"/>
              </a:rPr>
              <a:t>Commodity </a:t>
            </a:r>
            <a:r>
              <a:rPr sz="1800" b="1" spc="-130" dirty="0">
                <a:latin typeface="Arial"/>
                <a:cs typeface="Arial"/>
              </a:rPr>
              <a:t>and </a:t>
            </a:r>
            <a:r>
              <a:rPr sz="1800" b="1" spc="-150" dirty="0">
                <a:latin typeface="Arial"/>
                <a:cs typeface="Arial"/>
              </a:rPr>
              <a:t>by </a:t>
            </a:r>
            <a:r>
              <a:rPr sz="1800" b="1" spc="-140" dirty="0">
                <a:latin typeface="Arial"/>
                <a:cs typeface="Arial"/>
              </a:rPr>
              <a:t>Country </a:t>
            </a:r>
            <a:r>
              <a:rPr sz="1800" b="1" spc="-120" dirty="0">
                <a:latin typeface="Arial"/>
                <a:cs typeface="Arial"/>
              </a:rPr>
              <a:t>(excl. </a:t>
            </a:r>
            <a:r>
              <a:rPr sz="1800" b="1" spc="-55" dirty="0">
                <a:latin typeface="Arial"/>
                <a:cs typeface="Arial"/>
              </a:rPr>
              <a:t>IN),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2019-2024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4004" y="1197863"/>
            <a:ext cx="7379207" cy="37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7578" y="1700911"/>
            <a:ext cx="804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latin typeface="Arial"/>
                <a:cs typeface="Arial"/>
              </a:rPr>
              <a:t>+154,000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4365" y="2570734"/>
            <a:ext cx="804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Arial"/>
                <a:cs typeface="Arial"/>
              </a:rPr>
              <a:t>+136,000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0802" y="3403472"/>
            <a:ext cx="804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Arial"/>
                <a:cs typeface="Arial"/>
              </a:rPr>
              <a:t>+275,000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6706" y="4274616"/>
            <a:ext cx="713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Arial"/>
                <a:cs typeface="Arial"/>
              </a:rPr>
              <a:t>+52,000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8493" y="4854346"/>
            <a:ext cx="836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"/>
                <a:cs typeface="Arial"/>
              </a:rPr>
              <a:t>Source: </a:t>
            </a:r>
            <a:r>
              <a:rPr sz="800" spc="-45" dirty="0">
                <a:latin typeface="Arial"/>
                <a:cs typeface="Arial"/>
              </a:rPr>
              <a:t>Gira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90" dirty="0">
                <a:latin typeface="Arial"/>
                <a:cs typeface="Arial"/>
              </a:rPr>
              <a:t>GDC19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F25A52E-A8A5-4CAD-8ABC-B479018C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85" y="454284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" y="2737866"/>
            <a:ext cx="8806180" cy="0"/>
          </a:xfrm>
          <a:custGeom>
            <a:avLst/>
            <a:gdLst/>
            <a:ahLst/>
            <a:cxnLst/>
            <a:rect l="l" t="t" r="r" b="b"/>
            <a:pathLst>
              <a:path w="8806180">
                <a:moveTo>
                  <a:pt x="0" y="0"/>
                </a:moveTo>
                <a:lnTo>
                  <a:pt x="8806180" y="0"/>
                </a:lnTo>
              </a:path>
            </a:pathLst>
          </a:custGeom>
          <a:ln w="19812">
            <a:solidFill>
              <a:srgbClr val="7EC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454" y="2255647"/>
            <a:ext cx="41656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250" dirty="0">
                <a:latin typeface="Arial"/>
                <a:cs typeface="Arial"/>
              </a:rPr>
              <a:t>Has </a:t>
            </a:r>
            <a:r>
              <a:rPr sz="2600" b="0" spc="-55" dirty="0">
                <a:latin typeface="Arial"/>
                <a:cs typeface="Arial"/>
              </a:rPr>
              <a:t>Market </a:t>
            </a:r>
            <a:r>
              <a:rPr sz="2600" b="0" spc="-165" dirty="0">
                <a:latin typeface="Arial"/>
                <a:cs typeface="Arial"/>
              </a:rPr>
              <a:t>Balance</a:t>
            </a:r>
            <a:r>
              <a:rPr sz="2600" b="0" spc="-145" dirty="0">
                <a:latin typeface="Arial"/>
                <a:cs typeface="Arial"/>
              </a:rPr>
              <a:t> </a:t>
            </a:r>
            <a:r>
              <a:rPr sz="2600" b="0" spc="-125" dirty="0">
                <a:latin typeface="Arial"/>
                <a:cs typeface="Arial"/>
              </a:rPr>
              <a:t>Returned?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pc="55" dirty="0"/>
              <a:t>©</a:t>
            </a:r>
            <a:r>
              <a:rPr spc="-80" dirty="0"/>
              <a:t> </a:t>
            </a:r>
            <a:r>
              <a:rPr spc="-40" dirty="0"/>
              <a:t>Gira</a:t>
            </a: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E4FD87B-5C0E-4AB0-8342-2A53D0A3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85" y="4542843"/>
            <a:ext cx="1268494" cy="6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1387</Words>
  <Application>Microsoft Office PowerPoint</Application>
  <PresentationFormat>Ekraaniseanss (16:9)</PresentationFormat>
  <Paragraphs>209</Paragraphs>
  <Slides>28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Office Theme</vt:lpstr>
      <vt:lpstr>An outlook of the global and European  dairy markets</vt:lpstr>
      <vt:lpstr>Global Supply Developments</vt:lpstr>
      <vt:lpstr>Milk Collection Growth to 2024</vt:lpstr>
      <vt:lpstr>Global Growth Forecast Remains Subdued</vt:lpstr>
      <vt:lpstr>Dairy consumption by regions (meq): 517 million ton (excel. IN &amp; PK)</vt:lpstr>
      <vt:lpstr>Production growth by main categories of products</vt:lpstr>
      <vt:lpstr>Investments in cheese are accelerating</vt:lpstr>
      <vt:lpstr>Commodity Imports: Continued Growth</vt:lpstr>
      <vt:lpstr>Has Market Balance Returned?</vt:lpstr>
      <vt:lpstr>PowerPointi esitlus</vt:lpstr>
      <vt:lpstr>Protein to Fat Price Ratio in the EU: SMP &amp; Butter</vt:lpstr>
      <vt:lpstr>SMP/BU as a Proxy for Milk Prices</vt:lpstr>
      <vt:lpstr>PowerPointi esitlus</vt:lpstr>
      <vt:lpstr>What about the EU?</vt:lpstr>
      <vt:lpstr>EU Production Growth by Main Product Category</vt:lpstr>
      <vt:lpstr>EU: Future Dairy Production &amp; Disappearance</vt:lpstr>
      <vt:lpstr>EU cheese exports: 1,7% p.a for the next 5 years (+76’000 tons)</vt:lpstr>
      <vt:lpstr>EU Cream exports</vt:lpstr>
      <vt:lpstr>Chinese Dairy Imports: short-term forecast  Generally slower growth expected in 2020 (recovery growth for butter) </vt:lpstr>
      <vt:lpstr>So What Might it all Mean?</vt:lpstr>
      <vt:lpstr>What we might most usefully bear in mind</vt:lpstr>
      <vt:lpstr>PowerPointi esitlus</vt:lpstr>
      <vt:lpstr>Consumer Attitudes to Food Waste (&amp; Packaging)</vt:lpstr>
      <vt:lpstr>What we might most usefully bear in mind</vt:lpstr>
      <vt:lpstr>The Plant-based Dairy Landscape in January 2018  A vast number of brands but some producers already in many segments </vt:lpstr>
      <vt:lpstr>The New Dairy Landscape in January 2019  A really fast growing market </vt:lpstr>
      <vt:lpstr>The New Dairy Landscape in June 2019  A major threat for our industry. What will be your strategy? </vt:lpstr>
      <vt:lpstr>Thanks a lot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outlook of the global and European  dairy markets</dc:title>
  <cp:lastModifiedBy>Eneken Viks</cp:lastModifiedBy>
  <cp:revision>1</cp:revision>
  <dcterms:created xsi:type="dcterms:W3CDTF">2019-10-04T06:20:41Z</dcterms:created>
  <dcterms:modified xsi:type="dcterms:W3CDTF">2019-10-04T06:26:51Z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2019-09-28T00:00:00Z</vt:filetime>
  </property>
  <property fmtid="{D5CDD505-2E9C-101B-9397-08002B2CF9AE}" pid="3" name="Creator">
    <vt:lpwstr>Microsoft® PowerPoint® pour Office 365</vt:lpwstr>
  </property>
  <property fmtid="{D5CDD505-2E9C-101B-9397-08002B2CF9AE}" pid="4" name="LastSaved">
    <vt:filetime>2019-10-04T00:00:00Z</vt:filetime>
  </property>
</Properties>
</file>