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  <p:sldMasterId id="2147483665" r:id="rId2"/>
  </p:sldMasterIdLst>
  <p:notesMasterIdLst>
    <p:notesMasterId r:id="rId25"/>
  </p:notesMasterIdLst>
  <p:sldIdLst>
    <p:sldId id="273" r:id="rId3"/>
    <p:sldId id="299" r:id="rId4"/>
    <p:sldId id="301" r:id="rId5"/>
    <p:sldId id="304" r:id="rId6"/>
    <p:sldId id="300" r:id="rId7"/>
    <p:sldId id="303" r:id="rId8"/>
    <p:sldId id="305" r:id="rId9"/>
    <p:sldId id="306" r:id="rId10"/>
    <p:sldId id="309" r:id="rId11"/>
    <p:sldId id="308" r:id="rId12"/>
    <p:sldId id="307" r:id="rId13"/>
    <p:sldId id="32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0" r:id="rId23"/>
    <p:sldId id="274" r:id="rId24"/>
  </p:sldIdLst>
  <p:sldSz cx="8999538" cy="6840538"/>
  <p:notesSz cx="6797675" cy="9926638"/>
  <p:defaultTextStyle>
    <a:defPPr>
      <a:defRPr lang="en-GB"/>
    </a:defPPr>
    <a:lvl1pPr algn="l" defTabSz="439690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27118" indent="-279658" algn="l" defTabSz="439690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18651" indent="-223726" algn="l" defTabSz="439690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566108" indent="-223726" algn="l" defTabSz="439690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13563" indent="-223726" algn="l" defTabSz="439690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37290" algn="l" defTabSz="894909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684747" algn="l" defTabSz="894909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132205" algn="l" defTabSz="894909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579663" algn="l" defTabSz="894909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74" userDrawn="1">
          <p15:clr>
            <a:srgbClr val="A4A3A4"/>
          </p15:clr>
        </p15:guide>
        <p15:guide id="2" pos="19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9999"/>
    <a:srgbClr val="004586"/>
    <a:srgbClr val="83CAFF"/>
    <a:srgbClr val="008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0E864E-773A-4D3D-9B1E-BAB65150FF7F}" v="27" dt="2019-10-08T05:39:14.1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152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0913" y="754063"/>
            <a:ext cx="4892675" cy="372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4970"/>
            <a:ext cx="5437284" cy="4465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49180" cy="495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49180" cy="495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429937"/>
            <a:ext cx="2949180" cy="495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29937"/>
            <a:ext cx="2949180" cy="495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3969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27118" indent="-279658" algn="l" defTabSz="43969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18651" indent="-223726" algn="l" defTabSz="43969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566108" indent="-223726" algn="l" defTabSz="43969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13563" indent="-223726" algn="l" defTabSz="43969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37290" algn="l" defTabSz="8949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84747" algn="l" defTabSz="8949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32205" algn="l" defTabSz="8949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79663" algn="l" defTabSz="8949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4562" anchor="t" anchorCtr="0"/>
          <a:lstStyle>
            <a:lvl1pPr algn="l">
              <a:defRPr sz="5700"/>
            </a:lvl1pPr>
          </a:lstStyle>
          <a:p>
            <a:r>
              <a:rPr lang="en-US" dirty="0" err="1"/>
              <a:t>Esitlusslaidide</a:t>
            </a:r>
            <a:r>
              <a:rPr lang="en-US" dirty="0"/>
              <a:t> </a:t>
            </a:r>
            <a:r>
              <a:rPr lang="en-US" dirty="0" err="1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34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47452" indent="0" algn="ctr">
              <a:buNone/>
              <a:defRPr sz="2000"/>
            </a:lvl2pPr>
            <a:lvl3pPr marL="894909" indent="0" algn="ctr">
              <a:buNone/>
              <a:defRPr sz="1800"/>
            </a:lvl3pPr>
            <a:lvl4pPr marL="1342372" indent="0" algn="ctr">
              <a:buNone/>
              <a:defRPr sz="1600"/>
            </a:lvl4pPr>
            <a:lvl5pPr marL="1789828" indent="0" algn="ctr">
              <a:buNone/>
              <a:defRPr sz="1600"/>
            </a:lvl5pPr>
            <a:lvl6pPr marL="2237290" indent="0" algn="ctr">
              <a:buNone/>
              <a:defRPr sz="1600"/>
            </a:lvl6pPr>
            <a:lvl7pPr marL="2684747" indent="0" algn="ctr">
              <a:buNone/>
              <a:defRPr sz="1600"/>
            </a:lvl7pPr>
            <a:lvl8pPr marL="3132205" indent="0" algn="ctr">
              <a:buNone/>
              <a:defRPr sz="1600"/>
            </a:lvl8pPr>
            <a:lvl9pPr marL="3579663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asutuse nimetus / ametinimetus</a:t>
            </a:r>
          </a:p>
          <a:p>
            <a:endParaRPr lang="et-EE" dirty="0"/>
          </a:p>
          <a:p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6800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EA5-6837-4F1A-87F6-EDAE80F507C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CC0FA-68D4-4EDE-B655-D1DE348FE1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488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911" y="4395754"/>
            <a:ext cx="7649607" cy="13586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0911" y="2899387"/>
            <a:ext cx="7649607" cy="1496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4901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980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470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7960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450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6941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592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EA5-6837-4F1A-87F6-EDAE80F507C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CC0FA-68D4-4EDE-B655-D1DE348FE1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612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9977" y="1596201"/>
            <a:ext cx="3974796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4765" y="1596201"/>
            <a:ext cx="3974796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EA5-6837-4F1A-87F6-EDAE80F507C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CC0FA-68D4-4EDE-B655-D1DE348FE1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30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997" y="1531204"/>
            <a:ext cx="3976359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017" indent="0">
              <a:buNone/>
              <a:defRPr sz="2000" b="1"/>
            </a:lvl2pPr>
            <a:lvl3pPr marL="898038" indent="0">
              <a:buNone/>
              <a:defRPr sz="1800" b="1"/>
            </a:lvl3pPr>
            <a:lvl4pPr marL="1347056" indent="0">
              <a:buNone/>
              <a:defRPr sz="1600" b="1"/>
            </a:lvl4pPr>
            <a:lvl5pPr marL="1796074" indent="0">
              <a:buNone/>
              <a:defRPr sz="1600" b="1"/>
            </a:lvl5pPr>
            <a:lvl6pPr marL="2245096" indent="0">
              <a:buNone/>
              <a:defRPr sz="1600" b="1"/>
            </a:lvl6pPr>
            <a:lvl7pPr marL="2694113" indent="0">
              <a:buNone/>
              <a:defRPr sz="1600" b="1"/>
            </a:lvl7pPr>
            <a:lvl8pPr marL="3143132" indent="0">
              <a:buNone/>
              <a:defRPr sz="1600" b="1"/>
            </a:lvl8pPr>
            <a:lvl9pPr marL="359215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997" y="2169337"/>
            <a:ext cx="3976359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716" y="1531204"/>
            <a:ext cx="3977921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017" indent="0">
              <a:buNone/>
              <a:defRPr sz="2000" b="1"/>
            </a:lvl2pPr>
            <a:lvl3pPr marL="898038" indent="0">
              <a:buNone/>
              <a:defRPr sz="1800" b="1"/>
            </a:lvl3pPr>
            <a:lvl4pPr marL="1347056" indent="0">
              <a:buNone/>
              <a:defRPr sz="1600" b="1"/>
            </a:lvl4pPr>
            <a:lvl5pPr marL="1796074" indent="0">
              <a:buNone/>
              <a:defRPr sz="1600" b="1"/>
            </a:lvl5pPr>
            <a:lvl6pPr marL="2245096" indent="0">
              <a:buNone/>
              <a:defRPr sz="1600" b="1"/>
            </a:lvl6pPr>
            <a:lvl7pPr marL="2694113" indent="0">
              <a:buNone/>
              <a:defRPr sz="1600" b="1"/>
            </a:lvl7pPr>
            <a:lvl8pPr marL="3143132" indent="0">
              <a:buNone/>
              <a:defRPr sz="1600" b="1"/>
            </a:lvl8pPr>
            <a:lvl9pPr marL="359215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716" y="2169337"/>
            <a:ext cx="3977921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EA5-6837-4F1A-87F6-EDAE80F507C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CC0FA-68D4-4EDE-B655-D1DE348FE1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043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EA5-6837-4F1A-87F6-EDAE80F507C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CC0FA-68D4-4EDE-B655-D1DE348FE1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535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EA5-6837-4F1A-87F6-EDAE80F507C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CC0FA-68D4-4EDE-B655-D1DE348FE1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210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977" y="272430"/>
            <a:ext cx="2960786" cy="11590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8569" y="272355"/>
            <a:ext cx="5030992" cy="58382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977" y="1431521"/>
            <a:ext cx="2960786" cy="4679119"/>
          </a:xfrm>
        </p:spPr>
        <p:txBody>
          <a:bodyPr/>
          <a:lstStyle>
            <a:lvl1pPr marL="0" indent="0">
              <a:buNone/>
              <a:defRPr sz="1400"/>
            </a:lvl1pPr>
            <a:lvl2pPr marL="449017" indent="0">
              <a:buNone/>
              <a:defRPr sz="1200"/>
            </a:lvl2pPr>
            <a:lvl3pPr marL="898038" indent="0">
              <a:buNone/>
              <a:defRPr sz="1000"/>
            </a:lvl3pPr>
            <a:lvl4pPr marL="1347056" indent="0">
              <a:buNone/>
              <a:defRPr sz="900"/>
            </a:lvl4pPr>
            <a:lvl5pPr marL="1796074" indent="0">
              <a:buNone/>
              <a:defRPr sz="900"/>
            </a:lvl5pPr>
            <a:lvl6pPr marL="2245096" indent="0">
              <a:buNone/>
              <a:defRPr sz="900"/>
            </a:lvl6pPr>
            <a:lvl7pPr marL="2694113" indent="0">
              <a:buNone/>
              <a:defRPr sz="900"/>
            </a:lvl7pPr>
            <a:lvl8pPr marL="3143132" indent="0">
              <a:buNone/>
              <a:defRPr sz="900"/>
            </a:lvl8pPr>
            <a:lvl9pPr marL="359215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EA5-6837-4F1A-87F6-EDAE80F507C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CC0FA-68D4-4EDE-B655-D1DE348FE1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1135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972" y="4788408"/>
            <a:ext cx="5399723" cy="5652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63972" y="611269"/>
            <a:ext cx="5399723" cy="4104323"/>
          </a:xfrm>
        </p:spPr>
        <p:txBody>
          <a:bodyPr/>
          <a:lstStyle>
            <a:lvl1pPr marL="0" indent="0">
              <a:buNone/>
              <a:defRPr sz="3200"/>
            </a:lvl1pPr>
            <a:lvl2pPr marL="449017" indent="0">
              <a:buNone/>
              <a:defRPr sz="2800"/>
            </a:lvl2pPr>
            <a:lvl3pPr marL="898038" indent="0">
              <a:buNone/>
              <a:defRPr sz="2400"/>
            </a:lvl3pPr>
            <a:lvl4pPr marL="1347056" indent="0">
              <a:buNone/>
              <a:defRPr sz="2000"/>
            </a:lvl4pPr>
            <a:lvl5pPr marL="1796074" indent="0">
              <a:buNone/>
              <a:defRPr sz="2000"/>
            </a:lvl5pPr>
            <a:lvl6pPr marL="2245096" indent="0">
              <a:buNone/>
              <a:defRPr sz="2000"/>
            </a:lvl6pPr>
            <a:lvl7pPr marL="2694113" indent="0">
              <a:buNone/>
              <a:defRPr sz="2000"/>
            </a:lvl7pPr>
            <a:lvl8pPr marL="3143132" indent="0">
              <a:buNone/>
              <a:defRPr sz="2000"/>
            </a:lvl8pPr>
            <a:lvl9pPr marL="3592152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3972" y="5353671"/>
            <a:ext cx="5399723" cy="802813"/>
          </a:xfrm>
        </p:spPr>
        <p:txBody>
          <a:bodyPr/>
          <a:lstStyle>
            <a:lvl1pPr marL="0" indent="0">
              <a:buNone/>
              <a:defRPr sz="1400"/>
            </a:lvl1pPr>
            <a:lvl2pPr marL="449017" indent="0">
              <a:buNone/>
              <a:defRPr sz="1200"/>
            </a:lvl2pPr>
            <a:lvl3pPr marL="898038" indent="0">
              <a:buNone/>
              <a:defRPr sz="1000"/>
            </a:lvl3pPr>
            <a:lvl4pPr marL="1347056" indent="0">
              <a:buNone/>
              <a:defRPr sz="900"/>
            </a:lvl4pPr>
            <a:lvl5pPr marL="1796074" indent="0">
              <a:buNone/>
              <a:defRPr sz="900"/>
            </a:lvl5pPr>
            <a:lvl6pPr marL="2245096" indent="0">
              <a:buNone/>
              <a:defRPr sz="900"/>
            </a:lvl6pPr>
            <a:lvl7pPr marL="2694113" indent="0">
              <a:buNone/>
              <a:defRPr sz="900"/>
            </a:lvl7pPr>
            <a:lvl8pPr marL="3143132" indent="0">
              <a:buNone/>
              <a:defRPr sz="900"/>
            </a:lvl8pPr>
            <a:lvl9pPr marL="359215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EA5-6837-4F1A-87F6-EDAE80F507C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CC0FA-68D4-4EDE-B655-D1DE348FE1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050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EA5-6837-4F1A-87F6-EDAE80F507C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CC0FA-68D4-4EDE-B655-D1DE348FE1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8282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4665" y="273939"/>
            <a:ext cx="2024896" cy="58366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9977" y="273939"/>
            <a:ext cx="5924696" cy="58366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EA5-6837-4F1A-87F6-EDAE80F507C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CC0FA-68D4-4EDE-B655-D1DE348FE1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960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4562" anchor="t" anchorCtr="0"/>
          <a:lstStyle>
            <a:lvl1pPr algn="l">
              <a:defRPr sz="5700"/>
            </a:lvl1pPr>
          </a:lstStyle>
          <a:p>
            <a:r>
              <a:rPr lang="en-US" dirty="0" err="1"/>
              <a:t>Esitlusslaidide</a:t>
            </a:r>
            <a:r>
              <a:rPr lang="en-US" dirty="0"/>
              <a:t> </a:t>
            </a:r>
            <a:r>
              <a:rPr lang="en-US" dirty="0" err="1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34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47452" indent="0" algn="ctr">
              <a:buNone/>
              <a:defRPr sz="2000"/>
            </a:lvl2pPr>
            <a:lvl3pPr marL="894909" indent="0" algn="ctr">
              <a:buNone/>
              <a:defRPr sz="1800"/>
            </a:lvl3pPr>
            <a:lvl4pPr marL="1342372" indent="0" algn="ctr">
              <a:buNone/>
              <a:defRPr sz="1600"/>
            </a:lvl4pPr>
            <a:lvl5pPr marL="1789828" indent="0" algn="ctr">
              <a:buNone/>
              <a:defRPr sz="1600"/>
            </a:lvl5pPr>
            <a:lvl6pPr marL="2237290" indent="0" algn="ctr">
              <a:buNone/>
              <a:defRPr sz="1600"/>
            </a:lvl6pPr>
            <a:lvl7pPr marL="2684747" indent="0" algn="ctr">
              <a:buNone/>
              <a:defRPr sz="1600"/>
            </a:lvl7pPr>
            <a:lvl8pPr marL="3132205" indent="0" algn="ctr">
              <a:buNone/>
              <a:defRPr sz="1600"/>
            </a:lvl8pPr>
            <a:lvl9pPr marL="3579663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asutuse nimetus / ametinimetus</a:t>
            </a:r>
          </a:p>
          <a:p>
            <a:endParaRPr lang="et-EE" dirty="0"/>
          </a:p>
          <a:p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6800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736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9496" tIns="44756" rIns="89496" bIns="44756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39690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4562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Esitlusslaidide</a:t>
            </a:r>
            <a:r>
              <a:rPr lang="en-US" dirty="0"/>
              <a:t> </a:t>
            </a:r>
            <a:r>
              <a:rPr lang="en-US" dirty="0" err="1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34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47452" indent="0" algn="ctr">
              <a:buNone/>
              <a:defRPr sz="2000"/>
            </a:lvl2pPr>
            <a:lvl3pPr marL="894909" indent="0" algn="ctr">
              <a:buNone/>
              <a:defRPr sz="1800"/>
            </a:lvl3pPr>
            <a:lvl4pPr marL="1342372" indent="0" algn="ctr">
              <a:buNone/>
              <a:defRPr sz="1600"/>
            </a:lvl4pPr>
            <a:lvl5pPr marL="1789828" indent="0" algn="ctr">
              <a:buNone/>
              <a:defRPr sz="1600"/>
            </a:lvl5pPr>
            <a:lvl6pPr marL="2237290" indent="0" algn="ctr">
              <a:buNone/>
              <a:defRPr sz="1600"/>
            </a:lvl6pPr>
            <a:lvl7pPr marL="2684747" indent="0" algn="ctr">
              <a:buNone/>
              <a:defRPr sz="1600"/>
            </a:lvl7pPr>
            <a:lvl8pPr marL="3132205" indent="0" algn="ctr">
              <a:buNone/>
              <a:defRPr sz="1600"/>
            </a:lvl8pPr>
            <a:lvl9pPr marL="3579663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asutuse nimetus / ametinimetus</a:t>
            </a:r>
          </a:p>
          <a:p>
            <a:endParaRPr lang="et-EE" dirty="0"/>
          </a:p>
          <a:p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17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2859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82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2859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82"/>
            <a:ext cx="7920000" cy="4513263"/>
          </a:xfrm>
        </p:spPr>
        <p:txBody>
          <a:bodyPr/>
          <a:lstStyle>
            <a:lvl1pPr marL="422797" indent="-3171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207"/>
            <a:ext cx="7200000" cy="972269"/>
          </a:xfrm>
        </p:spPr>
        <p:txBody>
          <a:bodyPr tIns="84562" anchor="t" anchorCtr="0"/>
          <a:lstStyle>
            <a:lvl1pPr algn="l">
              <a:defRPr sz="5700"/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488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47452" indent="0" algn="ctr">
              <a:buNone/>
              <a:defRPr sz="2000"/>
            </a:lvl2pPr>
            <a:lvl3pPr marL="894909" indent="0" algn="ctr">
              <a:buNone/>
              <a:defRPr sz="1800"/>
            </a:lvl3pPr>
            <a:lvl4pPr marL="1342372" indent="0" algn="ctr">
              <a:buNone/>
              <a:defRPr sz="1600"/>
            </a:lvl4pPr>
            <a:lvl5pPr marL="1789828" indent="0" algn="ctr">
              <a:buNone/>
              <a:defRPr sz="1600"/>
            </a:lvl5pPr>
            <a:lvl6pPr marL="2237290" indent="0" algn="ctr">
              <a:buNone/>
              <a:defRPr sz="1600"/>
            </a:lvl6pPr>
            <a:lvl7pPr marL="2684747" indent="0" algn="ctr">
              <a:buNone/>
              <a:defRPr sz="1600"/>
            </a:lvl7pPr>
            <a:lvl8pPr marL="3132205" indent="0" algn="ctr">
              <a:buNone/>
              <a:defRPr sz="1600"/>
            </a:lvl8pPr>
            <a:lvl9pPr marL="3579663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 err="1"/>
              <a:t>eesnimi@perenimi@amet.ee</a:t>
            </a:r>
            <a:endParaRPr lang="et-EE" dirty="0"/>
          </a:p>
          <a:p>
            <a:endParaRPr lang="et-EE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17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9496" tIns="44756" rIns="89496" bIns="44756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39690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207"/>
            <a:ext cx="7200000" cy="972269"/>
          </a:xfrm>
        </p:spPr>
        <p:txBody>
          <a:bodyPr tIns="84562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488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47452" indent="0" algn="ctr">
              <a:buNone/>
              <a:defRPr sz="2000"/>
            </a:lvl2pPr>
            <a:lvl3pPr marL="894909" indent="0" algn="ctr">
              <a:buNone/>
              <a:defRPr sz="1800"/>
            </a:lvl3pPr>
            <a:lvl4pPr marL="1342372" indent="0" algn="ctr">
              <a:buNone/>
              <a:defRPr sz="1600"/>
            </a:lvl4pPr>
            <a:lvl5pPr marL="1789828" indent="0" algn="ctr">
              <a:buNone/>
              <a:defRPr sz="1600"/>
            </a:lvl5pPr>
            <a:lvl6pPr marL="2237290" indent="0" algn="ctr">
              <a:buNone/>
              <a:defRPr sz="1600"/>
            </a:lvl6pPr>
            <a:lvl7pPr marL="2684747" indent="0" algn="ctr">
              <a:buNone/>
              <a:defRPr sz="1600"/>
            </a:lvl7pPr>
            <a:lvl8pPr marL="3132205" indent="0" algn="ctr">
              <a:buNone/>
              <a:defRPr sz="1600"/>
            </a:lvl8pPr>
            <a:lvl9pPr marL="3579663" indent="0" algn="ctr">
              <a:buNone/>
              <a:defRPr sz="1600"/>
            </a:lvl9pPr>
          </a:lstStyle>
          <a:p>
            <a:r>
              <a:rPr lang="et-EE" dirty="0"/>
              <a:t>Martin Altraja</a:t>
            </a:r>
          </a:p>
          <a:p>
            <a:r>
              <a:rPr lang="et-EE" dirty="0"/>
              <a:t>Martin.altraja@amet.ee</a:t>
            </a:r>
          </a:p>
          <a:p>
            <a:endParaRPr lang="et-EE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17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54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966" y="2125076"/>
            <a:ext cx="7649607" cy="146628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31" y="3876305"/>
            <a:ext cx="6299677" cy="174813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9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8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7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6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5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94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92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EA5-6837-4F1A-87F6-EDAE80F507C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CC0FA-68D4-4EDE-B655-D1DE348FE1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47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59" y="301832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59" y="1768482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445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08476" algn="l"/>
                <a:tab pos="1416955" algn="l"/>
                <a:tab pos="212542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6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08476" algn="l"/>
                <a:tab pos="1416955" algn="l"/>
                <a:tab pos="2125428" algn="l"/>
                <a:tab pos="283390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8095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08476" algn="l"/>
                <a:tab pos="1416955" algn="l"/>
                <a:tab pos="212542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/>
              <a:pPr/>
              <a:t>‹#›</a:t>
            </a:fld>
            <a:endParaRPr lang="et-E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50" r:id="rId4"/>
    <p:sldLayoutId id="2147483662" r:id="rId5"/>
    <p:sldLayoutId id="2147483660" r:id="rId6"/>
    <p:sldLayoutId id="2147483663" r:id="rId7"/>
    <p:sldLayoutId id="2147483655" r:id="rId8"/>
  </p:sldLayoutIdLst>
  <p:txStyles>
    <p:titleStyle>
      <a:lvl1pPr algn="l" defTabSz="439690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27118" indent="-279658" algn="l" defTabSz="439690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18651" indent="-223726" algn="l" defTabSz="439690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566108" indent="-223726" algn="l" defTabSz="439690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13563" indent="-223726" algn="l" defTabSz="439690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461027" indent="-223726" algn="l" defTabSz="439690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08479" indent="-223726" algn="l" defTabSz="439690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355937" indent="-223726" algn="l" defTabSz="439690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03397" indent="-223726" algn="l" defTabSz="439690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35594" indent="-335594" algn="l" defTabSz="439690" rtl="0" fontAlgn="base" hangingPunct="0">
        <a:lnSpc>
          <a:spcPct val="110000"/>
        </a:lnSpc>
        <a:spcBef>
          <a:spcPct val="0"/>
        </a:spcBef>
        <a:spcAft>
          <a:spcPts val="1407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27118" indent="-279658" algn="l" defTabSz="439690" rtl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18651" indent="-223726" algn="l" defTabSz="439690" rtl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566108" indent="-223726" algn="l" defTabSz="439690" rtl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13563" indent="-223726" algn="l" defTabSz="439690" rtl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461027" indent="-223726" algn="l" defTabSz="8949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08479" indent="-223726" algn="l" defTabSz="8949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355937" indent="-223726" algn="l" defTabSz="8949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03397" indent="-223726" algn="l" defTabSz="8949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49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7452" algn="l" defTabSz="8949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4909" algn="l" defTabSz="8949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42372" algn="l" defTabSz="8949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89828" algn="l" defTabSz="8949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37290" algn="l" defTabSz="8949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84747" algn="l" defTabSz="8949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32205" algn="l" defTabSz="8949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79663" algn="l" defTabSz="8949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9977" y="273939"/>
            <a:ext cx="8099584" cy="1140090"/>
          </a:xfrm>
          <a:prstGeom prst="rect">
            <a:avLst/>
          </a:prstGeom>
        </p:spPr>
        <p:txBody>
          <a:bodyPr vert="horz" lIns="89806" tIns="44905" rIns="89806" bIns="44905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977" y="1596201"/>
            <a:ext cx="8099584" cy="4514439"/>
          </a:xfrm>
          <a:prstGeom prst="rect">
            <a:avLst/>
          </a:prstGeom>
        </p:spPr>
        <p:txBody>
          <a:bodyPr vert="horz" lIns="89806" tIns="44905" rIns="89806" bIns="4490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977" y="6340241"/>
            <a:ext cx="2099892" cy="364195"/>
          </a:xfrm>
          <a:prstGeom prst="rect">
            <a:avLst/>
          </a:prstGeom>
        </p:spPr>
        <p:txBody>
          <a:bodyPr vert="horz" lIns="89806" tIns="44905" rIns="89806" bIns="4490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98038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A9904EA5-6837-4F1A-87F6-EDAE80F507C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defTabSz="898038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10/8/2019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74842" y="6340241"/>
            <a:ext cx="2849854" cy="364195"/>
          </a:xfrm>
          <a:prstGeom prst="rect">
            <a:avLst/>
          </a:prstGeom>
        </p:spPr>
        <p:txBody>
          <a:bodyPr vert="horz" lIns="89806" tIns="44905" rIns="89806" bIns="4490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98038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9669" y="6340241"/>
            <a:ext cx="2099892" cy="364195"/>
          </a:xfrm>
          <a:prstGeom prst="rect">
            <a:avLst/>
          </a:prstGeom>
        </p:spPr>
        <p:txBody>
          <a:bodyPr vert="horz" lIns="89806" tIns="44905" rIns="89806" bIns="4490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98038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fld id="{BFBCC0FA-68D4-4EDE-B655-D1DE348FE17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defTabSz="898038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1616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defTabSz="89803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6765" indent="-336765" algn="l" defTabSz="89803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29656" indent="-280637" algn="l" defTabSz="898038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22547" indent="-224507" algn="l" defTabSz="89803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71566" indent="-224507" algn="l" defTabSz="898038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20585" indent="-224507" algn="l" defTabSz="898038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69603" indent="-224507" algn="l" defTabSz="89803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18624" indent="-224507" algn="l" defTabSz="89803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67639" indent="-224507" algn="l" defTabSz="89803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16663" indent="-224507" algn="l" defTabSz="89803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80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9017" algn="l" defTabSz="8980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8038" algn="l" defTabSz="8980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47056" algn="l" defTabSz="8980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96074" algn="l" defTabSz="8980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096" algn="l" defTabSz="8980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4113" algn="l" defTabSz="8980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43132" algn="l" defTabSz="8980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92152" algn="l" defTabSz="8980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edward.sooba@vet.agri.ee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eur-lex.europa.eu/legal-content/ET/TXT/PDF/?uri=CELEX:32017R0625&amp;qid=1567412175917&amp;from=ET" TargetMode="Externa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369" y="2340149"/>
            <a:ext cx="7848872" cy="2592288"/>
          </a:xfrm>
        </p:spPr>
        <p:txBody>
          <a:bodyPr/>
          <a:lstStyle/>
          <a:p>
            <a:r>
              <a:rPr lang="en-US" sz="4800" dirty="0" err="1"/>
              <a:t>Järelevalvekorralduse</a:t>
            </a:r>
            <a:r>
              <a:rPr lang="en-US" sz="4800" dirty="0"/>
              <a:t> </a:t>
            </a:r>
            <a:r>
              <a:rPr lang="en-US" sz="4800" dirty="0" err="1"/>
              <a:t>muudatused</a:t>
            </a:r>
            <a:r>
              <a:rPr lang="en-US" sz="4800" dirty="0"/>
              <a:t> </a:t>
            </a:r>
            <a:r>
              <a:rPr lang="en-US" sz="4800" dirty="0" err="1"/>
              <a:t>piimahügieeni</a:t>
            </a:r>
            <a:r>
              <a:rPr lang="en-US" sz="4800" dirty="0"/>
              <a:t> </a:t>
            </a:r>
            <a:r>
              <a:rPr lang="en-US" sz="4800" dirty="0" err="1"/>
              <a:t>valdkonnas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4000" y="5076453"/>
            <a:ext cx="7200000" cy="1368152"/>
          </a:xfrm>
        </p:spPr>
        <p:txBody>
          <a:bodyPr/>
          <a:lstStyle/>
          <a:p>
            <a:r>
              <a:rPr lang="et-EE" altLang="en-US" sz="2400" b="1" dirty="0">
                <a:solidFill>
                  <a:srgbClr val="FFFFFF"/>
                </a:solidFill>
              </a:rPr>
              <a:t>Edward Sooba</a:t>
            </a:r>
          </a:p>
          <a:p>
            <a:r>
              <a:rPr lang="et-EE" altLang="en-US" sz="2000" dirty="0">
                <a:solidFill>
                  <a:srgbClr val="FFFFFF"/>
                </a:solidFill>
              </a:rPr>
              <a:t>Veterinaar- ja Toiduamet</a:t>
            </a:r>
          </a:p>
          <a:p>
            <a:r>
              <a:rPr lang="et-EE" altLang="en-US" sz="2000" dirty="0">
                <a:solidFill>
                  <a:srgbClr val="FFFFFF"/>
                </a:solidFill>
              </a:rPr>
              <a:t>Toiduosakond</a:t>
            </a:r>
          </a:p>
          <a:p>
            <a:r>
              <a:rPr lang="et-EE" altLang="et-EE" sz="2000" dirty="0"/>
              <a:t>												</a:t>
            </a:r>
            <a:r>
              <a:rPr lang="et-EE" altLang="et-EE" sz="2000" dirty="0">
                <a:solidFill>
                  <a:srgbClr val="FFFFFF"/>
                </a:solidFill>
              </a:rPr>
              <a:t>24</a:t>
            </a:r>
            <a:r>
              <a:rPr lang="et-EE" altLang="en-US" sz="2000" dirty="0">
                <a:solidFill>
                  <a:srgbClr val="FFFFFF"/>
                </a:solidFill>
              </a:rPr>
              <a:t>.09.2019</a:t>
            </a: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5912EC91-FE3D-4D70-BC36-685F9A0B2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1726" y="39672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0620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Muudatus siseriiklikus õiguses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/>
              <a:t>Menetluses on siseriiklik määruse eelnõu „Ettevõtte ehituse, projektlahenduse ja seadmete hügieeninõuded toidu väikesemahulisel käitlemisel“.</a:t>
            </a:r>
          </a:p>
          <a:p>
            <a:r>
              <a:rPr lang="et-EE" dirty="0"/>
              <a:t>Määruse eesmärgiks on kehtestada </a:t>
            </a:r>
            <a:r>
              <a:rPr lang="et-EE" b="1" dirty="0"/>
              <a:t>mikroettevõtte</a:t>
            </a:r>
            <a:r>
              <a:rPr lang="et-EE" dirty="0"/>
              <a:t> ehituse, projektlahenduse ja seadmete hügieeninõuded (paindlik lähenemine). </a:t>
            </a: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A524B163-84F0-4FE5-9482-D849F209C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7553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Mikroettevõte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t-EE" dirty="0"/>
              <a:t>Väikesemahuliseks </a:t>
            </a:r>
            <a:r>
              <a:rPr lang="et-EE" dirty="0" err="1"/>
              <a:t>toidukäitlemisettevõtteks</a:t>
            </a:r>
            <a:r>
              <a:rPr lang="et-EE" dirty="0"/>
              <a:t> loetakse komisjoni soovituse (EL) nr 361/2003, mis käsitleb mikroettevõtete ning väikese ja keskmise suurusega ettevõtete määratlust, lisas määratletud  mikroettevõtteid.</a:t>
            </a:r>
          </a:p>
          <a:p>
            <a:pPr marL="0" indent="0">
              <a:buNone/>
            </a:pPr>
            <a:r>
              <a:rPr lang="et-EE" b="1" dirty="0"/>
              <a:t>Euroopa Komisjoni definitsiooni järgi vastab mikroettevõte järgmistele tingimustele</a:t>
            </a:r>
            <a:r>
              <a:rPr lang="et-EE" dirty="0"/>
              <a:t>:</a:t>
            </a:r>
          </a:p>
          <a:p>
            <a:r>
              <a:rPr lang="et-EE" dirty="0"/>
              <a:t>Vähem kui kümme töötajat;</a:t>
            </a:r>
          </a:p>
          <a:p>
            <a:r>
              <a:rPr lang="et-EE" dirty="0"/>
              <a:t>Käive või bilansimaht alla 2 miljoni euro.</a:t>
            </a:r>
            <a:endParaRPr lang="en-US" dirty="0"/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5031BE98-E305-451B-B6D3-89883D4501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5426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Käitleja</a:t>
            </a:r>
            <a:r>
              <a:rPr lang="et-EE" dirty="0"/>
              <a:t> vastutus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b="1" dirty="0"/>
              <a:t>Eelnõuga ei muudeta </a:t>
            </a:r>
            <a:r>
              <a:rPr lang="et-EE" b="1" dirty="0" err="1"/>
              <a:t>käitleja</a:t>
            </a:r>
            <a:r>
              <a:rPr lang="et-EE" b="1" dirty="0"/>
              <a:t> vastutust ega kohustusi toiduohutuse tagamisel. </a:t>
            </a:r>
          </a:p>
          <a:p>
            <a:r>
              <a:rPr lang="et-EE" dirty="0"/>
              <a:t>Eelnõu mõjutab eelkõige toidu käitlemist alustavaid </a:t>
            </a:r>
            <a:r>
              <a:rPr lang="et-EE" dirty="0" err="1"/>
              <a:t>käitlejaid</a:t>
            </a:r>
            <a:r>
              <a:rPr lang="et-EE" dirty="0"/>
              <a:t>.</a:t>
            </a:r>
          </a:p>
          <a:p>
            <a:r>
              <a:rPr lang="et-EE" dirty="0"/>
              <a:t>Määruses kehtestatavate</a:t>
            </a:r>
            <a:r>
              <a:rPr lang="et-EE" b="1" dirty="0"/>
              <a:t> nõuete kohaldamisel </a:t>
            </a:r>
            <a:r>
              <a:rPr lang="et-EE" b="1" dirty="0">
                <a:solidFill>
                  <a:srgbClr val="FF0000"/>
                </a:solidFill>
              </a:rPr>
              <a:t>tuleb tagada toidu ohutus </a:t>
            </a:r>
            <a:r>
              <a:rPr lang="et-EE" b="1" dirty="0"/>
              <a:t>ja toidu ohutust tagavaid meetmeid </a:t>
            </a:r>
            <a:r>
              <a:rPr lang="et-EE" b="1" dirty="0">
                <a:solidFill>
                  <a:srgbClr val="FF0000"/>
                </a:solidFill>
              </a:rPr>
              <a:t>tuleb kirjeldada enesekontrolliplaanis</a:t>
            </a:r>
            <a:r>
              <a:rPr lang="et-EE" dirty="0"/>
              <a:t>.</a:t>
            </a:r>
          </a:p>
          <a:p>
            <a:endParaRPr lang="et-EE" dirty="0"/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B160AC32-84AC-4171-8C0E-A6AECC17A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2823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§2 l</a:t>
            </a:r>
            <a:r>
              <a:rPr lang="fi-FI" dirty="0" err="1"/>
              <a:t>õigetes</a:t>
            </a:r>
            <a:r>
              <a:rPr lang="fi-FI" dirty="0"/>
              <a:t> 1 ja 2 on </a:t>
            </a:r>
            <a:r>
              <a:rPr lang="fi-FI" dirty="0" err="1"/>
              <a:t>käsitletud</a:t>
            </a:r>
            <a:r>
              <a:rPr lang="fi-FI" dirty="0"/>
              <a:t> </a:t>
            </a:r>
            <a:r>
              <a:rPr lang="fi-FI" dirty="0" err="1"/>
              <a:t>käitlemisruumide</a:t>
            </a:r>
            <a:r>
              <a:rPr lang="fi-FI" dirty="0"/>
              <a:t> </a:t>
            </a:r>
            <a:r>
              <a:rPr lang="fi-FI" dirty="0" err="1"/>
              <a:t>kasutamist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t-EE" dirty="0"/>
              <a:t>Nõue (1): Erinevate tehnoloogiliste protsesside etappe võib läbi viia ja erinevaid tooteid võib käidelda samas ruumis eri ajal või eri kohas.</a:t>
            </a:r>
          </a:p>
          <a:p>
            <a:pPr marL="0" indent="0">
              <a:buNone/>
            </a:pPr>
            <a:endParaRPr lang="et-EE" dirty="0"/>
          </a:p>
          <a:p>
            <a:r>
              <a:rPr lang="et-EE" dirty="0"/>
              <a:t>Nõue (2): Tootmisprotsessi ühe etapi võib vajaduse korral läbi viia väljaspool käitlemisruumi või välitingimustes.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/>
              <a:t>Selgituseks: Antakse võimalus käidelda erinevaid tooteid samas ruumis </a:t>
            </a:r>
            <a:r>
              <a:rPr lang="et-EE" b="1" dirty="0"/>
              <a:t>eri ajal või eri kohas </a:t>
            </a:r>
            <a:r>
              <a:rPr lang="et-EE" dirty="0"/>
              <a:t>ning viia mõni tootmisprotsessi etapp läbi väljaspool käitlemisruumi. Väljaspool käitlemisruumi võib asuda näiteks suitsutusahi, eraldiseisev juustukelder jm.</a:t>
            </a: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9CB00601-FCC9-4EEB-8568-32981ED4B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8067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§2 lõikes 3 on käsitletud puitpindasid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Nõue (3) Tehnoloogilisest protsessist tulenevalt võib mikroettevõttes kasutada puitpindasid.</a:t>
            </a:r>
          </a:p>
          <a:p>
            <a:endParaRPr lang="et-EE" dirty="0"/>
          </a:p>
          <a:p>
            <a:pPr marL="0" indent="0">
              <a:buNone/>
            </a:pPr>
            <a:r>
              <a:rPr lang="et-EE" dirty="0"/>
              <a:t>Selgitus: </a:t>
            </a:r>
            <a:r>
              <a:rPr lang="fi-FI" dirty="0" err="1"/>
              <a:t>Lõikes</a:t>
            </a:r>
            <a:r>
              <a:rPr lang="fi-FI" dirty="0"/>
              <a:t> 3 </a:t>
            </a:r>
            <a:r>
              <a:rPr lang="fi-FI" dirty="0" err="1"/>
              <a:t>käsitletakse</a:t>
            </a:r>
            <a:r>
              <a:rPr lang="fi-FI" dirty="0"/>
              <a:t> </a:t>
            </a:r>
            <a:r>
              <a:rPr lang="fi-FI" dirty="0" err="1"/>
              <a:t>puitpindade</a:t>
            </a:r>
            <a:r>
              <a:rPr lang="fi-FI" dirty="0"/>
              <a:t> </a:t>
            </a:r>
            <a:r>
              <a:rPr lang="fi-FI" dirty="0" err="1"/>
              <a:t>kasutamist</a:t>
            </a:r>
            <a:r>
              <a:rPr lang="fi-FI" dirty="0"/>
              <a:t>, </a:t>
            </a:r>
            <a:r>
              <a:rPr lang="fi-FI" dirty="0" err="1"/>
              <a:t>näiteks</a:t>
            </a:r>
            <a:r>
              <a:rPr lang="et-EE" dirty="0"/>
              <a:t> vahelauad</a:t>
            </a:r>
            <a:r>
              <a:rPr lang="fi-FI" dirty="0"/>
              <a:t> </a:t>
            </a:r>
            <a:r>
              <a:rPr lang="fi-FI" dirty="0" err="1"/>
              <a:t>juustu</a:t>
            </a:r>
            <a:r>
              <a:rPr lang="fi-FI" dirty="0"/>
              <a:t> </a:t>
            </a:r>
            <a:r>
              <a:rPr lang="et-EE" dirty="0" err="1"/>
              <a:t>valmitamisel</a:t>
            </a:r>
            <a:r>
              <a:rPr lang="fi-FI" dirty="0"/>
              <a:t>.</a:t>
            </a:r>
            <a:endParaRPr lang="et-EE" dirty="0"/>
          </a:p>
          <a:p>
            <a:pPr marL="0" indent="0">
              <a:buNone/>
            </a:pPr>
            <a:r>
              <a:rPr lang="et-EE" dirty="0"/>
              <a:t>Märkus: praktikas nii TKM näiteid kui ka mitte.</a:t>
            </a: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8E0213BA-F38F-45EE-8BCA-32E15855E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8265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§2 lõikes 4 on käsitletud ruumi planeeringut (käitlemisruumi uksed)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/>
              <a:t>Nõue (4) Käitlemisruumi uksed võivad avaneda otse õue, kui need on tootmisprotsessi ajal suletud.</a:t>
            </a:r>
          </a:p>
          <a:p>
            <a:endParaRPr lang="et-EE" dirty="0"/>
          </a:p>
          <a:p>
            <a:pPr marL="0" indent="0">
              <a:buNone/>
            </a:pPr>
            <a:r>
              <a:rPr lang="et-EE" dirty="0"/>
              <a:t>Selgituseks: Sätestatakse võimalus, et käitlemisruumi uks võib avaneda otse õue, </a:t>
            </a:r>
            <a:r>
              <a:rPr lang="et-EE" b="1" dirty="0"/>
              <a:t>kui tootmisprotsessi ajal on uks suletud</a:t>
            </a:r>
            <a:r>
              <a:rPr lang="et-EE" dirty="0"/>
              <a:t>.</a:t>
            </a: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4FC99D9A-08A2-42F1-AD8E-C54D9174C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3603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§2 lõikes 5 on käsitletud ruumi planeeringut (äravoolutrapp)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t-EE" dirty="0"/>
              <a:t>Nõue (5) Tehnoloogilisest protsessist tuleneval ei pea põrandapinnal olema äravoolutrappi, kui mikroettevõttes on tagatud põrandapinna puhastamine ja heitvee eemaldamine muul sobival viisil.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/>
              <a:t>Selgituseks: Kui käitlemisruumi põrandamaterjal võimaldab hügieenilist puhastamist, siis ei pea olema põrandas äravoolutrappi.</a:t>
            </a: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FFC27F4F-6CDB-4362-A8C9-14A19FC488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4105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§2 lõikes 6 on käsitletud ruumi planeeringut (riietusruum)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/>
              <a:t>Nõue (6) Üleriided või kaitseriideid võib hoida selleks ettenähtud kohas käitlemisruumis, kui need on </a:t>
            </a:r>
            <a:r>
              <a:rPr lang="et-EE" dirty="0" err="1"/>
              <a:t>toidukäitlemisalast</a:t>
            </a:r>
            <a:r>
              <a:rPr lang="et-EE" dirty="0"/>
              <a:t> piisavalt eraldatud.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/>
              <a:t>Selgituseks: Üleriided ja kaitseriideid võib hoida käitlemisruumis, kui need on käitlemisalast piisavalt eraldatud, ning eraldi riietusruum ei ole nõutud.</a:t>
            </a: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B7D653F4-E797-4D3F-B26C-AFDFCAFF95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625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§2 lõikes 7 on käsitletud ruumi planeeringut (tualettruum)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/>
              <a:t>Nõue (7) Ettevõttes ei pea olema tualettruumi, kui töötajal on võimalik kasutada ettevõtte läheduses paiknevat tualettruumi.</a:t>
            </a:r>
          </a:p>
          <a:p>
            <a:endParaRPr lang="et-EE" dirty="0"/>
          </a:p>
          <a:p>
            <a:pPr marL="0" indent="0">
              <a:buNone/>
            </a:pPr>
            <a:r>
              <a:rPr lang="et-EE" dirty="0"/>
              <a:t>Selgituseks: Tualettruum võib asuda käitlemisruumidest eemal, näiteks eramus, kui tootmishoone on ehitatud kõrvalhoonesse.</a:t>
            </a: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0C850269-0256-4005-9E73-1DC7634ABE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00748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§2 lõikes 8 on käsitletud valamuid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Nõue (8) Käte ja toidu pesemiseks ei pea mikroettevõttes olema eraldi valamuid.</a:t>
            </a:r>
          </a:p>
          <a:p>
            <a:endParaRPr lang="et-EE" dirty="0"/>
          </a:p>
          <a:p>
            <a:pPr marL="0" indent="0">
              <a:buNone/>
            </a:pPr>
            <a:r>
              <a:rPr lang="et-EE" dirty="0"/>
              <a:t>Selgituseks: </a:t>
            </a:r>
            <a:r>
              <a:rPr lang="fi-FI" dirty="0" err="1"/>
              <a:t>Käte</a:t>
            </a:r>
            <a:r>
              <a:rPr lang="fi-FI" dirty="0"/>
              <a:t> ja </a:t>
            </a:r>
            <a:r>
              <a:rPr lang="fi-FI" dirty="0" err="1"/>
              <a:t>toidu</a:t>
            </a:r>
            <a:r>
              <a:rPr lang="fi-FI" dirty="0"/>
              <a:t> </a:t>
            </a:r>
            <a:r>
              <a:rPr lang="fi-FI" dirty="0" err="1"/>
              <a:t>pesemiseks</a:t>
            </a:r>
            <a:r>
              <a:rPr lang="fi-FI" dirty="0"/>
              <a:t> ei </a:t>
            </a:r>
            <a:r>
              <a:rPr lang="fi-FI" dirty="0" err="1"/>
              <a:t>pea</a:t>
            </a:r>
            <a:r>
              <a:rPr lang="fi-FI" dirty="0"/>
              <a:t> olema </a:t>
            </a:r>
            <a:r>
              <a:rPr lang="fi-FI" dirty="0" err="1"/>
              <a:t>eraldi</a:t>
            </a:r>
            <a:r>
              <a:rPr lang="fi-FI" dirty="0"/>
              <a:t> </a:t>
            </a:r>
            <a:r>
              <a:rPr lang="fi-FI" dirty="0" err="1"/>
              <a:t>valamut</a:t>
            </a:r>
            <a:r>
              <a:rPr lang="fi-FI" dirty="0"/>
              <a:t>, </a:t>
            </a:r>
            <a:r>
              <a:rPr lang="fi-FI" dirty="0" err="1"/>
              <a:t>kui</a:t>
            </a:r>
            <a:r>
              <a:rPr lang="fi-FI" dirty="0"/>
              <a:t> </a:t>
            </a:r>
            <a:r>
              <a:rPr lang="fi-FI" dirty="0" err="1"/>
              <a:t>käitlemise</a:t>
            </a:r>
            <a:r>
              <a:rPr lang="fi-FI" dirty="0"/>
              <a:t> </a:t>
            </a:r>
            <a:r>
              <a:rPr lang="fi-FI" b="1" dirty="0" err="1"/>
              <a:t>väikesemahulisus</a:t>
            </a:r>
            <a:r>
              <a:rPr lang="fi-FI" dirty="0"/>
              <a:t> </a:t>
            </a:r>
            <a:r>
              <a:rPr lang="fi-FI" dirty="0" err="1"/>
              <a:t>võimaldab</a:t>
            </a:r>
            <a:r>
              <a:rPr lang="fi-FI" dirty="0"/>
              <a:t> </a:t>
            </a:r>
            <a:r>
              <a:rPr lang="fi-FI" dirty="0" err="1"/>
              <a:t>kasutada</a:t>
            </a:r>
            <a:r>
              <a:rPr lang="fi-FI" dirty="0"/>
              <a:t> sama </a:t>
            </a:r>
            <a:r>
              <a:rPr lang="fi-FI" dirty="0" err="1"/>
              <a:t>valamut</a:t>
            </a:r>
            <a:r>
              <a:rPr lang="fi-FI" dirty="0"/>
              <a:t> ja </a:t>
            </a:r>
            <a:r>
              <a:rPr lang="fi-FI" b="1" dirty="0" err="1"/>
              <a:t>välistatud</a:t>
            </a:r>
            <a:r>
              <a:rPr lang="fi-FI" b="1" dirty="0"/>
              <a:t> on </a:t>
            </a:r>
            <a:r>
              <a:rPr lang="fi-FI" b="1" dirty="0" err="1"/>
              <a:t>ristsaastumine</a:t>
            </a:r>
            <a:r>
              <a:rPr lang="fi-FI" dirty="0"/>
              <a:t>.</a:t>
            </a:r>
            <a:endParaRPr lang="et-EE" dirty="0"/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10A39A3A-545B-47F0-8922-5A2CBE244A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5713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b="1" dirty="0"/>
              <a:t>Veterinaar- ja Toiduameti (VTA) struktuurimuudatus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t-EE" dirty="0"/>
          </a:p>
          <a:p>
            <a:pPr marL="0" indent="0">
              <a:buNone/>
            </a:pPr>
            <a:r>
              <a:rPr lang="et-EE" dirty="0"/>
              <a:t>VTA struktuurimuudatus (peadirektori käskkirjaga) jõustus 1.10.2019</a:t>
            </a:r>
          </a:p>
          <a:p>
            <a:pPr marL="0" indent="0">
              <a:buNone/>
            </a:pPr>
            <a:r>
              <a:rPr lang="et-EE" dirty="0"/>
              <a:t>VTA vaates </a:t>
            </a:r>
            <a:r>
              <a:rPr lang="et-EE" b="1" dirty="0"/>
              <a:t>tekib neli regiooni</a:t>
            </a:r>
            <a:r>
              <a:rPr lang="et-EE" dirty="0"/>
              <a:t>.</a:t>
            </a:r>
          </a:p>
          <a:p>
            <a:pPr marL="0" indent="0">
              <a:buNone/>
            </a:pPr>
            <a:r>
              <a:rPr lang="et-EE" dirty="0"/>
              <a:t>Regiooni tööd korraldavad regioonijuhid.</a:t>
            </a:r>
          </a:p>
          <a:p>
            <a:pPr marL="0" indent="0">
              <a:buNone/>
            </a:pPr>
            <a:r>
              <a:rPr lang="et-EE" dirty="0"/>
              <a:t>Uued ametikohad regioonis on juhtivspetsialistid. </a:t>
            </a:r>
          </a:p>
          <a:p>
            <a:pPr marL="0" indent="0">
              <a:buNone/>
            </a:pPr>
            <a:r>
              <a:rPr lang="et-EE" dirty="0"/>
              <a:t>1. oktoobrist asusid regioonijuhid ja juhtivspetsialistid ametisse, et ette valmistada regionaalset töökorraldust, mis käivitub täies mahus </a:t>
            </a:r>
            <a:r>
              <a:rPr lang="et-EE" b="1" dirty="0"/>
              <a:t>1. jaanuarist 2020 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/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5912EC91-FE3D-4D70-BC36-685F9A0B2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47836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§2 lõikes 9 on käsitletud ruumi planeeringut (pakkematerjal, taara, pesuvahendid)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t-EE" dirty="0"/>
              <a:t>Nõue (9) Ettevõttes ei pea olema eraldi ruumi:</a:t>
            </a:r>
          </a:p>
          <a:p>
            <a:pPr marL="514350" indent="-514350">
              <a:buFont typeface="+mj-lt"/>
              <a:buAutoNum type="arabicPeriod"/>
            </a:pPr>
            <a:r>
              <a:rPr lang="et-EE" dirty="0"/>
              <a:t>Toidu ning pakendamis- ja pakkimismaterjali hoidmiseks;</a:t>
            </a:r>
          </a:p>
          <a:p>
            <a:pPr marL="514350" indent="-514350">
              <a:buFont typeface="+mj-lt"/>
              <a:buAutoNum type="arabicPeriod"/>
            </a:pPr>
            <a:r>
              <a:rPr lang="et-EE" dirty="0"/>
              <a:t>Käitlemisvahendite ja taara pesemiseks;</a:t>
            </a:r>
          </a:p>
          <a:p>
            <a:pPr marL="514350" indent="-514350">
              <a:buFont typeface="+mj-lt"/>
              <a:buAutoNum type="arabicPeriod"/>
            </a:pPr>
            <a:r>
              <a:rPr lang="et-EE" dirty="0"/>
              <a:t>Puhastus- ja desinfitseerimisvahendite hoidmiseks, kui need on selgelt tähistatud ja neid hoitakse toidust piisavalt eraldatuna ning võimaluse korral selleks ette nähtud kohas.</a:t>
            </a:r>
          </a:p>
          <a:p>
            <a:pPr marL="0" indent="0">
              <a:buNone/>
            </a:pPr>
            <a:r>
              <a:rPr lang="et-EE" dirty="0"/>
              <a:t>Selgituseks: Pakendamis- ja pakkimismaterjalide, samuti puhastus- ja desinfitseerimisvahendite hoidmiseks ei pea olema eraldi ruume, kui neid </a:t>
            </a:r>
            <a:r>
              <a:rPr lang="et-EE" b="1" dirty="0"/>
              <a:t>hoitakse eraldatuna </a:t>
            </a:r>
            <a:r>
              <a:rPr lang="et-EE" dirty="0"/>
              <a:t>ja </a:t>
            </a:r>
            <a:r>
              <a:rPr lang="et-EE" b="1" dirty="0"/>
              <a:t>välistatud on ristsaastumine</a:t>
            </a:r>
            <a:r>
              <a:rPr lang="et-EE" dirty="0"/>
              <a:t>. Käitlemisvahendeid ja taarat võib pesta </a:t>
            </a:r>
            <a:r>
              <a:rPr lang="et-EE" dirty="0" err="1"/>
              <a:t>toidukäitlemisruumis</a:t>
            </a:r>
            <a:r>
              <a:rPr lang="et-EE" dirty="0"/>
              <a:t>, kui seda ei tehta tootmise ajal. </a:t>
            </a: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4413E21C-A221-473C-8F33-DDAC1EA3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79115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Millal määrus jõustub?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Eelnõude Infosüsteemis kooskõlastamisele järgneb minu teada komisjoni teavitamine 3 kuud, Valitsusse esitamine detsembris 2019, Riigikogus menetlemine I poolaastal 2020, jõustumine tõenäoliselt 1.7. 2020.</a:t>
            </a: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2193EBDA-014B-47DE-8217-34D69DDE82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37107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03999" y="3636293"/>
            <a:ext cx="7344242" cy="1728192"/>
          </a:xfrm>
        </p:spPr>
        <p:txBody>
          <a:bodyPr/>
          <a:lstStyle/>
          <a:p>
            <a:r>
              <a:rPr lang="et-EE" dirty="0"/>
              <a:t>Edward Sooba</a:t>
            </a:r>
          </a:p>
          <a:p>
            <a:r>
              <a:rPr lang="et-EE" dirty="0">
                <a:hlinkClick r:id="rId2"/>
              </a:rPr>
              <a:t>edward.sooba@vet.agri.ee</a:t>
            </a:r>
            <a:endParaRPr lang="et-EE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endParaRPr lang="en-US" dirty="0"/>
          </a:p>
        </p:txBody>
      </p:sp>
      <p:pic>
        <p:nvPicPr>
          <p:cNvPr id="6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72A7E5F8-4ACD-4E24-917E-CF18D3C11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743" y="61195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4772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Regioonid VTA vaates moodustuvad järgmiselt: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977" y="1188021"/>
            <a:ext cx="8099584" cy="4922619"/>
          </a:xfrm>
        </p:spPr>
        <p:txBody>
          <a:bodyPr/>
          <a:lstStyle/>
          <a:p>
            <a:pPr marL="0" indent="0">
              <a:buNone/>
            </a:pPr>
            <a:endParaRPr lang="et-EE" dirty="0"/>
          </a:p>
          <a:p>
            <a:r>
              <a:rPr lang="et-EE" b="1" dirty="0"/>
              <a:t>Põhja regioon </a:t>
            </a:r>
            <a:r>
              <a:rPr lang="et-EE" dirty="0"/>
              <a:t>– Harjumaa ja Raplamaa</a:t>
            </a:r>
          </a:p>
          <a:p>
            <a:r>
              <a:rPr lang="et-EE" b="1" dirty="0"/>
              <a:t>Lõuna regioon </a:t>
            </a:r>
            <a:r>
              <a:rPr lang="et-EE" dirty="0"/>
              <a:t>– Võrumaa, Tartumaa, Valgamaa, Põlvamaa</a:t>
            </a:r>
          </a:p>
          <a:p>
            <a:r>
              <a:rPr lang="et-EE" b="1" dirty="0"/>
              <a:t>Lääne regioon</a:t>
            </a:r>
            <a:r>
              <a:rPr lang="et-EE" dirty="0"/>
              <a:t> – Saaremaa, Pärnumaa, Viljandimaa, Läänemaa, Hiiumaa</a:t>
            </a:r>
          </a:p>
          <a:p>
            <a:r>
              <a:rPr lang="et-EE" b="1" dirty="0"/>
              <a:t>Ida regioon</a:t>
            </a:r>
            <a:r>
              <a:rPr lang="et-EE" dirty="0"/>
              <a:t> – Lääne-Virumaa, Ida-Virumaa, Järvamaa, Jõgevamaa </a:t>
            </a: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933E3DDD-30F6-4A68-B140-821265C91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8505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Regiooni juhatajad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/>
              <a:t>Iga regiooni tööd juhib regiooni juhataja:</a:t>
            </a:r>
          </a:p>
          <a:p>
            <a:r>
              <a:rPr lang="et-EE" dirty="0"/>
              <a:t>Põhja regioon – Vladimir Vahesaar</a:t>
            </a:r>
          </a:p>
          <a:p>
            <a:r>
              <a:rPr lang="et-EE" dirty="0"/>
              <a:t>Lõuna regioon – Inge </a:t>
            </a:r>
            <a:r>
              <a:rPr lang="et-EE" dirty="0" err="1"/>
              <a:t>Saavo</a:t>
            </a:r>
            <a:endParaRPr lang="et-EE" dirty="0"/>
          </a:p>
          <a:p>
            <a:r>
              <a:rPr lang="et-EE" dirty="0"/>
              <a:t>Lääne regioon – Terje </a:t>
            </a:r>
            <a:r>
              <a:rPr lang="et-EE" dirty="0" err="1"/>
              <a:t>Oper</a:t>
            </a:r>
            <a:endParaRPr lang="et-EE" dirty="0"/>
          </a:p>
          <a:p>
            <a:r>
              <a:rPr lang="et-EE" dirty="0"/>
              <a:t>Ida regioon – Helgi </a:t>
            </a:r>
            <a:r>
              <a:rPr lang="et-EE" dirty="0" err="1"/>
              <a:t>Tepper</a:t>
            </a:r>
            <a:r>
              <a:rPr lang="et-EE" dirty="0"/>
              <a:t> </a:t>
            </a: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2E5DA988-4D3D-40F6-BB29-382D1E1F54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1511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Struktuurimuudatus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t-EE" dirty="0"/>
              <a:t>Igas regioonis alustas tööd üks loomatervishoiu ja kaks toiduhügieeni valdkonna juhtivspetsialisti.</a:t>
            </a:r>
          </a:p>
          <a:p>
            <a:pPr marL="0" indent="0">
              <a:buNone/>
            </a:pPr>
            <a:r>
              <a:rPr lang="et-EE" dirty="0"/>
              <a:t>Toidu valdkonna juhtivspetsialistid:</a:t>
            </a:r>
          </a:p>
          <a:p>
            <a:r>
              <a:rPr lang="et-EE" dirty="0"/>
              <a:t>Põhja regioon – Mairi </a:t>
            </a:r>
            <a:r>
              <a:rPr lang="et-EE" dirty="0" err="1"/>
              <a:t>Pajula</a:t>
            </a:r>
            <a:r>
              <a:rPr lang="et-EE" dirty="0"/>
              <a:t>, Monika Soots</a:t>
            </a:r>
          </a:p>
          <a:p>
            <a:r>
              <a:rPr lang="et-EE" dirty="0"/>
              <a:t>Lõuna regioon – Anneli Kask, Kaire </a:t>
            </a:r>
            <a:r>
              <a:rPr lang="et-EE" dirty="0" err="1"/>
              <a:t>Siidra</a:t>
            </a:r>
            <a:endParaRPr lang="et-EE" dirty="0"/>
          </a:p>
          <a:p>
            <a:r>
              <a:rPr lang="et-EE" dirty="0"/>
              <a:t>Lääne regioon – Jüri Lauter, Tiina </a:t>
            </a:r>
            <a:r>
              <a:rPr lang="et-EE" dirty="0" err="1"/>
              <a:t>Pakkonen</a:t>
            </a:r>
            <a:endParaRPr lang="et-EE" dirty="0"/>
          </a:p>
          <a:p>
            <a:r>
              <a:rPr lang="et-EE" dirty="0"/>
              <a:t>Ida regioon – Annika Õkva, + üks koht täitmisel</a:t>
            </a:r>
          </a:p>
          <a:p>
            <a:endParaRPr lang="et-EE" dirty="0"/>
          </a:p>
          <a:p>
            <a:endParaRPr lang="et-EE" dirty="0"/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08072BCF-DB2B-4E01-9CEF-7DDCBF4E15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006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Struktuurimuudatused piimahügieeni valdkonnas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/>
              <a:t>Igas regioonis jätkab tööd üks piimahügieeni valdkonna järelevalveametnik.</a:t>
            </a:r>
          </a:p>
          <a:p>
            <a:pPr marL="0" indent="0">
              <a:buNone/>
            </a:pPr>
            <a:r>
              <a:rPr lang="et-EE" dirty="0"/>
              <a:t>Piimahügieeni valdkonnas alustavad tööd alates 1. jaanuarist 2020:</a:t>
            </a:r>
          </a:p>
          <a:p>
            <a:r>
              <a:rPr lang="et-EE" dirty="0"/>
              <a:t>Põhja regioonis – Tõnu </a:t>
            </a:r>
            <a:r>
              <a:rPr lang="et-EE" dirty="0" err="1"/>
              <a:t>Hirsik</a:t>
            </a:r>
            <a:endParaRPr lang="et-EE" dirty="0"/>
          </a:p>
          <a:p>
            <a:r>
              <a:rPr lang="et-EE" dirty="0"/>
              <a:t>Lõuna regioonis – Tiina Suumann</a:t>
            </a:r>
          </a:p>
          <a:p>
            <a:r>
              <a:rPr lang="et-EE" dirty="0"/>
              <a:t>Lääne regioonis – Kristel </a:t>
            </a:r>
            <a:r>
              <a:rPr lang="et-EE" dirty="0" err="1"/>
              <a:t>Silmann</a:t>
            </a:r>
            <a:endParaRPr lang="et-EE" dirty="0"/>
          </a:p>
          <a:p>
            <a:r>
              <a:rPr lang="et-EE" dirty="0"/>
              <a:t>Ida regioonis – Sirje </a:t>
            </a:r>
            <a:r>
              <a:rPr lang="et-EE" dirty="0" err="1"/>
              <a:t>Pajuri</a:t>
            </a:r>
            <a:endParaRPr lang="et-EE" dirty="0"/>
          </a:p>
          <a:p>
            <a:endParaRPr lang="et-EE" dirty="0"/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86614E3F-5794-41B2-A3BB-D4A235D62D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7191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Töökorralduslikud muudatused piimahügieeni valdkonnas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t-EE" dirty="0"/>
              <a:t>Piimahügieeni valdkonna järelevalveametnike järelevalve alla tulevad lisaks piimatööstustele ka eraelamud, kus piimatooteid valmistatakse.</a:t>
            </a:r>
          </a:p>
          <a:p>
            <a:r>
              <a:rPr lang="et-EE" dirty="0"/>
              <a:t>Piimafarmide järelevalvekorraldus tervikuna on </a:t>
            </a:r>
            <a:r>
              <a:rPr lang="et-EE" dirty="0" err="1"/>
              <a:t>VTA-s</a:t>
            </a:r>
            <a:r>
              <a:rPr lang="et-EE" dirty="0"/>
              <a:t> loomatervishoiu valdkonna korraldada, kuid kuna teema kattub, siis toidu poolelt on tugi toorpiima nõuetekohasuse kontrolli osas sh. EPJ piimalabori teatised, piimatööstuste andmed jne.</a:t>
            </a: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9D934311-080C-4ED0-82EC-A15635A8D2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0653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Jõustub ametliku kontrolli määrus 2017/625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977" y="1596201"/>
            <a:ext cx="8099584" cy="4848404"/>
          </a:xfrm>
        </p:spPr>
        <p:txBody>
          <a:bodyPr>
            <a:normAutofit fontScale="70000" lnSpcReduction="20000"/>
          </a:bodyPr>
          <a:lstStyle/>
          <a:p>
            <a:r>
              <a:rPr lang="et-EE" dirty="0">
                <a:hlinkClick r:id="rId2"/>
              </a:rPr>
              <a:t>2017/625</a:t>
            </a:r>
            <a:r>
              <a:rPr lang="et-EE" dirty="0"/>
              <a:t>, nõuded </a:t>
            </a:r>
            <a:r>
              <a:rPr lang="et-EE" b="1" dirty="0"/>
              <a:t>jõustuvad 14.12.2019</a:t>
            </a:r>
            <a:r>
              <a:rPr lang="et-EE" dirty="0"/>
              <a:t>.</a:t>
            </a:r>
          </a:p>
          <a:p>
            <a:pPr marL="0" indent="0">
              <a:buNone/>
            </a:pPr>
            <a:r>
              <a:rPr lang="et-EE" dirty="0"/>
              <a:t>2017/625 käsitleb ametlikku kontrolli ja muid ametlikke toiminguid, mida tehakse eesmärgiga tagada toidu- ja söödaalaste õigusnormide ning loomatervise ja loomade heaolu, taimetervise- ja taimekaitsevahendite alaste õigusnormide kohaldamine, millega muudetakse Euroopa Parlamendi ja nõukogu määruseid (EÜ) nr 999/2001, (EÜ) nr 396/2005, (EÜ) nr 1069/2009, (EÜ) nr 1107/2009, (EL) nr 1151/ 2012, (EL) nr 652/2014, (EL) 2016/429 ja (EL) 2016/2031, nõukogu määruseid (EÜ) nr 1/2005 ja (EÜ) nr 1099/2009 ning nõukogu direktiive 98/58/EÜ, 1999/74/EÜ, 2007/43/EÜ, 2008/119/EÜ ja 2008/120/EÜ ning </a:t>
            </a:r>
            <a:r>
              <a:rPr lang="et-EE" b="1" dirty="0"/>
              <a:t>millega tunnistatakse kehtetuks Euroopa Parlamendi ja nõukogu määrused (EÜ) nr 854/2004 ja (EÜ) nr 882/2004</a:t>
            </a:r>
            <a:r>
              <a:rPr lang="et-EE" dirty="0"/>
              <a:t>, nõukogu direktiivid 89/608/EMÜ, 89/662/EMÜ, 90/425/EMÜ, 91/ 496/EMÜ, 96/23/EÜ, 96/93/EÜ ja 97/78/EÜ ja nõukogu otsus 92/438/EMÜ (</a:t>
            </a:r>
            <a:r>
              <a:rPr lang="et-EE" b="1" dirty="0"/>
              <a:t>ametliku kontrolli määrus</a:t>
            </a:r>
            <a:r>
              <a:rPr lang="et-EE" dirty="0"/>
              <a:t>)</a:t>
            </a:r>
          </a:p>
          <a:p>
            <a:endParaRPr lang="et-EE" dirty="0"/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84E9E190-E0FB-4C42-8995-EDE6D6841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7419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Jõustub rakendusmäärus 2019/627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t-EE" dirty="0"/>
              <a:t>KOMISJONI RAKENDUSMÄÄRUS (EL) 2019/627, 15. märts 2019, milles sätestatakse kooskõlas Euroopa Parlamendi ja nõukogu määrusega (EL) 2017/625 ühtne praktiline kord inimtoiduks ettenähtud loomsete saaduste ametliku kontrolli tegemiseks ja millega </a:t>
            </a:r>
            <a:r>
              <a:rPr lang="et-EE" b="1" dirty="0"/>
              <a:t>muudetakse komisjoni rakendusmäärust (EL) nr 2074/2005</a:t>
            </a:r>
            <a:r>
              <a:rPr lang="et-EE" dirty="0"/>
              <a:t> ametliku kontrolli osas.</a:t>
            </a:r>
          </a:p>
          <a:p>
            <a:r>
              <a:rPr lang="et-EE" dirty="0"/>
              <a:t>2019/627 </a:t>
            </a:r>
            <a:r>
              <a:rPr lang="et-EE" b="1" dirty="0"/>
              <a:t>jõustub 14.12.2019</a:t>
            </a:r>
          </a:p>
          <a:p>
            <a:r>
              <a:rPr lang="et-EE" dirty="0"/>
              <a:t>Artikkel 50. Piima- ja ternespiima kontroll. </a:t>
            </a:r>
          </a:p>
          <a:p>
            <a:r>
              <a:rPr lang="et-EE" dirty="0"/>
              <a:t>III lisas on toodud toorpiima ja kuumtöödeldud lehmapiima testimismeetodid.</a:t>
            </a: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2A885953-A507-44BB-B418-5BCEFB1E5C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89" y="611064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9232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1197</Words>
  <Application>Microsoft Office PowerPoint</Application>
  <PresentationFormat>Kohandatud</PresentationFormat>
  <Paragraphs>105</Paragraphs>
  <Slides>22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2</vt:i4>
      </vt:variant>
      <vt:variant>
        <vt:lpstr>Slaidipealkirjad</vt:lpstr>
      </vt:variant>
      <vt:variant>
        <vt:i4>22</vt:i4>
      </vt:variant>
    </vt:vector>
  </HeadingPairs>
  <TitlesOfParts>
    <vt:vector size="28" baseType="lpstr">
      <vt:lpstr>Arial</vt:lpstr>
      <vt:lpstr>Calibri</vt:lpstr>
      <vt:lpstr>Roboto Condensed</vt:lpstr>
      <vt:lpstr>Times New Roman</vt:lpstr>
      <vt:lpstr>Office Theme</vt:lpstr>
      <vt:lpstr>1_Office Theme</vt:lpstr>
      <vt:lpstr>Järelevalvekorralduse muudatused piimahügieeni valdkonnas</vt:lpstr>
      <vt:lpstr>Veterinaar- ja Toiduameti (VTA) struktuurimuudatus</vt:lpstr>
      <vt:lpstr>Regioonid VTA vaates moodustuvad järgmiselt:</vt:lpstr>
      <vt:lpstr>Regiooni juhatajad</vt:lpstr>
      <vt:lpstr>Struktuurimuudatus</vt:lpstr>
      <vt:lpstr>Struktuurimuudatused piimahügieeni valdkonnas</vt:lpstr>
      <vt:lpstr>Töökorralduslikud muudatused piimahügieeni valdkonnas</vt:lpstr>
      <vt:lpstr>Jõustub ametliku kontrolli määrus 2017/625</vt:lpstr>
      <vt:lpstr>Jõustub rakendusmäärus 2019/627</vt:lpstr>
      <vt:lpstr>Muudatus siseriiklikus õiguses</vt:lpstr>
      <vt:lpstr>Mikroettevõte</vt:lpstr>
      <vt:lpstr>Käitleja vastutus</vt:lpstr>
      <vt:lpstr>§2 lõigetes 1 ja 2 on käsitletud käitlemisruumide kasutamist</vt:lpstr>
      <vt:lpstr>§2 lõikes 3 on käsitletud puitpindasid </vt:lpstr>
      <vt:lpstr>§2 lõikes 4 on käsitletud ruumi planeeringut (käitlemisruumi uksed)</vt:lpstr>
      <vt:lpstr>§2 lõikes 5 on käsitletud ruumi planeeringut (äravoolutrapp)</vt:lpstr>
      <vt:lpstr>§2 lõikes 6 on käsitletud ruumi planeeringut (riietusruum)</vt:lpstr>
      <vt:lpstr>§2 lõikes 7 on käsitletud ruumi planeeringut (tualettruum)</vt:lpstr>
      <vt:lpstr>§2 lõikes 8 on käsitletud valamuid</vt:lpstr>
      <vt:lpstr>§2 lõikes 9 on käsitletud ruumi planeeringut (pakkematerjal, taara, pesuvahendid)</vt:lpstr>
      <vt:lpstr>Millal määrus jõustub?</vt:lpstr>
      <vt:lpstr>Aitäh!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2014-05-22T10:54:41Z</dcterms:created>
  <dcterms:modified xsi:type="dcterms:W3CDTF">2019-10-08T05:39:15Z</dcterms:modified>
</cp:coreProperties>
</file>