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4"/>
    <p:sldMasterId id="2147483676" r:id="rId5"/>
  </p:sldMasterIdLst>
  <p:notesMasterIdLst>
    <p:notesMasterId r:id="rId23"/>
  </p:notesMasterIdLst>
  <p:sldIdLst>
    <p:sldId id="266" r:id="rId6"/>
    <p:sldId id="287" r:id="rId7"/>
    <p:sldId id="288" r:id="rId8"/>
    <p:sldId id="289" r:id="rId9"/>
    <p:sldId id="290" r:id="rId10"/>
    <p:sldId id="291" r:id="rId11"/>
    <p:sldId id="292" r:id="rId12"/>
    <p:sldId id="269" r:id="rId13"/>
    <p:sldId id="284" r:id="rId14"/>
    <p:sldId id="272" r:id="rId15"/>
    <p:sldId id="286" r:id="rId16"/>
    <p:sldId id="285" r:id="rId17"/>
    <p:sldId id="293" r:id="rId18"/>
    <p:sldId id="294" r:id="rId19"/>
    <p:sldId id="295" r:id="rId20"/>
    <p:sldId id="296" r:id="rId21"/>
    <p:sldId id="283" r:id="rId22"/>
  </p:sldIdLst>
  <p:sldSz cx="8999538" cy="6840538"/>
  <p:notesSz cx="7559675" cy="10691813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9999"/>
    <a:srgbClr val="004586"/>
    <a:srgbClr val="83CAFF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311067-7AF1-4B52-B4C6-C526B24D39E9}" v="19" dt="2019-10-04T06:12:23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94" autoAdjust="0"/>
  </p:normalViewPr>
  <p:slideViewPr>
    <p:cSldViewPr>
      <p:cViewPr varScale="1">
        <p:scale>
          <a:sx n="78" d="100"/>
          <a:sy n="78" d="100"/>
        </p:scale>
        <p:origin x="1541" y="43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Teatud</a:t>
            </a:r>
            <a:r>
              <a:rPr lang="et-EE" baseline="0" dirty="0"/>
              <a:t> bakteritele mõjuvad ainult teatud kindlad antibiootikumid! 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2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779266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Ravijuhend nüüd saadaval ka paberkandjal! Kohustus omada</a:t>
            </a:r>
            <a:r>
              <a:rPr lang="et-EE" baseline="0" dirty="0"/>
              <a:t> e-andmebaasi tuleneb nn EL uuest veterinaarravimimäärusest aastaks 2023-30 kõikidele liimesriikidele aga meie tahame rakendada seda varem! Võimaldab antibiootikumide kasutamise jälgimist digitaalsetel aluste (digiretsept) ja järelevalve kiiret reageerimist. </a:t>
            </a:r>
            <a:r>
              <a:rPr lang="et-EE" baseline="0" dirty="0" err="1"/>
              <a:t>SoM</a:t>
            </a:r>
            <a:r>
              <a:rPr lang="et-EE" baseline="0" dirty="0"/>
              <a:t> juhtrühm.: 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13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3264822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Pidevalt töös olev. Loomatervise paketist tulenevad muudatused selle aasta lõpuks valmis!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14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965850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Olukord võrreldes 2014</a:t>
            </a:r>
            <a:r>
              <a:rPr lang="et-EE" baseline="0" dirty="0"/>
              <a:t> ja 2016 andmetega ei ole oluliselt muutunud!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3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2888137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Resistentne ühele antibiootikumile, </a:t>
            </a:r>
            <a:r>
              <a:rPr lang="et-EE" dirty="0" err="1"/>
              <a:t>multiresistentne</a:t>
            </a:r>
            <a:r>
              <a:rPr lang="et-EE" baseline="0" dirty="0"/>
              <a:t> mitmele varem toiminud antibiootikumile!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4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5146892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Kriitilised antibiootikumide rühmad! Siin üks näide ainult.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5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718700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Vastupidine tendents võrreldes teiste EU riikidega!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6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4123689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9137B0FE-B827-43E6-9F1A-73A7AB4ED6CD}" type="slidenum">
              <a:rPr kumimoji="0" lang="et-EE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8</a:t>
            </a:fld>
            <a:endParaRPr kumimoji="0" lang="et-EE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24770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Keskendub põhiliselt ikkagi veterinaarmeditsiinis kasutatavate antibiootikumidega seotud AMR probleemidele!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9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3614235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 Tegevuskava</a:t>
            </a:r>
            <a:r>
              <a:rPr lang="et-EE" baseline="0" dirty="0"/>
              <a:t> </a:t>
            </a:r>
            <a:r>
              <a:rPr lang="et-EE" baseline="0" dirty="0" err="1"/>
              <a:t>eemärgiks</a:t>
            </a:r>
            <a:r>
              <a:rPr lang="et-EE" baseline="0" dirty="0"/>
              <a:t> on „antibiootikumide vastutustundlik kasutamine põllu</a:t>
            </a:r>
          </a:p>
          <a:p>
            <a:r>
              <a:rPr lang="et-EE" baseline="0" dirty="0"/>
              <a:t>majandus- ja lemmikloomadel</a:t>
            </a:r>
          </a:p>
          <a:p>
            <a:endParaRPr lang="et-EE" baseline="0" dirty="0"/>
          </a:p>
          <a:p>
            <a:r>
              <a:rPr lang="et-EE" baseline="0" dirty="0" err="1"/>
              <a:t>The</a:t>
            </a:r>
            <a:r>
              <a:rPr lang="et-EE" baseline="0" dirty="0"/>
              <a:t> </a:t>
            </a:r>
            <a:r>
              <a:rPr lang="et-EE" baseline="0" dirty="0" err="1"/>
              <a:t>target</a:t>
            </a:r>
            <a:r>
              <a:rPr lang="et-EE" baseline="0" dirty="0"/>
              <a:t> of </a:t>
            </a:r>
            <a:r>
              <a:rPr lang="et-EE" baseline="0" dirty="0" err="1"/>
              <a:t>the</a:t>
            </a:r>
            <a:r>
              <a:rPr lang="et-EE" baseline="0" dirty="0"/>
              <a:t> </a:t>
            </a:r>
            <a:r>
              <a:rPr lang="et-EE" baseline="0" dirty="0" err="1"/>
              <a:t>Action</a:t>
            </a:r>
            <a:r>
              <a:rPr lang="et-EE" baseline="0" dirty="0"/>
              <a:t> </a:t>
            </a:r>
            <a:r>
              <a:rPr lang="et-EE" baseline="0" dirty="0" err="1"/>
              <a:t>plan</a:t>
            </a:r>
            <a:r>
              <a:rPr lang="et-EE" baseline="0" dirty="0"/>
              <a:t> </a:t>
            </a:r>
            <a:r>
              <a:rPr lang="et-EE" baseline="0" dirty="0" err="1"/>
              <a:t>is</a:t>
            </a:r>
            <a:r>
              <a:rPr lang="et-EE" baseline="0" dirty="0"/>
              <a:t> </a:t>
            </a:r>
            <a:r>
              <a:rPr lang="et-EE" baseline="0" dirty="0" err="1"/>
              <a:t>responsible</a:t>
            </a:r>
            <a:r>
              <a:rPr lang="et-EE" baseline="0" dirty="0"/>
              <a:t> </a:t>
            </a:r>
            <a:r>
              <a:rPr lang="et-EE" baseline="0" dirty="0" err="1"/>
              <a:t>use</a:t>
            </a:r>
            <a:r>
              <a:rPr lang="et-EE" baseline="0" dirty="0"/>
              <a:t> of </a:t>
            </a:r>
            <a:r>
              <a:rPr lang="et-EE" baseline="0" dirty="0" err="1"/>
              <a:t>antibiotics</a:t>
            </a:r>
            <a:r>
              <a:rPr lang="et-EE" baseline="0" dirty="0"/>
              <a:t> in farm </a:t>
            </a:r>
            <a:r>
              <a:rPr lang="et-EE" baseline="0" dirty="0" err="1"/>
              <a:t>animals</a:t>
            </a:r>
            <a:r>
              <a:rPr lang="et-EE" baseline="0" dirty="0"/>
              <a:t> and </a:t>
            </a:r>
            <a:r>
              <a:rPr lang="et-EE" baseline="0" dirty="0" err="1"/>
              <a:t>pets</a:t>
            </a:r>
            <a:r>
              <a:rPr lang="et-EE" baseline="0" dirty="0"/>
              <a:t>.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10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0490110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Rakendusplaan sisaldab – tegevused, sihtgrupp, ressursivajadus, rakendusperiood, võimalikud rahastus allikad, täitjad. Koolitusplaan – koolitused loomaarstidele, loomapidajatele, põllumajandustootjatele, söödatootjatele, </a:t>
            </a:r>
            <a:r>
              <a:rPr lang="et-EE" dirty="0" err="1"/>
              <a:t>toidukäitlejatele</a:t>
            </a:r>
            <a:r>
              <a:rPr lang="et-EE" dirty="0"/>
              <a:t>. Lühiajalised või pikaajalised teadus ja/või rakendusuuringud.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12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1312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 baseline="0"/>
            </a:lvl1pPr>
          </a:lstStyle>
          <a:p>
            <a:r>
              <a:rPr lang="et-EE" dirty="0"/>
              <a:t>Esitlusslaidide 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14.05.2017</a:t>
            </a:r>
            <a:endParaRPr lang="en-US" dirty="0"/>
          </a:p>
        </p:txBody>
      </p:sp>
      <p:pic>
        <p:nvPicPr>
          <p:cNvPr id="8" name="Picture 7" descr="maaeluministeerium_3lovi_est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320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0"/>
            <a:ext cx="8999538" cy="6840538"/>
          </a:xfrm>
          <a:prstGeom prst="rect">
            <a:avLst/>
          </a:prstGeom>
          <a:blipFill dpi="0"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Vahepealkiri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 Blue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eesnimi.perenimi@amet.ee</a:t>
            </a:r>
          </a:p>
          <a:p>
            <a:endParaRPr lang="et-EE" dirty="0"/>
          </a:p>
        </p:txBody>
      </p:sp>
      <p:pic>
        <p:nvPicPr>
          <p:cNvPr id="10" name="Picture 9" descr="maaeluministeerium_3lovi_est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320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err="1"/>
              <a:t>Thank</a:t>
            </a:r>
            <a:r>
              <a:rPr lang="et-EE" dirty="0"/>
              <a:t> </a:t>
            </a:r>
            <a:r>
              <a:rPr lang="et-EE" dirty="0" err="1"/>
              <a:t>you</a:t>
            </a:r>
            <a:r>
              <a:rPr lang="et-EE" dirty="0"/>
              <a:t>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/>
              <a:t>forename.surname@institution.ee</a:t>
            </a:r>
          </a:p>
          <a:p>
            <a:endParaRPr lang="et-EE" dirty="0"/>
          </a:p>
        </p:txBody>
      </p:sp>
      <p:pic>
        <p:nvPicPr>
          <p:cNvPr id="6" name="Picture 5" descr="maaeluministeerium_3lovi_eng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320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13" y="181970"/>
            <a:ext cx="3465000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Thank</a:t>
            </a:r>
            <a:r>
              <a:rPr lang="et-EE" dirty="0"/>
              <a:t> </a:t>
            </a:r>
            <a:r>
              <a:rPr lang="et-EE" dirty="0" err="1"/>
              <a:t>you</a:t>
            </a:r>
            <a:r>
              <a:rPr lang="et-EE" dirty="0"/>
              <a:t>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/>
              <a:t>forename.surname@institution.ee</a:t>
            </a:r>
          </a:p>
          <a:p>
            <a:endParaRPr lang="et-EE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05" y="198514"/>
            <a:ext cx="3465000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blipFill dpi="0"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lum contrast="51000"/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10" name="Picture 9" descr="maaeluministeerium_vapp_est_black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32000" y="3960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115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blipFill dpi="0"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lum contrast="51000"/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Thank</a:t>
            </a:r>
            <a:r>
              <a:rPr lang="et-EE" dirty="0"/>
              <a:t> </a:t>
            </a:r>
            <a:r>
              <a:rPr lang="et-EE" dirty="0" err="1"/>
              <a:t>you</a:t>
            </a:r>
            <a:r>
              <a:rPr lang="et-EE" dirty="0"/>
              <a:t>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/>
              <a:t>forename.surname@institution.ee</a:t>
            </a:r>
          </a:p>
        </p:txBody>
      </p:sp>
      <p:pic>
        <p:nvPicPr>
          <p:cNvPr id="12" name="Picture 11" descr="maaeluministeerium_vapp_eng_black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32000" y="3960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619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 baseline="0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Title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  <a:br>
              <a:rPr lang="et-EE" dirty="0"/>
            </a:br>
            <a:r>
              <a:rPr lang="et-EE" dirty="0"/>
              <a:t>asutuse nimetus </a:t>
            </a:r>
            <a:r>
              <a:rPr lang="et-EE"/>
              <a:t>/ ametinimetus</a:t>
            </a:r>
            <a:br>
              <a:rPr lang="et-EE"/>
            </a:br>
            <a:br>
              <a:rPr lang="et-EE"/>
            </a:br>
            <a:r>
              <a:rPr lang="et-EE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861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err="1"/>
              <a:t>Presentation</a:t>
            </a:r>
            <a:r>
              <a:rPr lang="et-EE" dirty="0"/>
              <a:t> </a:t>
            </a:r>
            <a:r>
              <a:rPr lang="et-EE" dirty="0" err="1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 err="1"/>
              <a:t>Institution</a:t>
            </a:r>
            <a:r>
              <a:rPr lang="et-EE" dirty="0"/>
              <a:t> / </a:t>
            </a:r>
            <a:r>
              <a:rPr lang="et-EE" dirty="0" err="1"/>
              <a:t>Job</a:t>
            </a:r>
            <a:r>
              <a:rPr lang="et-EE" dirty="0"/>
              <a:t> </a:t>
            </a:r>
            <a:r>
              <a:rPr lang="et-EE" dirty="0" err="1"/>
              <a:t>Title</a:t>
            </a:r>
            <a:endParaRPr lang="et-EE" dirty="0"/>
          </a:p>
          <a:p>
            <a:endParaRPr lang="et-EE" dirty="0"/>
          </a:p>
          <a:p>
            <a:r>
              <a:rPr lang="et-EE" dirty="0"/>
              <a:t>14.05.2017</a:t>
            </a:r>
            <a:endParaRPr lang="en-US" dirty="0"/>
          </a:p>
        </p:txBody>
      </p:sp>
      <p:pic>
        <p:nvPicPr>
          <p:cNvPr id="8" name="Picture 7" descr="maaeluministeerium_3lovi_eng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320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 baseline="0"/>
            </a:lvl1pPr>
          </a:lstStyle>
          <a:p>
            <a:r>
              <a:rPr lang="et-EE" dirty="0" err="1"/>
              <a:t>Title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slide</a:t>
            </a:r>
            <a:br>
              <a:rPr lang="et-EE" dirty="0"/>
            </a:br>
            <a:r>
              <a:rPr lang="et-EE" dirty="0" err="1"/>
              <a:t>across</a:t>
            </a:r>
            <a:r>
              <a:rPr lang="et-EE" dirty="0"/>
              <a:t> </a:t>
            </a:r>
            <a:r>
              <a:rPr lang="et-EE" dirty="0" err="1"/>
              <a:t>two</a:t>
            </a:r>
            <a:r>
              <a:rPr lang="et-EE" dirty="0"/>
              <a:t> </a:t>
            </a:r>
            <a:r>
              <a:rPr lang="et-EE" dirty="0" err="1"/>
              <a:t>rows</a:t>
            </a:r>
            <a:r>
              <a:rPr lang="et-EE" dirty="0"/>
              <a:t> </a:t>
            </a:r>
            <a:r>
              <a:rPr lang="et-EE" dirty="0" err="1"/>
              <a:t>if</a:t>
            </a:r>
            <a:r>
              <a:rPr lang="et-EE" dirty="0"/>
              <a:t> </a:t>
            </a:r>
            <a:r>
              <a:rPr lang="et-EE" dirty="0" err="1"/>
              <a:t>necessary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8646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Title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slide</a:t>
            </a:r>
            <a:br>
              <a:rPr lang="et-EE" dirty="0"/>
            </a:br>
            <a:r>
              <a:rPr lang="et-EE" dirty="0" err="1"/>
              <a:t>across</a:t>
            </a:r>
            <a:r>
              <a:rPr lang="et-EE" dirty="0"/>
              <a:t> </a:t>
            </a:r>
            <a:r>
              <a:rPr lang="et-EE" dirty="0" err="1"/>
              <a:t>two</a:t>
            </a:r>
            <a:r>
              <a:rPr lang="et-EE" dirty="0"/>
              <a:t> </a:t>
            </a:r>
            <a:r>
              <a:rPr lang="et-EE" dirty="0" err="1"/>
              <a:t>rows</a:t>
            </a:r>
            <a:r>
              <a:rPr lang="et-EE" dirty="0"/>
              <a:t> </a:t>
            </a:r>
            <a:r>
              <a:rPr lang="et-EE" dirty="0" err="1"/>
              <a:t>if</a:t>
            </a:r>
            <a:r>
              <a:rPr lang="et-EE" dirty="0"/>
              <a:t> </a:t>
            </a:r>
            <a:r>
              <a:rPr lang="et-EE" dirty="0" err="1"/>
              <a:t>necessary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68323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 baseline="0"/>
            </a:lvl1pPr>
          </a:lstStyle>
          <a:p>
            <a:r>
              <a:rPr lang="et-EE" dirty="0" err="1"/>
              <a:t>Title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slide</a:t>
            </a:r>
            <a:br>
              <a:rPr lang="et-EE" dirty="0"/>
            </a:br>
            <a:r>
              <a:rPr lang="et-EE" dirty="0" err="1"/>
              <a:t>across</a:t>
            </a:r>
            <a:r>
              <a:rPr lang="et-EE" dirty="0"/>
              <a:t> </a:t>
            </a:r>
            <a:r>
              <a:rPr lang="et-EE" dirty="0" err="1"/>
              <a:t>two</a:t>
            </a:r>
            <a:r>
              <a:rPr lang="et-EE" dirty="0"/>
              <a:t> </a:t>
            </a:r>
            <a:r>
              <a:rPr lang="et-EE" dirty="0" err="1"/>
              <a:t>rows</a:t>
            </a:r>
            <a:r>
              <a:rPr lang="et-EE" dirty="0"/>
              <a:t> </a:t>
            </a:r>
            <a:r>
              <a:rPr lang="et-EE" dirty="0" err="1"/>
              <a:t>if</a:t>
            </a:r>
            <a:r>
              <a:rPr lang="et-EE" dirty="0"/>
              <a:t> </a:t>
            </a:r>
            <a:r>
              <a:rPr lang="et-EE" dirty="0" err="1"/>
              <a:t>necessary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83102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 Blue">
    <p:bg>
      <p:bgPr>
        <a:solidFill>
          <a:srgbClr val="0084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Title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slide</a:t>
            </a:r>
            <a:br>
              <a:rPr lang="et-EE" dirty="0"/>
            </a:br>
            <a:r>
              <a:rPr lang="et-EE" dirty="0" err="1"/>
              <a:t>across</a:t>
            </a:r>
            <a:r>
              <a:rPr lang="et-EE" dirty="0"/>
              <a:t> </a:t>
            </a:r>
            <a:r>
              <a:rPr lang="et-EE" dirty="0" err="1"/>
              <a:t>two</a:t>
            </a:r>
            <a:r>
              <a:rPr lang="et-EE" dirty="0"/>
              <a:t> </a:t>
            </a:r>
            <a:r>
              <a:rPr lang="et-EE" dirty="0" err="1"/>
              <a:t>rows</a:t>
            </a:r>
            <a:r>
              <a:rPr lang="et-EE" dirty="0"/>
              <a:t> </a:t>
            </a:r>
            <a:r>
              <a:rPr lang="et-EE" dirty="0" err="1"/>
              <a:t>if</a:t>
            </a:r>
            <a:r>
              <a:rPr lang="et-EE" dirty="0"/>
              <a:t> </a:t>
            </a:r>
            <a:r>
              <a:rPr lang="et-EE" dirty="0" err="1"/>
              <a:t>necessary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  <a:defRPr baseline="0">
                <a:solidFill>
                  <a:schemeClr val="bg1"/>
                </a:solidFill>
              </a:defRPr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60088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Thank</a:t>
            </a:r>
            <a:r>
              <a:rPr lang="et-EE" dirty="0"/>
              <a:t> </a:t>
            </a:r>
            <a:r>
              <a:rPr lang="et-EE" dirty="0" err="1"/>
              <a:t>you</a:t>
            </a:r>
            <a:r>
              <a:rPr lang="et-EE" dirty="0"/>
              <a:t>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endParaRPr lang="et-EE" dirty="0"/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57031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 err="1"/>
              <a:t>Title</a:t>
            </a:r>
            <a:r>
              <a:rPr lang="et-EE" dirty="0"/>
              <a:t> </a:t>
            </a:r>
            <a:r>
              <a:rPr lang="et-EE" dirty="0" err="1"/>
              <a:t>of</a:t>
            </a:r>
            <a:r>
              <a:rPr lang="et-EE" dirty="0"/>
              <a:t> </a:t>
            </a:r>
            <a:r>
              <a:rPr lang="et-EE" dirty="0" err="1"/>
              <a:t>the</a:t>
            </a:r>
            <a:r>
              <a:rPr lang="et-EE" dirty="0"/>
              <a:t> </a:t>
            </a:r>
            <a:r>
              <a:rPr lang="et-EE" dirty="0" err="1"/>
              <a:t>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  <a:br>
              <a:rPr lang="et-EE" dirty="0"/>
            </a:br>
            <a:r>
              <a:rPr lang="et-EE" dirty="0"/>
              <a:t>asutuse nimetus / ametinimetus</a:t>
            </a:r>
            <a:br>
              <a:rPr lang="et-EE" dirty="0"/>
            </a:br>
            <a:br>
              <a:rPr lang="et-EE" dirty="0"/>
            </a:br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2817" y="219688"/>
            <a:ext cx="3461947" cy="1381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90650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 baseline="0"/>
            </a:lvl1pPr>
          </a:lstStyle>
          <a:p>
            <a:r>
              <a:rPr lang="et-EE" dirty="0" err="1"/>
              <a:t>Thank</a:t>
            </a:r>
            <a:r>
              <a:rPr lang="et-EE" dirty="0"/>
              <a:t> </a:t>
            </a:r>
            <a:r>
              <a:rPr lang="et-EE" dirty="0" err="1"/>
              <a:t>you</a:t>
            </a:r>
            <a:r>
              <a:rPr lang="et-EE" dirty="0"/>
              <a:t>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eesnimi.perenimi@agri.ee</a:t>
            </a:r>
          </a:p>
          <a:p>
            <a:endParaRPr lang="et-EE" dirty="0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9429" y="218336"/>
            <a:ext cx="3461667" cy="138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6333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660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t-EE" sz="1800" b="0" i="0" u="none" strike="noStrike" cap="none" normalizeH="0" baseline="0" dirty="0">
                <a:ln>
                  <a:noFill/>
                </a:ln>
                <a:noFill/>
                <a:effectLst/>
                <a:latin typeface="Roboto Condensed" panose="02000000000000000000" pitchFamily="2" charset="0"/>
                <a:ea typeface="Microsoft YaHei" panose="020B0503020204020204" pitchFamily="34" charset="-122"/>
              </a:rPr>
              <a:t>S</a:t>
            </a:r>
            <a:endParaRPr kumimoji="0" lang="en-US" sz="1800" b="0" i="0" u="none" strike="noStrike" cap="none" normalizeH="0" baseline="0" dirty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 baseline="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Esitlusslaidide 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8" name="Picture 7" descr="maaeluministeerium_vapp_est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32000" y="3960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54" userDrawn="1">
          <p15:clr>
            <a:srgbClr val="FBAE40"/>
          </p15:clr>
        </p15:guide>
        <p15:guide id="2" pos="283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Presentation</a:t>
            </a:r>
            <a:r>
              <a:rPr lang="et-EE" dirty="0"/>
              <a:t> </a:t>
            </a:r>
            <a:r>
              <a:rPr lang="et-EE" dirty="0" err="1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 err="1"/>
              <a:t>Institution</a:t>
            </a:r>
            <a:r>
              <a:rPr lang="et-EE" dirty="0"/>
              <a:t> / </a:t>
            </a:r>
            <a:r>
              <a:rPr lang="et-EE" dirty="0" err="1"/>
              <a:t>Job</a:t>
            </a:r>
            <a:r>
              <a:rPr lang="et-EE" dirty="0"/>
              <a:t> </a:t>
            </a:r>
            <a:r>
              <a:rPr lang="et-EE" dirty="0" err="1"/>
              <a:t>Title</a:t>
            </a:r>
            <a:endParaRPr lang="et-EE" dirty="0"/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9" name="Picture 8" descr="maaeluministeerium_vapp_eng_blac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32000" y="3960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blipFill dpi="0"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 baseline="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Esitlusslaidide 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8" name="Picture 7" descr="maaeluministeerium_vapp_est_black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32000" y="3960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27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blipFill dpi="0"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err="1"/>
              <a:t>Presentation</a:t>
            </a:r>
            <a:r>
              <a:rPr lang="et-EE" dirty="0"/>
              <a:t> </a:t>
            </a:r>
            <a:r>
              <a:rPr lang="et-EE" dirty="0" err="1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/>
              <a:t>Forename</a:t>
            </a:r>
            <a:r>
              <a:rPr lang="et-EE" dirty="0"/>
              <a:t> </a:t>
            </a:r>
            <a:r>
              <a:rPr lang="et-EE" dirty="0" err="1"/>
              <a:t>Surname</a:t>
            </a:r>
            <a:endParaRPr lang="et-EE" dirty="0"/>
          </a:p>
          <a:p>
            <a:r>
              <a:rPr lang="et-EE" dirty="0" err="1"/>
              <a:t>Institution</a:t>
            </a:r>
            <a:r>
              <a:rPr lang="et-EE" dirty="0"/>
              <a:t> / </a:t>
            </a:r>
            <a:r>
              <a:rPr lang="et-EE" dirty="0" err="1"/>
              <a:t>Job</a:t>
            </a:r>
            <a:r>
              <a:rPr lang="et-EE" dirty="0"/>
              <a:t> </a:t>
            </a:r>
            <a:r>
              <a:rPr lang="et-EE" dirty="0" err="1"/>
              <a:t>Title</a:t>
            </a:r>
            <a:endParaRPr lang="et-EE" dirty="0"/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9" name="Picture 8" descr="maaeluministeerium_vapp_eng_black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32000" y="3960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804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0"/>
            <a:ext cx="8999538" cy="6840538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Vahepealkiri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57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65" r:id="rId4"/>
    <p:sldLayoutId id="2147483671" r:id="rId5"/>
    <p:sldLayoutId id="2147483672" r:id="rId6"/>
    <p:sldLayoutId id="2147483650" r:id="rId7"/>
    <p:sldLayoutId id="2147483662" r:id="rId8"/>
    <p:sldLayoutId id="2147483673" r:id="rId9"/>
    <p:sldLayoutId id="2147483668" r:id="rId10"/>
    <p:sldLayoutId id="2147483670" r:id="rId11"/>
    <p:sldLayoutId id="2147483660" r:id="rId12"/>
    <p:sldLayoutId id="2147483666" r:id="rId13"/>
    <p:sldLayoutId id="2147483663" r:id="rId14"/>
    <p:sldLayoutId id="2147483669" r:id="rId15"/>
    <p:sldLayoutId id="2147483674" r:id="rId16"/>
    <p:sldLayoutId id="2147483675" r:id="rId17"/>
    <p:sldLayoutId id="2147483655" r:id="rId18"/>
  </p:sldLayoutIdLst>
  <p:txStyles>
    <p:titleStyle>
      <a:lvl1pPr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1" fontAlgn="base" hangingPunct="1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1026936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</p:sldLayoutIdLst>
  <p:txStyles>
    <p:titleStyle>
      <a:lvl1pPr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1" fontAlgn="base" hangingPunct="1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mailto:hendrik.kuusk@agri.ee" TargetMode="Externa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t-EE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Mikroobide antibiootikumiresistentsuse vähendamise tegevuskava veterinaarmeditsiini valdkonnas aastateks 2019–2023 </a:t>
            </a:r>
            <a:br>
              <a:rPr lang="et-EE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t-EE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4000" y="5148460"/>
            <a:ext cx="7200000" cy="1104739"/>
          </a:xfrm>
        </p:spPr>
        <p:txBody>
          <a:bodyPr anchor="ctr"/>
          <a:lstStyle/>
          <a:p>
            <a:endParaRPr lang="et-EE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Hendrik Kuusk</a:t>
            </a:r>
          </a:p>
          <a:p>
            <a:r>
              <a:rPr lang="et-EE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Toiduohutuse osakond</a:t>
            </a:r>
          </a:p>
          <a:p>
            <a:endParaRPr lang="et-EE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t-EE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46E4EB01-896A-4882-B354-32B8AE4C6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081" y="245356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7432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tegevuskava  eesmärgid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7" y="1260029"/>
            <a:ext cx="7920000" cy="5021709"/>
          </a:xfrm>
        </p:spPr>
        <p:txBody>
          <a:bodyPr/>
          <a:lstStyle/>
          <a:p>
            <a:pPr algn="just"/>
            <a:r>
              <a:rPr lang="et-EE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Antibiootikumide vastutustundlik kasutamine põllumajandus- ja lemmikloomadel</a:t>
            </a:r>
          </a:p>
          <a:p>
            <a:endParaRPr lang="et-EE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Kvaliteetsed, ohutud ja efektiivsed ravimid ja ravimsöödad on </a:t>
            </a:r>
            <a:r>
              <a:rPr lang="et-EE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kättesaadavad ja nõuetekohaselt turustatud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Veterinaarseks otstarbeks kasutatavate ravimite ja ravimsöötade kasutamine on </a:t>
            </a:r>
            <a:r>
              <a:rPr lang="et-EE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meditsiiniliselt põhjendatud 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(diagnoos, toimeaine valiku printsiip, manustamisviis, kaskaad), </a:t>
            </a:r>
            <a:r>
              <a:rPr lang="et-EE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kasutamine analüüsitav 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(diagnoosi ja loomaliigi põhine) ja </a:t>
            </a:r>
            <a:r>
              <a:rPr lang="et-EE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kontrollitud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Teabekogu ja koolitussüsteem tagavad veterinaararstide, loomapidajate ja </a:t>
            </a:r>
            <a:r>
              <a:rPr lang="et-E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toidukäitlejate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teadlikkuse ravimite vastutustundlikuks kasutamiseks</a:t>
            </a:r>
          </a:p>
          <a:p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/>
            <a:endParaRPr lang="et-EE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t-EE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8A98320B-879D-415C-939F-0674223D9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4842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tegevuskava rahastamine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valitsemisala arengukava 2019–2022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eelarve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 kaasrahastatavad projektid: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Horisont 2020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Euroopa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Ühisprogramm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„Üks tervis“ (OH EJP)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jm vahenditest rahastatavad projektid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159DB7E9-F353-4FAF-87B9-80572718A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3391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tegevuskava elluviimine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Rakendusplaan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Koolitusplaan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Mitmeaastaste teadus- ja rakendusuuringute kava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Mitmeaastane seirekava </a:t>
            </a:r>
            <a:r>
              <a:rPr lang="et-EE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(Vastavalt Euroopa Komisjoni rakendusotsusele (2013/652/EL) zoonootiliste ja </a:t>
            </a:r>
            <a:r>
              <a:rPr lang="et-EE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kommensaalsete</a:t>
            </a:r>
            <a:r>
              <a:rPr lang="et-EE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bakterite mikroobse resistentsuse seire ja aruandluse kohta)</a:t>
            </a:r>
          </a:p>
          <a:p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BAE8AE23-1552-4CCB-AB98-C7D871ACE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0273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t-E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„Antibiootikumiravi juhend produktiivloomade, kodulindude ja kalade raviks“ </a:t>
            </a:r>
          </a:p>
          <a:p>
            <a:pPr lvl="0"/>
            <a:r>
              <a:rPr lang="et-E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t-EE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Ravijuhendite koostajad, Eesti Maaülikool: </a:t>
            </a:r>
          </a:p>
          <a:p>
            <a:r>
              <a:rPr lang="et-EE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	Piret Kalmus;  Kerli Mõtus;  Kalle Kask; Birgit Aasmäe; 						Julia </a:t>
            </a:r>
            <a:r>
              <a:rPr lang="et-EE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Jeremejeva</a:t>
            </a:r>
            <a:r>
              <a:rPr lang="et-EE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Katrin Tähepõld; Kalmer Kalmus; Priit Päkk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t-E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 andmebaasi tehniline kirjeldus antibiootikumide kasutamise aruandluseks</a:t>
            </a:r>
            <a:endParaRPr lang="et-EE" dirty="0">
              <a:solidFill>
                <a:schemeClr val="tx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t-E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2019. aasta suvel moodustas </a:t>
            </a:r>
            <a:r>
              <a:rPr lang="et-EE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</a:t>
            </a:r>
            <a:r>
              <a:rPr lang="et-E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valdkondade ülese </a:t>
            </a:r>
            <a:r>
              <a:rPr lang="et-EE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AMR-i</a:t>
            </a:r>
            <a:r>
              <a:rPr lang="et-E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juhtrühma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t-E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Mitmeaastased teadus- ja rakendusuuringud RITA1  </a:t>
            </a:r>
            <a:r>
              <a:rPr lang="et-EE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AMR-i</a:t>
            </a:r>
            <a:r>
              <a:rPr lang="et-EE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teemalise programmi </a:t>
            </a:r>
            <a:r>
              <a:rPr lang="et-EE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rahastusel</a:t>
            </a:r>
            <a:endParaRPr lang="et-EE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tegevuskava elluviimine 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t-EE" sz="40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Hetkeseis</a:t>
            </a:r>
            <a:endParaRPr lang="et-EE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B32CDB80-2CF7-4D87-A8BF-68F5F9861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39141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Valdkonda reguleerivate seaduste muutmine</a:t>
            </a:r>
          </a:p>
          <a:p>
            <a:pPr marL="2971800" lvl="5" indent="-457200"/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loomatervise pakett</a:t>
            </a:r>
          </a:p>
          <a:p>
            <a:pPr marL="2971800" lvl="5" indent="-457200"/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veterinaarravimite määrus</a:t>
            </a:r>
          </a:p>
          <a:p>
            <a:pPr marL="457200" lvl="4" indent="-457200">
              <a:buFontTx/>
              <a:buChar char="-"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Veterinaararsti vastutuse täpsustamine ravimikäitlemise nõuete rikkumise eest;</a:t>
            </a:r>
          </a:p>
          <a:p>
            <a:pPr marL="457200" lvl="4" indent="-457200">
              <a:buFontTx/>
              <a:buChar char="-"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Ravimiseaduses olevate veterinaarravimite käitlemist reguleerivate sätete revideerimine, täpsustamine, vajadusel põhimõtete muutmine</a:t>
            </a:r>
          </a:p>
          <a:p>
            <a:pPr lvl="4"/>
            <a:endParaRPr lang="et-EE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tegevuskava elluviimine 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t-EE" sz="40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Hetkeseis</a:t>
            </a:r>
            <a:endParaRPr lang="et-EE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97BB64EB-FC63-476E-874A-BC3EB4A26E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759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Ravimiseadus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15.  Vabariigi Valitsuse ja valdkonna eest vastutavate ministrite ülesanded</a:t>
            </a:r>
          </a:p>
          <a:p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(1) Vabariigi Valitsus kehtestab määrusega ravimite hulgi- ja jaemüügi </a:t>
            </a:r>
            <a:r>
              <a:rPr lang="et-EE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juurdehindluse</a:t>
            </a:r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piirmäärad ja nende rakendamise korra. </a:t>
            </a:r>
            <a:r>
              <a:rPr lang="et-EE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Nimetatud korda ei kohaldata veterinaarravimitele</a:t>
            </a:r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Iga aasta 1. märtsiks peab hulgimüügi tegevusloa omaja esitama Sotsiaalministeeriumile kõigi oma hulgimüügiettevõtete koondkäibearuande eelmise aasta jooksul väljastatud retsepti- ja käsimüügiravimite, </a:t>
            </a:r>
            <a:r>
              <a:rPr lang="et-EE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välja arvatud veterinaarravimite kohta</a:t>
            </a:r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t-EE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F5868384-BE21-4A34-96ED-D2D3136A4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8219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27.  Ravimite hulgimüük veterinaararstile</a:t>
            </a:r>
          </a:p>
          <a:p>
            <a:pPr lvl="0"/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et-EE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Veterinaararsti tellitud ravimite eest võib tasuda:</a:t>
            </a:r>
          </a:p>
          <a:p>
            <a:pPr lvl="0"/>
            <a:r>
              <a:rPr lang="et-EE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 ettevõtja, kes tegeleb põllumajandustootmisega, kui veterinaararst töötab talle kuuluvas ettevõttes ning ravimite hulgimüüjale on esitatud ettevõtte juhi ja veterinaararsti allkirjaga kinnitatud sellekohane kinnitus</a:t>
            </a:r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et-EE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ettevõtja, kellega veterinaararstil on lepinguline suhe.</a:t>
            </a:r>
          </a:p>
          <a:p>
            <a:pPr lvl="0"/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[RT I, 06.06.2014, 1 - jõust. 01.07.2014] </a:t>
            </a:r>
          </a:p>
          <a:p>
            <a:pPr lvl="0"/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 </a:t>
            </a:r>
            <a:r>
              <a:rPr lang="et-EE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Käesoleva paragrahvi lõike 2 punktis 1 nimetatud juhul ravimite tellimuse posti teel või faksiga saatmise või muul viisil üleandmise korral peab kirjalikult vormistatud tellimus olema kinnitatud veterinaararsti allkirja ja isikliku pitsatiga, elektrooniliselt vormistatud tellimus veterinaararsti digitaalallkirjaga.</a:t>
            </a:r>
          </a:p>
          <a:p>
            <a:pPr lvl="0"/>
            <a:r>
              <a:rPr lang="et-E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(4) </a:t>
            </a:r>
            <a:r>
              <a:rPr lang="et-EE" sz="1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Põllumajandusettevõtte juht peab veterinaararstiga töösuhte lõppemisest või veterinaararsti vahetumisest teavitama hulgimüüjat, kellelt ravimeid hangitakse.</a:t>
            </a:r>
          </a:p>
          <a:p>
            <a:endParaRPr lang="et-EE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Ravimiseadus</a:t>
            </a:r>
          </a:p>
        </p:txBody>
      </p:sp>
      <p:pic>
        <p:nvPicPr>
          <p:cNvPr id="5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60B34038-568C-451A-8CC8-E5D4CC7D85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0960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377" y="3132237"/>
            <a:ext cx="7200000" cy="972269"/>
          </a:xfrm>
        </p:spPr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Tänan tähelepanu eest!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9329" y="5436493"/>
            <a:ext cx="7200000" cy="1728000"/>
          </a:xfrm>
        </p:spPr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Hendrik Kuusk</a:t>
            </a: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hendrik.kuusk@agri.ee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5194 7232</a:t>
            </a:r>
          </a:p>
        </p:txBody>
      </p:sp>
      <p:pic>
        <p:nvPicPr>
          <p:cNvPr id="5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1F355539-E103-49BD-AF5C-683BFA307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073" y="467941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3273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7" y="540000"/>
            <a:ext cx="7920000" cy="720029"/>
          </a:xfrm>
        </p:spPr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AMR-</a:t>
            </a:r>
            <a:r>
              <a:rPr lang="et-E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antimikroobne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resistentsus</a:t>
            </a:r>
            <a:b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327" y="1404045"/>
            <a:ext cx="7920000" cy="482453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on olukord, kus AB ei toimi mikroobi surmavalt või tema kasvu pidurdavalt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LOOMULIK RESISTENTSUS</a:t>
            </a:r>
          </a:p>
          <a:p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–Mikroobiliigile omane tunnus</a:t>
            </a:r>
          </a:p>
          <a:p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–Seotud ründepunkti puudumisega või rakumembraani läbimatusega</a:t>
            </a:r>
          </a:p>
          <a:p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OMANDATUD RESISTENTSUS</a:t>
            </a:r>
          </a:p>
          <a:p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–Mikroobi geneetiliste omaduste muutumine</a:t>
            </a:r>
          </a:p>
          <a:p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–Mutatsioonid kromosoomis</a:t>
            </a:r>
          </a:p>
          <a:p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</a:t>
            </a:r>
            <a:r>
              <a:rPr lang="et-E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Plasmiidide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 </a:t>
            </a:r>
            <a:r>
              <a:rPr lang="et-EE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transposoonide</a:t>
            </a:r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poolt kantav muutlikkus</a:t>
            </a:r>
          </a:p>
          <a:p>
            <a:endParaRPr lang="et-E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72373324-AA88-412F-B2B5-07A1FD887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2561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olukord Eestis </a:t>
            </a:r>
            <a:r>
              <a:rPr lang="et-EE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(VTA seire tulemuste põhjal 2018)</a:t>
            </a:r>
            <a:endParaRPr lang="et-EE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332037"/>
            <a:ext cx="7920000" cy="4949701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Üle 80% E.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coli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tüvedest (broilerid) on resistentsed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fluorokinoloonidele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Multiresistentsete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tüvede osakaal on väga kõrge.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Enterococcus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faecium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resistentsete tüvede osakaal on üle 70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Multiresistentsete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tüvede osakaal on vähenenud 14% võrra.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5B5A7FF5-EC83-4EEA-83B9-BBC94163FD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7728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Salmonella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resistentsete tüvede osakaal aastal 2016  8%, aastal 2018 25,3%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2016. aastal 0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multiresistentset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Salmonella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isolaati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aastal 2018  5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multiresistentset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Salmonella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spp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isolaati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Isolaatide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arv, mis on resistentsed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kolistiinile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aastal 2017 - 2, aastal 2018 - 9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3237" y="540000"/>
            <a:ext cx="7920000" cy="792037"/>
          </a:xfrm>
        </p:spPr>
        <p:txBody>
          <a:bodyPr/>
          <a:lstStyle/>
          <a:p>
            <a:pPr algn="ctr"/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olukord Eestis </a:t>
            </a:r>
            <a:r>
              <a:rPr lang="et-EE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(VTA seire tulemuste põhjal 2018)</a:t>
            </a:r>
            <a:endParaRPr lang="et-EE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6543A2DA-A8E6-4EC1-90C1-427C1C9394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930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Kinoloonid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 3.- 4. põlvkonna </a:t>
            </a:r>
            <a:r>
              <a:rPr lang="et-E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tsefalosporiinid</a:t>
            </a:r>
            <a:r>
              <a:rPr lang="et-E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-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tseftiofuur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müük 2018 aastal puhta 						toimeainena 13,3 kg suurem kui 2017: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- 55670 lehma (550 kg) ravikuur </a:t>
            </a:r>
          </a:p>
          <a:p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- 60% lehmadest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olukord Eestis </a:t>
            </a:r>
            <a:r>
              <a:rPr lang="et-EE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(VTA seire tulemuste põhjal 2018)</a:t>
            </a:r>
            <a:endParaRPr lang="et-EE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9BE4B8AC-F0A1-46EF-BB84-C746CBF17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8937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Tetratsükliinide ja penitsilliinide müügikogused on vähenenud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Peamine probleem on produktiivloomade ravi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Kriitilist hinnangut vajab ka </a:t>
            </a:r>
            <a:r>
              <a:rPr lang="et-E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kinoloonide</a:t>
            </a:r>
            <a:r>
              <a:rPr lang="et-E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kasutamine lemmikloomade ravis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t-E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4" indent="-457200"/>
            <a:r>
              <a:rPr lang="et-E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olukord Eestis </a:t>
            </a:r>
            <a:r>
              <a:rPr lang="et-EE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(VTA seire tulemuste põhjal 2018)</a:t>
            </a:r>
            <a:endParaRPr lang="et-EE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1517FD32-89DD-43B2-A94B-B38726A12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6362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Olulisemad antibiootikumide kasutamist soodustavad põhjused </a:t>
            </a:r>
            <a:endParaRPr lang="et-E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t-E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Antibiootikumid toimivad söödalisandina kasutatuna varjatud kasvustimulaatorina;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t-E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Ravimid on loomaomanikule kättesaadavad ja atraktiivsed läbi hulgimüügifirmade agressiivse müügitaktika, mitmesuguste boonussüsteemide ja reklaami;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t-E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Loomade eksportija ja vahendaja survestab kasutama ravimeid haigusi ennetaval eesmärgil;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t-E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Intensiivne tootmissüsteem suurendab vajadust loomade rühmaraviks;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t-E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Puuduvad süsteemsed, loomapidajaid motiveerivad karjatervise programmid nakkushaiguste ennetamiseks;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Loomaarstide vähene teadlikkus </a:t>
            </a:r>
            <a:r>
              <a:rPr lang="et-EE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AMRi</a:t>
            </a:r>
            <a:r>
              <a:rPr lang="et-EE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riskidest ühiskonnale.</a:t>
            </a:r>
            <a:endParaRPr lang="et-E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5DFC4EE2-156B-437D-B7D2-FF4070742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2297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tegevuskava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7" y="1332038"/>
            <a:ext cx="7920000" cy="396043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Töörühm moodustati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jaanuar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2015</a:t>
            </a:r>
            <a:endParaRPr lang="et-E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Liikmed: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Maaeluministeerium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Veterinaar- ja toiduamet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Veterinaar- ja toidulabor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Ravimiamet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Maaülikool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t-E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Eesti Loomaarstide Ühing</a:t>
            </a:r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B1C25D86-A0DC-45D2-B214-DC04E8BD8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0513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tegevuskava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tegevuskava </a:t>
            </a:r>
            <a:r>
              <a:rPr lang="et-E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2017-2021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AMR tegevuskava </a:t>
            </a:r>
            <a:r>
              <a:rPr lang="et-E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et-E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2019-2023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t-EE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kinnitatud 14. 02. 2019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t-EE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t-EE" dirty="0"/>
          </a:p>
        </p:txBody>
      </p:sp>
      <p:pic>
        <p:nvPicPr>
          <p:cNvPr id="4" name="Picture 2" descr="Eesti maaelu arengukava 2014–2020 logo Euroopa Liidu embleemiga (horisontaalne versioon)">
            <a:extLst>
              <a:ext uri="{FF2B5EF4-FFF2-40B4-BE49-F238E27FC236}">
                <a16:creationId xmlns:a16="http://schemas.microsoft.com/office/drawing/2014/main" id="{EE7C78C2-6C6F-48F0-B9ED-19E253DDD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77" y="6033377"/>
            <a:ext cx="1442274" cy="68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8298496"/>
      </p:ext>
    </p:extLst>
  </p:cSld>
  <p:clrMapOvr>
    <a:masterClrMapping/>
  </p:clrMapOvr>
</p:sld>
</file>

<file path=ppt/theme/theme1.xml><?xml version="1.0" encoding="utf-8"?>
<a:theme xmlns:a="http://schemas.openxmlformats.org/drawingml/2006/main" name="slaidipõhi-eu2017-MeM-tavaformaat-a">
  <a:themeElements>
    <a:clrScheme name="Valitsusstiil">
      <a:dk1>
        <a:sysClr val="windowText" lastClr="000000"/>
      </a:dk1>
      <a:lt1>
        <a:sysClr val="window" lastClr="FFFFFF"/>
      </a:lt1>
      <a:dk2>
        <a:srgbClr val="006EB5"/>
      </a:dk2>
      <a:lt2>
        <a:srgbClr val="E7E6E6"/>
      </a:lt2>
      <a:accent1>
        <a:srgbClr val="006EB5"/>
      </a:accent1>
      <a:accent2>
        <a:srgbClr val="F0A321"/>
      </a:accent2>
      <a:accent3>
        <a:srgbClr val="003087"/>
      </a:accent3>
      <a:accent4>
        <a:srgbClr val="90C8E8"/>
      </a:accent4>
      <a:accent5>
        <a:srgbClr val="BA432A"/>
      </a:accent5>
      <a:accent6>
        <a:srgbClr val="81D4AF"/>
      </a:accent6>
      <a:hlink>
        <a:srgbClr val="97999B"/>
      </a:hlink>
      <a:folHlink>
        <a:srgbClr val="954F72"/>
      </a:folHlink>
    </a:clrScheme>
    <a:fontScheme name="Valitsusstiil">
      <a:majorFont>
        <a:latin typeface="Roboto Condensed"/>
        <a:ea typeface=""/>
        <a:cs typeface=""/>
      </a:majorFont>
      <a:minorFont>
        <a:latin typeface="Roboto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laidipõhi-eu2017-MeM-tavaformaat.potx" id="{EFF6C6AD-DA59-4DF8-B54B-6FE9F6B4059C}" vid="{D64CEA81-1570-4CD5-81FA-789C7CED5C44}"/>
    </a:ext>
  </a:extLst>
</a:theme>
</file>

<file path=ppt/theme/theme2.xml><?xml version="1.0" encoding="utf-8"?>
<a:theme xmlns:a="http://schemas.openxmlformats.org/drawingml/2006/main" name="Maaeluministeeriu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laidipohi-ministry-of-rural-affairs-2015-eng.potx" id="{960CC704-CDEF-4C9F-9A10-084162C9AC2C}" vid="{C73EF399-7FFC-4173-9030-F5E5C1BFF68C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1C41AF56AA9894C83C802B453BAED16" ma:contentTypeVersion="0" ma:contentTypeDescription="Loo uus dokument" ma:contentTypeScope="" ma:versionID="5172bda6cf6190e08c964dbc3cf217c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5284b4047f4cf5347f2f816b293bbf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AC220A3-CB2C-414E-94FD-AAC47AF028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B9CF48-81BA-4968-8704-BDC0BCC20B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5C11A2-DF02-441E-87E2-C8084BB9975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slaidipõhi-MeM-tavaformaat</Template>
  <TotalTime>0</TotalTime>
  <Words>804</Words>
  <Application>Microsoft Office PowerPoint</Application>
  <PresentationFormat>Kohandatud</PresentationFormat>
  <Paragraphs>124</Paragraphs>
  <Slides>17</Slides>
  <Notes>11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2</vt:i4>
      </vt:variant>
      <vt:variant>
        <vt:lpstr>Slaidipealkirjad</vt:lpstr>
      </vt:variant>
      <vt:variant>
        <vt:i4>17</vt:i4>
      </vt:variant>
    </vt:vector>
  </HeadingPairs>
  <TitlesOfParts>
    <vt:vector size="23" baseType="lpstr">
      <vt:lpstr>Arial</vt:lpstr>
      <vt:lpstr>Roboto Condensed</vt:lpstr>
      <vt:lpstr>Roboto Condensed Light</vt:lpstr>
      <vt:lpstr>Times New Roman</vt:lpstr>
      <vt:lpstr>slaidipõhi-eu2017-MeM-tavaformaat-a</vt:lpstr>
      <vt:lpstr>Maaeluministeerium</vt:lpstr>
      <vt:lpstr>Mikroobide antibiootikumiresistentsuse vähendamise tegevuskava veterinaarmeditsiini valdkonnas aastateks 2019–2023   </vt:lpstr>
      <vt:lpstr>AMR-antimikroobne resistentsus </vt:lpstr>
      <vt:lpstr>AMR olukord Eestis (VTA seire tulemuste põhjal 2018)</vt:lpstr>
      <vt:lpstr>AMR olukord Eestis (VTA seire tulemuste põhjal 2018)</vt:lpstr>
      <vt:lpstr>AMR olukord Eestis (VTA seire tulemuste põhjal 2018)</vt:lpstr>
      <vt:lpstr>AMR olukord Eestis (VTA seire tulemuste põhjal 2018)</vt:lpstr>
      <vt:lpstr>Olulisemad antibiootikumide kasutamist soodustavad põhjused </vt:lpstr>
      <vt:lpstr>AMR tegevuskava</vt:lpstr>
      <vt:lpstr>AMR tegevuskava</vt:lpstr>
      <vt:lpstr>AMR tegevuskava  eesmärgid</vt:lpstr>
      <vt:lpstr>AMR tegevuskava rahastamine</vt:lpstr>
      <vt:lpstr>AMR tegevuskava elluviimine</vt:lpstr>
      <vt:lpstr>AMR tegevuskava elluviimine - Hetkeseis</vt:lpstr>
      <vt:lpstr>AMR tegevuskava elluviimine - Hetkeseis</vt:lpstr>
      <vt:lpstr>Ravimiseadus</vt:lpstr>
      <vt:lpstr>Ravimiseadus</vt:lpstr>
      <vt:lpstr>Tänan tähelepanu eest!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2019-09-18T05:21:35Z</dcterms:created>
  <dcterms:modified xsi:type="dcterms:W3CDTF">2019-10-04T06:12:24Z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0x010100C1C41AF56AA9894C83C802B453BAED16</vt:lpwstr>
  </property>
</Properties>
</file>