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62" r:id="rId3"/>
    <p:sldId id="258" r:id="rId4"/>
    <p:sldId id="459" r:id="rId5"/>
    <p:sldId id="460" r:id="rId6"/>
    <p:sldId id="262" r:id="rId7"/>
    <p:sldId id="259" r:id="rId8"/>
    <p:sldId id="260" r:id="rId9"/>
    <p:sldId id="464" r:id="rId10"/>
    <p:sldId id="465" r:id="rId11"/>
    <p:sldId id="467" r:id="rId12"/>
    <p:sldId id="471" r:id="rId13"/>
    <p:sldId id="469" r:id="rId14"/>
    <p:sldId id="470" r:id="rId15"/>
    <p:sldId id="261" r:id="rId16"/>
    <p:sldId id="263" r:id="rId17"/>
    <p:sldId id="264" r:id="rId18"/>
    <p:sldId id="266" r:id="rId19"/>
    <p:sldId id="466" r:id="rId20"/>
    <p:sldId id="468" r:id="rId21"/>
    <p:sldId id="271" r:id="rId22"/>
    <p:sldId id="272" r:id="rId23"/>
    <p:sldId id="268" r:id="rId24"/>
    <p:sldId id="273" r:id="rId25"/>
    <p:sldId id="269" r:id="rId26"/>
    <p:sldId id="270" r:id="rId27"/>
    <p:sldId id="265" r:id="rId28"/>
    <p:sldId id="26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Heide, C.M. van der (Martijn)" initials="CMvdH" lastIdx="9" clrIdx="9">
    <p:extLst>
      <p:ext uri="{19B8F6BF-5375-455C-9EA6-DF929625EA0E}">
        <p15:presenceInfo xmlns:p15="http://schemas.microsoft.com/office/powerpoint/2012/main" userId="Heide, C.M. van der (Martijn)" providerId="None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8AC5-5F29-4E58-B125-84FD50C3B126}" v="36" dt="2019-10-04T06:15:11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4" autoAdjust="0"/>
    <p:restoredTop sz="94266" autoAdjust="0"/>
  </p:normalViewPr>
  <p:slideViewPr>
    <p:cSldViewPr snapToGrid="0">
      <p:cViewPr varScale="1">
        <p:scale>
          <a:sx n="82" d="100"/>
          <a:sy n="82" d="100"/>
        </p:scale>
        <p:origin x="806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00E08AC5-5F29-4E58-B125-84FD50C3B126}"/>
    <pc:docChg chg="modSld">
      <pc:chgData name="Eneken Viks" userId="5197f4b4-7523-4ee5-81f8-cf3e349bfe72" providerId="ADAL" clId="{00E08AC5-5F29-4E58-B125-84FD50C3B126}" dt="2019-10-04T06:15:11.577" v="35"/>
      <pc:docMkLst>
        <pc:docMk/>
      </pc:docMkLst>
      <pc:sldChg chg="addSp modSp">
        <pc:chgData name="Eneken Viks" userId="5197f4b4-7523-4ee5-81f8-cf3e349bfe72" providerId="ADAL" clId="{00E08AC5-5F29-4E58-B125-84FD50C3B126}" dt="2019-10-04T06:13:54.014" v="1" actId="1076"/>
        <pc:sldMkLst>
          <pc:docMk/>
          <pc:sldMk cId="953533648" sldId="256"/>
        </pc:sldMkLst>
        <pc:picChg chg="add mod">
          <ac:chgData name="Eneken Viks" userId="5197f4b4-7523-4ee5-81f8-cf3e349bfe72" providerId="ADAL" clId="{00E08AC5-5F29-4E58-B125-84FD50C3B126}" dt="2019-10-04T06:13:54.014" v="1" actId="1076"/>
          <ac:picMkLst>
            <pc:docMk/>
            <pc:sldMk cId="953533648" sldId="256"/>
            <ac:picMk id="4" creationId="{7B023075-6517-41FB-8D45-1367872F94DC}"/>
          </ac:picMkLst>
        </pc:picChg>
      </pc:sldChg>
      <pc:sldChg chg="addSp">
        <pc:chgData name="Eneken Viks" userId="5197f4b4-7523-4ee5-81f8-cf3e349bfe72" providerId="ADAL" clId="{00E08AC5-5F29-4E58-B125-84FD50C3B126}" dt="2019-10-04T06:13:57.403" v="3"/>
        <pc:sldMkLst>
          <pc:docMk/>
          <pc:sldMk cId="388565875" sldId="258"/>
        </pc:sldMkLst>
        <pc:picChg chg="add">
          <ac:chgData name="Eneken Viks" userId="5197f4b4-7523-4ee5-81f8-cf3e349bfe72" providerId="ADAL" clId="{00E08AC5-5F29-4E58-B125-84FD50C3B126}" dt="2019-10-04T06:13:57.403" v="3"/>
          <ac:picMkLst>
            <pc:docMk/>
            <pc:sldMk cId="388565875" sldId="258"/>
            <ac:picMk id="7" creationId="{9B0211DD-49AE-4AEC-A83D-5E1B83897351}"/>
          </ac:picMkLst>
        </pc:picChg>
      </pc:sldChg>
      <pc:sldChg chg="addSp">
        <pc:chgData name="Eneken Viks" userId="5197f4b4-7523-4ee5-81f8-cf3e349bfe72" providerId="ADAL" clId="{00E08AC5-5F29-4E58-B125-84FD50C3B126}" dt="2019-10-04T06:14:11.591" v="9"/>
        <pc:sldMkLst>
          <pc:docMk/>
          <pc:sldMk cId="2906260564" sldId="259"/>
        </pc:sldMkLst>
        <pc:picChg chg="add">
          <ac:chgData name="Eneken Viks" userId="5197f4b4-7523-4ee5-81f8-cf3e349bfe72" providerId="ADAL" clId="{00E08AC5-5F29-4E58-B125-84FD50C3B126}" dt="2019-10-04T06:14:11.591" v="9"/>
          <ac:picMkLst>
            <pc:docMk/>
            <pc:sldMk cId="2906260564" sldId="259"/>
            <ac:picMk id="10" creationId="{DF3E49EB-A924-495E-AEA2-6AC7FD06A9DD}"/>
          </ac:picMkLst>
        </pc:picChg>
      </pc:sldChg>
      <pc:sldChg chg="addSp">
        <pc:chgData name="Eneken Viks" userId="5197f4b4-7523-4ee5-81f8-cf3e349bfe72" providerId="ADAL" clId="{00E08AC5-5F29-4E58-B125-84FD50C3B126}" dt="2019-10-04T06:14:13.159" v="10"/>
        <pc:sldMkLst>
          <pc:docMk/>
          <pc:sldMk cId="3924925913" sldId="260"/>
        </pc:sldMkLst>
        <pc:picChg chg="add">
          <ac:chgData name="Eneken Viks" userId="5197f4b4-7523-4ee5-81f8-cf3e349bfe72" providerId="ADAL" clId="{00E08AC5-5F29-4E58-B125-84FD50C3B126}" dt="2019-10-04T06:14:13.159" v="10"/>
          <ac:picMkLst>
            <pc:docMk/>
            <pc:sldMk cId="3924925913" sldId="260"/>
            <ac:picMk id="8" creationId="{66C65522-496A-4CDF-83BA-309CC221E62A}"/>
          </ac:picMkLst>
        </pc:picChg>
      </pc:sldChg>
      <pc:sldChg chg="addSp">
        <pc:chgData name="Eneken Viks" userId="5197f4b4-7523-4ee5-81f8-cf3e349bfe72" providerId="ADAL" clId="{00E08AC5-5F29-4E58-B125-84FD50C3B126}" dt="2019-10-04T06:14:47.862" v="21"/>
        <pc:sldMkLst>
          <pc:docMk/>
          <pc:sldMk cId="3565132158" sldId="261"/>
        </pc:sldMkLst>
        <pc:picChg chg="add">
          <ac:chgData name="Eneken Viks" userId="5197f4b4-7523-4ee5-81f8-cf3e349bfe72" providerId="ADAL" clId="{00E08AC5-5F29-4E58-B125-84FD50C3B126}" dt="2019-10-04T06:14:47.862" v="21"/>
          <ac:picMkLst>
            <pc:docMk/>
            <pc:sldMk cId="3565132158" sldId="261"/>
            <ac:picMk id="8" creationId="{ED9C5FD0-D1A7-4644-8AF6-92F8F3F6C067}"/>
          </ac:picMkLst>
        </pc:picChg>
      </pc:sldChg>
      <pc:sldChg chg="addSp modSp">
        <pc:chgData name="Eneken Viks" userId="5197f4b4-7523-4ee5-81f8-cf3e349bfe72" providerId="ADAL" clId="{00E08AC5-5F29-4E58-B125-84FD50C3B126}" dt="2019-10-04T06:14:09.481" v="8" actId="1076"/>
        <pc:sldMkLst>
          <pc:docMk/>
          <pc:sldMk cId="1557750913" sldId="262"/>
        </pc:sldMkLst>
        <pc:picChg chg="add mod">
          <ac:chgData name="Eneken Viks" userId="5197f4b4-7523-4ee5-81f8-cf3e349bfe72" providerId="ADAL" clId="{00E08AC5-5F29-4E58-B125-84FD50C3B126}" dt="2019-10-04T06:14:09.481" v="8" actId="1076"/>
          <ac:picMkLst>
            <pc:docMk/>
            <pc:sldMk cId="1557750913" sldId="262"/>
            <ac:picMk id="6" creationId="{1FE3C2F0-8C5F-471E-8D6B-E0E6184E659C}"/>
          </ac:picMkLst>
        </pc:picChg>
      </pc:sldChg>
      <pc:sldChg chg="addSp modSp">
        <pc:chgData name="Eneken Viks" userId="5197f4b4-7523-4ee5-81f8-cf3e349bfe72" providerId="ADAL" clId="{00E08AC5-5F29-4E58-B125-84FD50C3B126}" dt="2019-10-04T06:14:49.908" v="23" actId="1036"/>
        <pc:sldMkLst>
          <pc:docMk/>
          <pc:sldMk cId="1302194686" sldId="263"/>
        </pc:sldMkLst>
        <pc:picChg chg="add mod">
          <ac:chgData name="Eneken Viks" userId="5197f4b4-7523-4ee5-81f8-cf3e349bfe72" providerId="ADAL" clId="{00E08AC5-5F29-4E58-B125-84FD50C3B126}" dt="2019-10-04T06:14:49.908" v="23" actId="1036"/>
          <ac:picMkLst>
            <pc:docMk/>
            <pc:sldMk cId="1302194686" sldId="263"/>
            <ac:picMk id="8" creationId="{FE323BBA-BD52-4985-AE16-B6BD131B6848}"/>
          </ac:picMkLst>
        </pc:picChg>
      </pc:sldChg>
      <pc:sldChg chg="addSp">
        <pc:chgData name="Eneken Viks" userId="5197f4b4-7523-4ee5-81f8-cf3e349bfe72" providerId="ADAL" clId="{00E08AC5-5F29-4E58-B125-84FD50C3B126}" dt="2019-10-04T06:14:52.410" v="24"/>
        <pc:sldMkLst>
          <pc:docMk/>
          <pc:sldMk cId="3710884197" sldId="264"/>
        </pc:sldMkLst>
        <pc:picChg chg="add">
          <ac:chgData name="Eneken Viks" userId="5197f4b4-7523-4ee5-81f8-cf3e349bfe72" providerId="ADAL" clId="{00E08AC5-5F29-4E58-B125-84FD50C3B126}" dt="2019-10-04T06:14:52.410" v="24"/>
          <ac:picMkLst>
            <pc:docMk/>
            <pc:sldMk cId="3710884197" sldId="264"/>
            <ac:picMk id="6" creationId="{CCFE7E30-CD7D-4190-86A2-37392ADD2394}"/>
          </ac:picMkLst>
        </pc:picChg>
      </pc:sldChg>
      <pc:sldChg chg="addSp">
        <pc:chgData name="Eneken Viks" userId="5197f4b4-7523-4ee5-81f8-cf3e349bfe72" providerId="ADAL" clId="{00E08AC5-5F29-4E58-B125-84FD50C3B126}" dt="2019-10-04T06:15:08.308" v="34"/>
        <pc:sldMkLst>
          <pc:docMk/>
          <pc:sldMk cId="671455891" sldId="265"/>
        </pc:sldMkLst>
        <pc:picChg chg="add">
          <ac:chgData name="Eneken Viks" userId="5197f4b4-7523-4ee5-81f8-cf3e349bfe72" providerId="ADAL" clId="{00E08AC5-5F29-4E58-B125-84FD50C3B126}" dt="2019-10-04T06:15:08.308" v="34"/>
          <ac:picMkLst>
            <pc:docMk/>
            <pc:sldMk cId="671455891" sldId="265"/>
            <ac:picMk id="6" creationId="{4F61839A-F3AE-4E4E-826B-DD42DD011E2D}"/>
          </ac:picMkLst>
        </pc:picChg>
      </pc:sldChg>
      <pc:sldChg chg="addSp">
        <pc:chgData name="Eneken Viks" userId="5197f4b4-7523-4ee5-81f8-cf3e349bfe72" providerId="ADAL" clId="{00E08AC5-5F29-4E58-B125-84FD50C3B126}" dt="2019-10-04T06:14:55.662" v="25"/>
        <pc:sldMkLst>
          <pc:docMk/>
          <pc:sldMk cId="2882951637" sldId="266"/>
        </pc:sldMkLst>
        <pc:picChg chg="add">
          <ac:chgData name="Eneken Viks" userId="5197f4b4-7523-4ee5-81f8-cf3e349bfe72" providerId="ADAL" clId="{00E08AC5-5F29-4E58-B125-84FD50C3B126}" dt="2019-10-04T06:14:55.662" v="25"/>
          <ac:picMkLst>
            <pc:docMk/>
            <pc:sldMk cId="2882951637" sldId="266"/>
            <ac:picMk id="6" creationId="{D0F3F32C-F7BA-4F96-9C6D-DB8512D6EE68}"/>
          </ac:picMkLst>
        </pc:picChg>
      </pc:sldChg>
      <pc:sldChg chg="addSp">
        <pc:chgData name="Eneken Viks" userId="5197f4b4-7523-4ee5-81f8-cf3e349bfe72" providerId="ADAL" clId="{00E08AC5-5F29-4E58-B125-84FD50C3B126}" dt="2019-10-04T06:15:11.577" v="35"/>
        <pc:sldMkLst>
          <pc:docMk/>
          <pc:sldMk cId="3127447280" sldId="267"/>
        </pc:sldMkLst>
        <pc:picChg chg="add">
          <ac:chgData name="Eneken Viks" userId="5197f4b4-7523-4ee5-81f8-cf3e349bfe72" providerId="ADAL" clId="{00E08AC5-5F29-4E58-B125-84FD50C3B126}" dt="2019-10-04T06:15:11.577" v="35"/>
          <ac:picMkLst>
            <pc:docMk/>
            <pc:sldMk cId="3127447280" sldId="267"/>
            <ac:picMk id="6" creationId="{CA3F064D-9B84-43B0-889D-D0F24B6DB29C}"/>
          </ac:picMkLst>
        </pc:picChg>
      </pc:sldChg>
      <pc:sldChg chg="addSp">
        <pc:chgData name="Eneken Viks" userId="5197f4b4-7523-4ee5-81f8-cf3e349bfe72" providerId="ADAL" clId="{00E08AC5-5F29-4E58-B125-84FD50C3B126}" dt="2019-10-04T06:15:03.552" v="30"/>
        <pc:sldMkLst>
          <pc:docMk/>
          <pc:sldMk cId="3178989182" sldId="268"/>
        </pc:sldMkLst>
        <pc:picChg chg="add">
          <ac:chgData name="Eneken Viks" userId="5197f4b4-7523-4ee5-81f8-cf3e349bfe72" providerId="ADAL" clId="{00E08AC5-5F29-4E58-B125-84FD50C3B126}" dt="2019-10-04T06:15:03.552" v="30"/>
          <ac:picMkLst>
            <pc:docMk/>
            <pc:sldMk cId="3178989182" sldId="268"/>
            <ac:picMk id="5" creationId="{BADB2D71-F3F4-499B-BFA3-3DDB7A44BE66}"/>
          </ac:picMkLst>
        </pc:picChg>
      </pc:sldChg>
      <pc:sldChg chg="addSp">
        <pc:chgData name="Eneken Viks" userId="5197f4b4-7523-4ee5-81f8-cf3e349bfe72" providerId="ADAL" clId="{00E08AC5-5F29-4E58-B125-84FD50C3B126}" dt="2019-10-04T06:15:05.777" v="32"/>
        <pc:sldMkLst>
          <pc:docMk/>
          <pc:sldMk cId="593702398" sldId="269"/>
        </pc:sldMkLst>
        <pc:picChg chg="add">
          <ac:chgData name="Eneken Viks" userId="5197f4b4-7523-4ee5-81f8-cf3e349bfe72" providerId="ADAL" clId="{00E08AC5-5F29-4E58-B125-84FD50C3B126}" dt="2019-10-04T06:15:05.777" v="32"/>
          <ac:picMkLst>
            <pc:docMk/>
            <pc:sldMk cId="593702398" sldId="269"/>
            <ac:picMk id="5" creationId="{5CF489FE-0CAB-485C-A7EB-3E0B44CE15F7}"/>
          </ac:picMkLst>
        </pc:picChg>
      </pc:sldChg>
      <pc:sldChg chg="addSp">
        <pc:chgData name="Eneken Viks" userId="5197f4b4-7523-4ee5-81f8-cf3e349bfe72" providerId="ADAL" clId="{00E08AC5-5F29-4E58-B125-84FD50C3B126}" dt="2019-10-04T06:15:06.907" v="33"/>
        <pc:sldMkLst>
          <pc:docMk/>
          <pc:sldMk cId="1051651026" sldId="270"/>
        </pc:sldMkLst>
        <pc:picChg chg="add">
          <ac:chgData name="Eneken Viks" userId="5197f4b4-7523-4ee5-81f8-cf3e349bfe72" providerId="ADAL" clId="{00E08AC5-5F29-4E58-B125-84FD50C3B126}" dt="2019-10-04T06:15:06.907" v="33"/>
          <ac:picMkLst>
            <pc:docMk/>
            <pc:sldMk cId="1051651026" sldId="270"/>
            <ac:picMk id="5" creationId="{56B8ACB4-D56A-4754-9F4B-87D535AEAE47}"/>
          </ac:picMkLst>
        </pc:picChg>
      </pc:sldChg>
      <pc:sldChg chg="addSp">
        <pc:chgData name="Eneken Viks" userId="5197f4b4-7523-4ee5-81f8-cf3e349bfe72" providerId="ADAL" clId="{00E08AC5-5F29-4E58-B125-84FD50C3B126}" dt="2019-10-04T06:15:01.443" v="28"/>
        <pc:sldMkLst>
          <pc:docMk/>
          <pc:sldMk cId="1707630335" sldId="271"/>
        </pc:sldMkLst>
        <pc:picChg chg="add">
          <ac:chgData name="Eneken Viks" userId="5197f4b4-7523-4ee5-81f8-cf3e349bfe72" providerId="ADAL" clId="{00E08AC5-5F29-4E58-B125-84FD50C3B126}" dt="2019-10-04T06:15:01.443" v="28"/>
          <ac:picMkLst>
            <pc:docMk/>
            <pc:sldMk cId="1707630335" sldId="271"/>
            <ac:picMk id="6" creationId="{0BB929D9-2EE4-4F0C-8CD6-EE27D7641A90}"/>
          </ac:picMkLst>
        </pc:picChg>
      </pc:sldChg>
      <pc:sldChg chg="addSp">
        <pc:chgData name="Eneken Viks" userId="5197f4b4-7523-4ee5-81f8-cf3e349bfe72" providerId="ADAL" clId="{00E08AC5-5F29-4E58-B125-84FD50C3B126}" dt="2019-10-04T06:15:02.451" v="29"/>
        <pc:sldMkLst>
          <pc:docMk/>
          <pc:sldMk cId="1152932161" sldId="272"/>
        </pc:sldMkLst>
        <pc:picChg chg="add">
          <ac:chgData name="Eneken Viks" userId="5197f4b4-7523-4ee5-81f8-cf3e349bfe72" providerId="ADAL" clId="{00E08AC5-5F29-4E58-B125-84FD50C3B126}" dt="2019-10-04T06:15:02.451" v="29"/>
          <ac:picMkLst>
            <pc:docMk/>
            <pc:sldMk cId="1152932161" sldId="272"/>
            <ac:picMk id="5" creationId="{A015B435-7D15-408A-96E6-E3B95A1F18BC}"/>
          </ac:picMkLst>
        </pc:picChg>
      </pc:sldChg>
      <pc:sldChg chg="addSp">
        <pc:chgData name="Eneken Viks" userId="5197f4b4-7523-4ee5-81f8-cf3e349bfe72" providerId="ADAL" clId="{00E08AC5-5F29-4E58-B125-84FD50C3B126}" dt="2019-10-04T06:15:04.652" v="31"/>
        <pc:sldMkLst>
          <pc:docMk/>
          <pc:sldMk cId="3033539046" sldId="273"/>
        </pc:sldMkLst>
        <pc:picChg chg="add">
          <ac:chgData name="Eneken Viks" userId="5197f4b4-7523-4ee5-81f8-cf3e349bfe72" providerId="ADAL" clId="{00E08AC5-5F29-4E58-B125-84FD50C3B126}" dt="2019-10-04T06:15:04.652" v="31"/>
          <ac:picMkLst>
            <pc:docMk/>
            <pc:sldMk cId="3033539046" sldId="273"/>
            <ac:picMk id="11" creationId="{495418CD-556A-4589-B78F-2A5DF11E63DA}"/>
          </ac:picMkLst>
        </pc:picChg>
      </pc:sldChg>
      <pc:sldChg chg="addSp">
        <pc:chgData name="Eneken Viks" userId="5197f4b4-7523-4ee5-81f8-cf3e349bfe72" providerId="ADAL" clId="{00E08AC5-5F29-4E58-B125-84FD50C3B126}" dt="2019-10-04T06:13:59.237" v="4"/>
        <pc:sldMkLst>
          <pc:docMk/>
          <pc:sldMk cId="0" sldId="459"/>
        </pc:sldMkLst>
        <pc:picChg chg="add">
          <ac:chgData name="Eneken Viks" userId="5197f4b4-7523-4ee5-81f8-cf3e349bfe72" providerId="ADAL" clId="{00E08AC5-5F29-4E58-B125-84FD50C3B126}" dt="2019-10-04T06:13:59.237" v="4"/>
          <ac:picMkLst>
            <pc:docMk/>
            <pc:sldMk cId="0" sldId="459"/>
            <ac:picMk id="4" creationId="{1680C665-AB2B-4EFE-AE4E-789E955034E7}"/>
          </ac:picMkLst>
        </pc:picChg>
      </pc:sldChg>
      <pc:sldChg chg="addSp modSp">
        <pc:chgData name="Eneken Viks" userId="5197f4b4-7523-4ee5-81f8-cf3e349bfe72" providerId="ADAL" clId="{00E08AC5-5F29-4E58-B125-84FD50C3B126}" dt="2019-10-04T06:14:05.107" v="6" actId="1076"/>
        <pc:sldMkLst>
          <pc:docMk/>
          <pc:sldMk cId="0" sldId="460"/>
        </pc:sldMkLst>
        <pc:picChg chg="add mod">
          <ac:chgData name="Eneken Viks" userId="5197f4b4-7523-4ee5-81f8-cf3e349bfe72" providerId="ADAL" clId="{00E08AC5-5F29-4E58-B125-84FD50C3B126}" dt="2019-10-04T06:14:05.107" v="6" actId="1076"/>
          <ac:picMkLst>
            <pc:docMk/>
            <pc:sldMk cId="0" sldId="460"/>
            <ac:picMk id="3" creationId="{3CC36EAB-4C8B-415A-9437-816892F9F71A}"/>
          </ac:picMkLst>
        </pc:picChg>
      </pc:sldChg>
      <pc:sldChg chg="addSp">
        <pc:chgData name="Eneken Viks" userId="5197f4b4-7523-4ee5-81f8-cf3e349bfe72" providerId="ADAL" clId="{00E08AC5-5F29-4E58-B125-84FD50C3B126}" dt="2019-10-04T06:13:55.559" v="2"/>
        <pc:sldMkLst>
          <pc:docMk/>
          <pc:sldMk cId="1269085657" sldId="462"/>
        </pc:sldMkLst>
        <pc:picChg chg="add">
          <ac:chgData name="Eneken Viks" userId="5197f4b4-7523-4ee5-81f8-cf3e349bfe72" providerId="ADAL" clId="{00E08AC5-5F29-4E58-B125-84FD50C3B126}" dt="2019-10-04T06:13:55.559" v="2"/>
          <ac:picMkLst>
            <pc:docMk/>
            <pc:sldMk cId="1269085657" sldId="462"/>
            <ac:picMk id="8" creationId="{79ECC74D-4F3C-4C3C-B63F-8F9DAB6534CD}"/>
          </ac:picMkLst>
        </pc:picChg>
      </pc:sldChg>
      <pc:sldChg chg="addSp modSp">
        <pc:chgData name="Eneken Viks" userId="5197f4b4-7523-4ee5-81f8-cf3e349bfe72" providerId="ADAL" clId="{00E08AC5-5F29-4E58-B125-84FD50C3B126}" dt="2019-10-04T06:14:21.521" v="12" actId="1076"/>
        <pc:sldMkLst>
          <pc:docMk/>
          <pc:sldMk cId="418967783" sldId="464"/>
        </pc:sldMkLst>
        <pc:picChg chg="add mod">
          <ac:chgData name="Eneken Viks" userId="5197f4b4-7523-4ee5-81f8-cf3e349bfe72" providerId="ADAL" clId="{00E08AC5-5F29-4E58-B125-84FD50C3B126}" dt="2019-10-04T06:14:21.521" v="12" actId="1076"/>
          <ac:picMkLst>
            <pc:docMk/>
            <pc:sldMk cId="418967783" sldId="464"/>
            <ac:picMk id="7" creationId="{D058BA6C-EC6D-4EFE-863E-C64E7E8DBF9F}"/>
          </ac:picMkLst>
        </pc:picChg>
      </pc:sldChg>
      <pc:sldChg chg="addSp modSp">
        <pc:chgData name="Eneken Viks" userId="5197f4b4-7523-4ee5-81f8-cf3e349bfe72" providerId="ADAL" clId="{00E08AC5-5F29-4E58-B125-84FD50C3B126}" dt="2019-10-04T06:14:29.852" v="14" actId="1076"/>
        <pc:sldMkLst>
          <pc:docMk/>
          <pc:sldMk cId="4082748418" sldId="465"/>
        </pc:sldMkLst>
        <pc:picChg chg="add mod">
          <ac:chgData name="Eneken Viks" userId="5197f4b4-7523-4ee5-81f8-cf3e349bfe72" providerId="ADAL" clId="{00E08AC5-5F29-4E58-B125-84FD50C3B126}" dt="2019-10-04T06:14:29.852" v="14" actId="1076"/>
          <ac:picMkLst>
            <pc:docMk/>
            <pc:sldMk cId="4082748418" sldId="465"/>
            <ac:picMk id="8" creationId="{A623FBF1-89E7-485A-B8C2-E08558E1EB0D}"/>
          </ac:picMkLst>
        </pc:picChg>
      </pc:sldChg>
      <pc:sldChg chg="addSp">
        <pc:chgData name="Eneken Viks" userId="5197f4b4-7523-4ee5-81f8-cf3e349bfe72" providerId="ADAL" clId="{00E08AC5-5F29-4E58-B125-84FD50C3B126}" dt="2019-10-04T06:14:57.049" v="26"/>
        <pc:sldMkLst>
          <pc:docMk/>
          <pc:sldMk cId="4181659301" sldId="466"/>
        </pc:sldMkLst>
        <pc:picChg chg="add">
          <ac:chgData name="Eneken Viks" userId="5197f4b4-7523-4ee5-81f8-cf3e349bfe72" providerId="ADAL" clId="{00E08AC5-5F29-4E58-B125-84FD50C3B126}" dt="2019-10-04T06:14:57.049" v="26"/>
          <ac:picMkLst>
            <pc:docMk/>
            <pc:sldMk cId="4181659301" sldId="466"/>
            <ac:picMk id="8" creationId="{31D43B85-C1CE-49E9-8A6D-7A7356405CAA}"/>
          </ac:picMkLst>
        </pc:picChg>
      </pc:sldChg>
      <pc:sldChg chg="addSp delSp">
        <pc:chgData name="Eneken Viks" userId="5197f4b4-7523-4ee5-81f8-cf3e349bfe72" providerId="ADAL" clId="{00E08AC5-5F29-4E58-B125-84FD50C3B126}" dt="2019-10-04T06:14:39.384" v="17"/>
        <pc:sldMkLst>
          <pc:docMk/>
          <pc:sldMk cId="3979072378" sldId="467"/>
        </pc:sldMkLst>
        <pc:picChg chg="add">
          <ac:chgData name="Eneken Viks" userId="5197f4b4-7523-4ee5-81f8-cf3e349bfe72" providerId="ADAL" clId="{00E08AC5-5F29-4E58-B125-84FD50C3B126}" dt="2019-10-04T06:14:31.376" v="15"/>
          <ac:picMkLst>
            <pc:docMk/>
            <pc:sldMk cId="3979072378" sldId="467"/>
            <ac:picMk id="6" creationId="{0CCDB678-950B-4449-ABE5-9A9AB6948BAA}"/>
          </ac:picMkLst>
        </pc:picChg>
        <pc:picChg chg="add del">
          <ac:chgData name="Eneken Viks" userId="5197f4b4-7523-4ee5-81f8-cf3e349bfe72" providerId="ADAL" clId="{00E08AC5-5F29-4E58-B125-84FD50C3B126}" dt="2019-10-04T06:14:39.384" v="17"/>
          <ac:picMkLst>
            <pc:docMk/>
            <pc:sldMk cId="3979072378" sldId="467"/>
            <ac:picMk id="8" creationId="{637D0878-682F-48DF-BA84-85E30F2DFE04}"/>
          </ac:picMkLst>
        </pc:picChg>
      </pc:sldChg>
      <pc:sldChg chg="addSp">
        <pc:chgData name="Eneken Viks" userId="5197f4b4-7523-4ee5-81f8-cf3e349bfe72" providerId="ADAL" clId="{00E08AC5-5F29-4E58-B125-84FD50C3B126}" dt="2019-10-04T06:15:00.283" v="27"/>
        <pc:sldMkLst>
          <pc:docMk/>
          <pc:sldMk cId="3141372813" sldId="468"/>
        </pc:sldMkLst>
        <pc:picChg chg="add">
          <ac:chgData name="Eneken Viks" userId="5197f4b4-7523-4ee5-81f8-cf3e349bfe72" providerId="ADAL" clId="{00E08AC5-5F29-4E58-B125-84FD50C3B126}" dt="2019-10-04T06:15:00.283" v="27"/>
          <ac:picMkLst>
            <pc:docMk/>
            <pc:sldMk cId="3141372813" sldId="468"/>
            <ac:picMk id="9" creationId="{0D7AA74F-51BA-4594-A532-B991DAF3065D}"/>
          </ac:picMkLst>
        </pc:picChg>
      </pc:sldChg>
      <pc:sldChg chg="addSp">
        <pc:chgData name="Eneken Viks" userId="5197f4b4-7523-4ee5-81f8-cf3e349bfe72" providerId="ADAL" clId="{00E08AC5-5F29-4E58-B125-84FD50C3B126}" dt="2019-10-04T06:14:42.925" v="19"/>
        <pc:sldMkLst>
          <pc:docMk/>
          <pc:sldMk cId="3770580891" sldId="469"/>
        </pc:sldMkLst>
        <pc:picChg chg="add">
          <ac:chgData name="Eneken Viks" userId="5197f4b4-7523-4ee5-81f8-cf3e349bfe72" providerId="ADAL" clId="{00E08AC5-5F29-4E58-B125-84FD50C3B126}" dt="2019-10-04T06:14:42.925" v="19"/>
          <ac:picMkLst>
            <pc:docMk/>
            <pc:sldMk cId="3770580891" sldId="469"/>
            <ac:picMk id="7" creationId="{A4AFBDF6-C5F6-4E93-8B0A-923138AED711}"/>
          </ac:picMkLst>
        </pc:picChg>
      </pc:sldChg>
      <pc:sldChg chg="addSp">
        <pc:chgData name="Eneken Viks" userId="5197f4b4-7523-4ee5-81f8-cf3e349bfe72" providerId="ADAL" clId="{00E08AC5-5F29-4E58-B125-84FD50C3B126}" dt="2019-10-04T06:14:44.701" v="20"/>
        <pc:sldMkLst>
          <pc:docMk/>
          <pc:sldMk cId="1482827115" sldId="470"/>
        </pc:sldMkLst>
        <pc:picChg chg="add">
          <ac:chgData name="Eneken Viks" userId="5197f4b4-7523-4ee5-81f8-cf3e349bfe72" providerId="ADAL" clId="{00E08AC5-5F29-4E58-B125-84FD50C3B126}" dt="2019-10-04T06:14:44.701" v="20"/>
          <ac:picMkLst>
            <pc:docMk/>
            <pc:sldMk cId="1482827115" sldId="470"/>
            <ac:picMk id="7" creationId="{64D1549F-D3DA-499C-8162-EDC6DC2D3119}"/>
          </ac:picMkLst>
        </pc:picChg>
      </pc:sldChg>
      <pc:sldChg chg="addSp">
        <pc:chgData name="Eneken Viks" userId="5197f4b4-7523-4ee5-81f8-cf3e349bfe72" providerId="ADAL" clId="{00E08AC5-5F29-4E58-B125-84FD50C3B126}" dt="2019-10-04T06:14:41.504" v="18"/>
        <pc:sldMkLst>
          <pc:docMk/>
          <pc:sldMk cId="1995597928" sldId="471"/>
        </pc:sldMkLst>
        <pc:picChg chg="add">
          <ac:chgData name="Eneken Viks" userId="5197f4b4-7523-4ee5-81f8-cf3e349bfe72" providerId="ADAL" clId="{00E08AC5-5F29-4E58-B125-84FD50C3B126}" dt="2019-10-04T06:14:41.504" v="18"/>
          <ac:picMkLst>
            <pc:docMk/>
            <pc:sldMk cId="1995597928" sldId="471"/>
            <ac:picMk id="7" creationId="{4E1FD5F2-1A4B-4E00-B84B-B7BC4AAC98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>
            <a:extLst>
              <a:ext uri="{FF2B5EF4-FFF2-40B4-BE49-F238E27FC236}">
                <a16:creationId xmlns:a16="http://schemas.microsoft.com/office/drawing/2014/main" id="{30AE9E24-B6E7-44FB-AB9B-35EA0A0CC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Tijdelijke aanduiding voor notities 2">
            <a:extLst>
              <a:ext uri="{FF2B5EF4-FFF2-40B4-BE49-F238E27FC236}">
                <a16:creationId xmlns:a16="http://schemas.microsoft.com/office/drawing/2014/main" id="{0C386227-A834-4564-9FE1-06C827AAE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ea typeface="Genev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96B2E8-B51E-4BD6-9FE7-B243BED63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8C9B8-61A1-4232-A890-15D8ED2B755F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>
            <a:extLst>
              <a:ext uri="{FF2B5EF4-FFF2-40B4-BE49-F238E27FC236}">
                <a16:creationId xmlns:a16="http://schemas.microsoft.com/office/drawing/2014/main" id="{A914C839-AA60-49D2-A723-4F55CA6A3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Tijdelijke aanduiding voor notities 2">
            <a:extLst>
              <a:ext uri="{FF2B5EF4-FFF2-40B4-BE49-F238E27FC236}">
                <a16:creationId xmlns:a16="http://schemas.microsoft.com/office/drawing/2014/main" id="{9200064F-D7E5-459E-B986-806B18072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  <a:ea typeface="Geneva"/>
              </a:rPr>
              <a:t>Plaatje is in Engeland gemaakt: Herkomst onduidelijk.  Maar geeft een mooie visueel overzicht / samenhang van technologie en gemengd bedrijf</a:t>
            </a:r>
          </a:p>
          <a:p>
            <a:endParaRPr lang="nl-NL" altLang="nl-NL">
              <a:latin typeface="Arial" panose="020B0604020202020204" pitchFamily="34" charset="0"/>
              <a:ea typeface="Geneva"/>
            </a:endParaRP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Textbox 1 Farming Data : The Farm generates vast quantities of rich and varied data. This is stored in the cloud. Data can be used as digital evidence</a:t>
            </a: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reducing the time spent completing grant applications or carrying out form inspections saving on average 5500 pounds per year</a:t>
            </a:r>
          </a:p>
          <a:p>
            <a:endParaRPr lang="nl-NL" altLang="nl-NL">
              <a:latin typeface="Arial" panose="020B0604020202020204" pitchFamily="34" charset="0"/>
              <a:ea typeface="Geneva"/>
            </a:endParaRP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Textbox 2 Texting Cows : Sensors attached to livestock allowing monitoring of animal health and welbeing.  They can send texts to alert farmers when a cow gets into labour or develops an infection.  Increased herd survival and increaded milk yields by 10 % (?)</a:t>
            </a: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Textbox 3 Survey Drones : Aerial  drones survey the fields , mapping weeds , yield and soil variation. This enables precise application of inputs, mapping spreads of pernicious weed blackgrass. Could increase wheat yields by  2 – 5 % </a:t>
            </a: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Text box 4 : Fleet of Agribots : A heard of specialised agribots tend the crops, weeding, fertilising and harvesting. Robots capable of microdot application of fertiliser, reduce fertiliser loss by 99.9 % </a:t>
            </a:r>
          </a:p>
          <a:p>
            <a:endParaRPr lang="nl-NL" altLang="nl-NL">
              <a:latin typeface="Arial" panose="020B0604020202020204" pitchFamily="34" charset="0"/>
              <a:ea typeface="Geneva"/>
            </a:endParaRPr>
          </a:p>
          <a:p>
            <a:r>
              <a:rPr lang="nl-NL" altLang="nl-NL">
                <a:latin typeface="Arial" panose="020B0604020202020204" pitchFamily="34" charset="0"/>
                <a:ea typeface="Geneva"/>
              </a:rPr>
              <a:t>Textbox 5 Smart tractors : GPS controlled steering and optimised route planning reduces soil erosion saving fuel costs by 10 %</a:t>
            </a:r>
          </a:p>
          <a:p>
            <a:endParaRPr lang="nl-NL" altLang="nl-NL">
              <a:latin typeface="Arial" panose="020B0604020202020204" pitchFamily="34" charset="0"/>
              <a:ea typeface="Genev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24B539-C5E9-4AF3-869C-1D86059FB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91CB1-686D-4DCB-BF14-18A9786507B1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neva" pitchFamily="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eneva" pitchFamily="6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43774-7EB0-4387-8230-9108F72F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Geneva" pitchFamily="64" charset="-128"/>
              </a:defRPr>
            </a:lvl1pPr>
          </a:lstStyle>
          <a:p>
            <a:pPr>
              <a:defRPr/>
            </a:pPr>
            <a:fld id="{298C016B-0E88-4018-A6DD-EF91663F27A0}" type="datetimeFigureOut">
              <a:rPr lang="nl-NL"/>
              <a:pPr>
                <a:defRPr/>
              </a:pPr>
              <a:t>4-10-2019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A6D419-B471-40F4-A4B1-3342793C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Geneva" pitchFamily="6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F55687-5551-4C08-85D8-83A7834A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8EAF-B573-457C-BFF3-C3D945ED301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87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741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nl/url?sa=i&amp;rct=j&amp;q=&amp;esrc=s&amp;source=images&amp;cd=&amp;cad=rja&amp;uact=8&amp;ved=&amp;url=https%3A%2F%2Fwww.wur.nl%2Fnl%2Fnieuws%2FLEI-Wageningen-UR-krijgt-nieuwe-naam-Wageningen-Economic-Research.htm&amp;psig=AOvVaw3Z1Y3v_gOOFtQ8ol1sfQCz&amp;ust=1569667204694654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“The </a:t>
            </a:r>
            <a:r>
              <a:rPr lang="nl-NL" dirty="0" err="1"/>
              <a:t>Netherland’s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on </a:t>
            </a:r>
            <a:r>
              <a:rPr lang="nl-NL" dirty="0" err="1"/>
              <a:t>agriculture</a:t>
            </a:r>
            <a:r>
              <a:rPr lang="nl-NL" dirty="0"/>
              <a:t> – </a:t>
            </a:r>
            <a:r>
              <a:rPr lang="nl-NL" dirty="0" err="1"/>
              <a:t>transition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circular</a:t>
            </a:r>
            <a:r>
              <a:rPr lang="nl-NL" dirty="0"/>
              <a:t> </a:t>
            </a:r>
            <a:r>
              <a:rPr lang="nl-NL" dirty="0" err="1"/>
              <a:t>agriculture</a:t>
            </a:r>
            <a:r>
              <a:rPr lang="nl-NL" dirty="0"/>
              <a:t>” – </a:t>
            </a:r>
            <a:r>
              <a:rPr lang="nl-NL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with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special attention </a:t>
            </a:r>
            <a:r>
              <a:rPr lang="nl-NL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diary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sector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Jasper Dalhuisen</a:t>
            </a:r>
          </a:p>
        </p:txBody>
      </p:sp>
      <p:pic>
        <p:nvPicPr>
          <p:cNvPr id="4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B023075-6517-41FB-8D45-1367872F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269" y="20521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FF59EEC-D5AB-4D4F-BFE2-409B51826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Clusters in which dairy farming is economically dominant are quite sizeable</a:t>
            </a:r>
          </a:p>
          <a:p>
            <a:r>
              <a:rPr lang="en-US" dirty="0"/>
              <a:t>located in the provinces of Utrecht, North Holland, South Holland and Friesland as well as in the southern and eastern parts of the Netherlands.</a:t>
            </a:r>
            <a:br>
              <a:rPr lang="en-US" dirty="0"/>
            </a:b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B944A9-FF0B-448E-B495-59FDCD6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Nearly half of agricultural land used for dairy farming</a:t>
            </a:r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8E5BCF8-D9DE-4DF6-BC72-CFEFE5C4F94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>
            <a:fillRect/>
          </a:stretch>
        </p:blipFill>
        <p:spPr/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142FCB-B0FC-44B1-A4D0-0B28E76D2C1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92BF69-BCBF-4FBD-B1C5-C1B30FD93BF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C56721-8660-4C09-B6BB-2B176BBE77B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623FBF1-89E7-485A-B8C2-E08558E1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863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4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549A05-A033-4E9B-9E77-C9E0DD69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C0F6-17CD-4D86-BA37-99973BA2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E79F0B-4CD6-4EF4-89C0-9CF5849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83783F-6969-4C21-BC8E-B373A7A2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CCDB678-950B-4449-ABE5-9A9AB694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7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6DC8AF-B6C1-40A5-9D22-29434FC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80F6D9-4705-4704-8390-9EB08B96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E7724D-660E-4129-BE66-A1DB4F22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313A57-A1D1-47E0-9358-1DEC6D73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0"/>
            <a:ext cx="6361043" cy="6858000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E1FD5F2-1A4B-4E00-B84B-B7BC4AAC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9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839D6F-2A1B-410D-A8B2-E63C0EFF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988BC5-3109-435C-A911-0BF7AFCD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5BDFFC-7ED7-4F6F-A002-32234A9B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DB2322-9788-4122-929D-E1482C71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4AFBDF6-C5F6-4E93-8B0A-923138AE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8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0915EE-2348-4154-BC63-ED3DE969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E362A4-EA19-4923-8938-986FF1EF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910627-899B-4C32-A21E-26EA7AA1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7ACCEB-87F4-4592-AB4E-81A473ED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4D1549F-D3DA-499C-8162-EDC6DC2D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2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916112E-E70C-4BDE-BEC9-0E54497DD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Large-scale uniform landscapes</a:t>
            </a:r>
          </a:p>
          <a:p>
            <a:r>
              <a:rPr lang="en-US" dirty="0"/>
              <a:t>High levels of manure and of fertilizer and pesticide consumption</a:t>
            </a:r>
          </a:p>
          <a:p>
            <a:r>
              <a:rPr lang="en-US" dirty="0"/>
              <a:t>Large numbers of animals were housed in increasingly dense environment</a:t>
            </a:r>
          </a:p>
          <a:p>
            <a:r>
              <a:rPr lang="en-US" dirty="0"/>
              <a:t>Loss of biodiversity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4C465-1A01-4301-87FF-DCE03E51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Intensive high </a:t>
            </a:r>
            <a:r>
              <a:rPr lang="nl-NL" dirty="0" err="1"/>
              <a:t>productive</a:t>
            </a:r>
            <a:r>
              <a:rPr lang="nl-NL" dirty="0"/>
              <a:t> farms: side </a:t>
            </a:r>
            <a:r>
              <a:rPr lang="nl-NL" dirty="0" err="1"/>
              <a:t>effects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59ED7F-9289-4AEB-9438-E81714389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55FE09-AFE8-41AA-B997-64485EDF55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04B5BF-7616-4EBA-BBC3-E2B87B09C4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7B297EEF-55FD-48CA-8B6F-47C9FA6A19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4" r="33094"/>
          <a:stretch>
            <a:fillRect/>
          </a:stretch>
        </p:blipFill>
        <p:spPr/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D9C5FD0-D1A7-4644-8AF6-92F8F3F6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3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3F6E2F-8422-4059-B35B-4EE08F1F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8E8FC43-ADB6-481E-B294-2F7A990054D1}"/>
              </a:ext>
            </a:extLst>
          </p:cNvPr>
          <p:cNvSpPr/>
          <p:nvPr/>
        </p:nvSpPr>
        <p:spPr>
          <a:xfrm>
            <a:off x="1335313" y="711200"/>
            <a:ext cx="9477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Agriculture, nature and food: valuable and connected. </a:t>
            </a:r>
          </a:p>
          <a:p>
            <a:r>
              <a:rPr lang="en-US" dirty="0"/>
              <a:t>The Netherlands as a leader in circular agriculture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1A3650-E8CD-47D2-B4F6-66CD18A35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798149"/>
            <a:ext cx="9651999" cy="378978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EE49ACE-29CE-4BC4-A2A6-779E43D11383}"/>
              </a:ext>
            </a:extLst>
          </p:cNvPr>
          <p:cNvSpPr/>
          <p:nvPr/>
        </p:nvSpPr>
        <p:spPr>
          <a:xfrm>
            <a:off x="6683827" y="5705381"/>
            <a:ext cx="5145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/>
              <a:t>Do </a:t>
            </a:r>
            <a:r>
              <a:rPr lang="nl-NL" i="1" dirty="0" err="1"/>
              <a:t>it</a:t>
            </a:r>
            <a:r>
              <a:rPr lang="nl-NL" i="1" dirty="0"/>
              <a:t> </a:t>
            </a:r>
            <a:r>
              <a:rPr lang="nl-NL" i="1" dirty="0" err="1"/>
              <a:t>locally</a:t>
            </a:r>
            <a:r>
              <a:rPr lang="nl-NL" i="1" dirty="0"/>
              <a:t> </a:t>
            </a:r>
            <a:r>
              <a:rPr lang="nl-NL" i="1" dirty="0" err="1"/>
              <a:t>if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can</a:t>
            </a:r>
            <a:r>
              <a:rPr lang="nl-NL" i="1" dirty="0"/>
              <a:t>,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regionally</a:t>
            </a:r>
            <a:r>
              <a:rPr lang="nl-NL" i="1" dirty="0"/>
              <a:t> or </a:t>
            </a:r>
            <a:r>
              <a:rPr lang="nl-NL" i="1" dirty="0" err="1"/>
              <a:t>internationally</a:t>
            </a:r>
            <a:r>
              <a:rPr lang="nl-NL" i="1" dirty="0"/>
              <a:t> </a:t>
            </a:r>
            <a:r>
              <a:rPr lang="nl-NL" i="1" dirty="0" err="1"/>
              <a:t>if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have </a:t>
            </a:r>
            <a:r>
              <a:rPr lang="nl-NL" i="1" dirty="0" err="1"/>
              <a:t>to</a:t>
            </a:r>
            <a:r>
              <a:rPr lang="nl-NL" i="1" dirty="0"/>
              <a:t>.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E323BBA-BD52-4985-AE16-B6BD131B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9798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9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A91BD0-B5C9-4B9D-8011-4EB61B9BC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Global player, but current production methods are not without cost. The Netherlands faces serious social and ecological challenges.</a:t>
            </a:r>
          </a:p>
          <a:p>
            <a:r>
              <a:rPr lang="en-US" dirty="0"/>
              <a:t>The Netherlands needs to prevent depletion of soil, freshwater supplies and raw materials, halt the decline in biodiversity and fulfil our commitments to the Paris climate agreement.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C04E3D-BC63-4F7C-A150-ED240FAA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Agriculture, nature and food: valuable and connected. </a:t>
            </a:r>
            <a:br>
              <a:rPr lang="en-US" sz="1800" dirty="0"/>
            </a:br>
            <a:r>
              <a:rPr lang="en-US" sz="1800" i="1" dirty="0"/>
              <a:t>The Netherlands as a leader in circular agriculture</a:t>
            </a:r>
            <a:endParaRPr lang="nl-NL" sz="1800" i="1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719586E-1028-4697-A280-9A83C13E64C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5011"/>
          <a:stretch>
            <a:fillRect/>
          </a:stretch>
        </p:blipFill>
        <p:spPr/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84E0C5-5E94-4BD2-A4B0-A1498109B89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CFE7E30-CD7D-4190-86A2-37392ADD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8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FB0F8C-16B2-4BBB-AEED-F26596BD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2D309BD3-C3CF-42AD-A566-A2B0BCC3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913"/>
            <a:ext cx="121920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FD18AE0-FFC1-4FA7-8066-82A47FA3C4F2}"/>
              </a:ext>
            </a:extLst>
          </p:cNvPr>
          <p:cNvSpPr txBox="1"/>
          <p:nvPr/>
        </p:nvSpPr>
        <p:spPr>
          <a:xfrm>
            <a:off x="914400" y="798286"/>
            <a:ext cx="1959429" cy="104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0F3F32C-F7BA-4F96-9C6D-DB8512D6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95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D9C47F-3B8C-437E-9DAB-F2BFD7430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Dairy</a:t>
            </a:r>
            <a:r>
              <a:rPr lang="nl-NL" dirty="0"/>
              <a:t> Chain (Duurzame Zuivelketen)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Protecting biodiversity and the environment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Preservation of grazing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Continuous improvements in livestock health and welfare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Climate neutral development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EDEE9E-689F-4C90-86B0-D0257848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Challenges</a:t>
            </a:r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D01E1C31-F54E-46A1-983D-52382FF1E3B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23674"/>
          <a:stretch>
            <a:fillRect/>
          </a:stretch>
        </p:blipFill>
        <p:spPr/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B1BFC4-575E-41AE-A0FA-6E8FF6A4BB6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EE2659-D1CE-4592-B1F2-ABF153C7AE4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C7FA7A-F437-4169-AB83-1E9D82F5634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1D43B85-C1CE-49E9-8A6D-7A735640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5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A27893F-583F-4AA5-A246-1FBCE88F2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Short Introduction to the Netherlands</a:t>
            </a:r>
          </a:p>
          <a:p>
            <a:r>
              <a:rPr lang="en-US" sz="1900" dirty="0"/>
              <a:t>Short history of the development of the Agricultural- and Horticulture sector</a:t>
            </a:r>
          </a:p>
          <a:p>
            <a:r>
              <a:rPr lang="en-US" sz="1900" dirty="0"/>
              <a:t>The Dutch Agriculture- and Horticulture sector</a:t>
            </a:r>
          </a:p>
          <a:p>
            <a:r>
              <a:rPr lang="en-US" sz="1900" dirty="0"/>
              <a:t>The Dutch Diary Sector</a:t>
            </a:r>
          </a:p>
          <a:p>
            <a:r>
              <a:rPr lang="en-US" sz="1900" dirty="0"/>
              <a:t>Circular Agriculture </a:t>
            </a:r>
          </a:p>
          <a:p>
            <a:r>
              <a:rPr lang="en-US" sz="1900" dirty="0"/>
              <a:t>Co-operation is the key! The Dutch AKIS system</a:t>
            </a:r>
          </a:p>
          <a:p>
            <a:r>
              <a:rPr lang="en-US" sz="1900" dirty="0"/>
              <a:t>The future challenges </a:t>
            </a:r>
          </a:p>
          <a:p>
            <a:r>
              <a:rPr lang="en-US" sz="1900" dirty="0"/>
              <a:t>Questions?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E1BC74-C5B6-4C35-959B-9CCE3A21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D751D2-53FB-4F1F-98A0-5D377804F4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716E45-B2FE-4277-87B8-EEB2FF473D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36ABA3-F6B1-4F99-9A54-D549A1D1AF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D8279F3C-EAE6-4A42-BE4C-F6AA0F766F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r="25105"/>
          <a:stretch>
            <a:fillRect/>
          </a:stretch>
        </p:blipFill>
        <p:spPr>
          <a:xfrm>
            <a:off x="-1" y="0"/>
            <a:ext cx="6137031" cy="6901622"/>
          </a:xfrm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9ECC74D-4F3C-4C3C-B63F-8F9DAB65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20" y="5953944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85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3675B09-F42C-4808-948D-E5C102BD34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1500 companies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agricultural</a:t>
            </a:r>
            <a:r>
              <a:rPr lang="nl-NL" dirty="0"/>
              <a:t>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horticulture</a:t>
            </a:r>
            <a:r>
              <a:rPr lang="nl-NL" dirty="0"/>
              <a:t> </a:t>
            </a:r>
            <a:r>
              <a:rPr lang="nl-NL" dirty="0" err="1"/>
              <a:t>sectore</a:t>
            </a:r>
            <a:endParaRPr lang="nl-NL" dirty="0"/>
          </a:p>
          <a:p>
            <a:r>
              <a:rPr lang="nl-NL" dirty="0" err="1"/>
              <a:t>Particpants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benchmark </a:t>
            </a:r>
            <a:r>
              <a:rPr lang="nl-NL" dirty="0" err="1"/>
              <a:t>themselves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comparable</a:t>
            </a:r>
            <a:r>
              <a:rPr lang="nl-NL" dirty="0"/>
              <a:t> companies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FBCDDE-2B32-41D0-8537-BD423634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7E3337-69EE-4E74-A2F1-D28404C7022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B4B7B4-4A64-4583-B2F7-9DFC5B5C56A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D6DE1C-496F-495A-8F1A-8F1779AE1E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9076898B-ADAE-4DC8-829D-F1313C0B35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26" name="Picture 2" descr="Afbeeldingsresultaat voor wageningen economic research">
            <a:hlinkClick r:id="rId2"/>
            <a:extLst>
              <a:ext uri="{FF2B5EF4-FFF2-40B4-BE49-F238E27FC236}">
                <a16:creationId xmlns:a16="http://schemas.microsoft.com/office/drawing/2014/main" id="{1EB463EC-3F1D-4B0A-A109-4B2CD598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49" y="2621573"/>
            <a:ext cx="5048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D7AA74F-51BA-4594-A532-B991DAF3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7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4FF686-3357-41C4-9F87-58B55358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98" y="1490817"/>
            <a:ext cx="5004594" cy="6955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Cooperation </a:t>
            </a:r>
            <a:r>
              <a:rPr lang="en-US" dirty="0"/>
              <a:t>is the key!</a:t>
            </a:r>
            <a:br>
              <a:rPr lang="en-US" dirty="0"/>
            </a:br>
            <a:r>
              <a:rPr lang="en-US" dirty="0"/>
              <a:t>The Dutch triple helix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8DD79F-30B1-46BC-92BC-2925684ACB2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61C981-6654-496B-BDE8-FAF0801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93" y="2908248"/>
            <a:ext cx="2528285" cy="22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9610BB2-7C36-4DBA-AE4A-8ED76B20F40C}"/>
              </a:ext>
            </a:extLst>
          </p:cNvPr>
          <p:cNvSpPr/>
          <p:nvPr/>
        </p:nvSpPr>
        <p:spPr>
          <a:xfrm>
            <a:off x="6142893" y="113214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Topsector (TS) policy</a:t>
            </a:r>
            <a:r>
              <a:rPr lang="en-US" sz="1600" dirty="0"/>
              <a:t>: Agri &amp; Food, and Horticulture and starting materials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Numerous public private partnerships (</a:t>
            </a:r>
            <a:r>
              <a:rPr lang="en-US" sz="1600" dirty="0" err="1"/>
              <a:t>ppp</a:t>
            </a:r>
            <a:r>
              <a:rPr lang="en-US" sz="1600" dirty="0"/>
              <a:t>) and projects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Cross-overs with TS Life sciences, Water, Energy, High tech systems and Materials, Chemistry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Demand driven, integrated approach, cross-sectoral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Several schemes to promote </a:t>
            </a:r>
            <a:r>
              <a:rPr lang="en-US" sz="1600" b="1" dirty="0"/>
              <a:t>innovation activity</a:t>
            </a:r>
            <a:r>
              <a:rPr lang="en-US" sz="1600" dirty="0"/>
              <a:t>, mostly targeted at SMEs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TKI allowance, SME+ innovation fund, SBIR,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Operational Groups </a:t>
            </a:r>
            <a:r>
              <a:rPr lang="en-US" sz="1600" dirty="0"/>
              <a:t>(EIP) AGRI: managed by the regional Provinces</a:t>
            </a: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BB929D9-2EE4-4F0C-8CD6-EE27D76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3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59C0F8-671A-45E3-8F99-2DB34201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13" y="1397031"/>
            <a:ext cx="5198026" cy="9480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Knowledge institutes </a:t>
            </a:r>
            <a:r>
              <a:rPr lang="en-US" dirty="0"/>
              <a:t>and government (1/2)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A55DFE-FFAC-489A-AA1C-2808F7DC360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CA61D31-E8A1-4D42-883B-1A4F1CAA1666}"/>
              </a:ext>
            </a:extLst>
          </p:cNvPr>
          <p:cNvSpPr/>
          <p:nvPr/>
        </p:nvSpPr>
        <p:spPr>
          <a:xfrm>
            <a:off x="6635262" y="1354478"/>
            <a:ext cx="5427784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institutes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Wageningen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fundamental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sciences (HBO)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13 Institutes for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Vocational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Education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institutes: e.g. WUR, TNO, RIVM,  NIZO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dairy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IRS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beets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Delphy,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consultancy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R&amp;D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facilities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12 of the global top 40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beverage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015B435-7D15-408A-96E6-E3B95A1F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3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59C0F8-671A-45E3-8F99-2DB34201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13" y="1397031"/>
            <a:ext cx="5268364" cy="948047"/>
          </a:xfrm>
        </p:spPr>
        <p:txBody>
          <a:bodyPr>
            <a:normAutofit fontScale="90000"/>
          </a:bodyPr>
          <a:lstStyle/>
          <a:p>
            <a:r>
              <a:rPr lang="en-US" dirty="0"/>
              <a:t>Knowledge institutes and </a:t>
            </a:r>
            <a:r>
              <a:rPr lang="en-US" b="1" dirty="0"/>
              <a:t>government</a:t>
            </a:r>
            <a:r>
              <a:rPr lang="en-US" dirty="0"/>
              <a:t> (2/2)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A55DFE-FFAC-489A-AA1C-2808F7DC360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CA61D31-E8A1-4D42-883B-1A4F1CAA1666}"/>
              </a:ext>
            </a:extLst>
          </p:cNvPr>
          <p:cNvSpPr/>
          <p:nvPr/>
        </p:nvSpPr>
        <p:spPr>
          <a:xfrm>
            <a:off x="6635262" y="1354478"/>
            <a:ext cx="5427784" cy="375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the governance of the AKIS) </a:t>
            </a: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Ministries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ANFQ, EAC, ECS, HWS, IWM</a:t>
            </a: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Correction of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failures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: organise the AKIS,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governing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of public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etc.</a:t>
            </a: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ANFQ: e.g.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public inspection (NVWA)</a:t>
            </a: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ECS: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governs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agricultural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Growing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EU – but EU-agenda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aligned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national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agendas</a:t>
            </a:r>
          </a:p>
          <a:p>
            <a:pPr>
              <a:lnSpc>
                <a:spcPct val="107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ADB2D71-F3F4-499B-BFA3-3DDB7A44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89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FAA716A-92F0-43E1-A3BA-EA4C1B00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83" y="1256354"/>
            <a:ext cx="5004594" cy="94804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Intermediates and the sector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426044-DB50-4DAE-9178-BF132516057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8EEF599-B8E1-402B-BF15-BAFCB88DE7D9}"/>
              </a:ext>
            </a:extLst>
          </p:cNvPr>
          <p:cNvSpPr/>
          <p:nvPr/>
        </p:nvSpPr>
        <p:spPr>
          <a:xfrm>
            <a:off x="6142892" y="1256354"/>
            <a:ext cx="6096000" cy="1386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Intermediates</a:t>
            </a:r>
            <a:endParaRPr lang="fr-F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Advisory System: 40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advisory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Elaborate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network of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informal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farmer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groups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farmer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driven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extension services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privatised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the 90s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A94F1C4-D926-4260-9E12-73D6DF8D84E5}"/>
              </a:ext>
            </a:extLst>
          </p:cNvPr>
          <p:cNvSpPr/>
          <p:nvPr/>
        </p:nvSpPr>
        <p:spPr>
          <a:xfrm>
            <a:off x="6142892" y="3104674"/>
            <a:ext cx="6096000" cy="1059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and agricultural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actors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innovation (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farmers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supplying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industries)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LTO Nederland 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, consultants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advising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entrepreneurs in the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59BF1BB-DB50-4E6D-8020-3354C3486408}"/>
              </a:ext>
            </a:extLst>
          </p:cNvPr>
          <p:cNvSpPr/>
          <p:nvPr/>
        </p:nvSpPr>
        <p:spPr>
          <a:xfrm>
            <a:off x="6142892" y="4583187"/>
            <a:ext cx="6096000" cy="1850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The Dutch AKIS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endParaRPr lang="fr-F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increasingly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topics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linear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to a more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dynamic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interactive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diversified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innovation network system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e.g.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topsector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, triple </a:t>
            </a:r>
            <a:r>
              <a:rPr lang="fr-F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helix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95418CD-556A-4589-B78F-2A5DF11E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3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CEC52F-2436-4BE2-BAD6-6C9D0C093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FAA5870-1478-43EF-A9A0-4095D0CB9E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78" y="1163796"/>
            <a:ext cx="5522168" cy="4339879"/>
          </a:xfrm>
          <a:prstGeom prst="rect">
            <a:avLst/>
          </a:prstGeom>
          <a:noFill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51CA7D1-79F8-405D-AF8F-DD6E0E9CB294}"/>
              </a:ext>
            </a:extLst>
          </p:cNvPr>
          <p:cNvSpPr txBox="1"/>
          <p:nvPr/>
        </p:nvSpPr>
        <p:spPr>
          <a:xfrm>
            <a:off x="457201" y="1312985"/>
            <a:ext cx="493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bg1"/>
                </a:solidFill>
                <a:latin typeface="+mj-lt"/>
              </a:rPr>
              <a:t>Overview</a:t>
            </a:r>
            <a:r>
              <a:rPr lang="nl-NL" sz="2800" dirty="0">
                <a:solidFill>
                  <a:schemeClr val="bg1"/>
                </a:solidFill>
                <a:latin typeface="+mj-lt"/>
              </a:rPr>
              <a:t> AKIS’ actors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CF489FE-0CAB-485C-A7EB-3E0B44CE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465520-F791-4132-8F68-0D63C61D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90" y="875354"/>
            <a:ext cx="5379732" cy="948047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Main changes </a:t>
            </a:r>
            <a:r>
              <a:rPr lang="fr-FR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2012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F1C1DE-4458-4609-AC8A-2F7938FD8B7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40A5C2-283F-42E7-B53F-8FD2122C8A86}"/>
              </a:ext>
            </a:extLst>
          </p:cNvPr>
          <p:cNvSpPr/>
          <p:nvPr/>
        </p:nvSpPr>
        <p:spPr>
          <a:xfrm>
            <a:off x="5879123" y="1417235"/>
            <a:ext cx="6096000" cy="45480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Sectoral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changes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(large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intensification) -&gt; more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R&amp;D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larger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gap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SMEs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Transition of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as a public good to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marketable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on a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worldwide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The Dutch AKIS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pressure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e.g. by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cuts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public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Need for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linking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variety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technological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disciplines – 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real challenge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of innovation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Continuing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internalisation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of the AKIS (EU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globally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actors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flows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6B8ACB4-D56A-4754-9F4B-87D535AE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51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0BF93DA-9C88-4AA2-9FC3-34B9BD7EF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a vision to 2030 more concrete!</a:t>
            </a:r>
          </a:p>
          <a:p>
            <a:r>
              <a:rPr lang="en-US" dirty="0"/>
              <a:t>Promoting the vision in Brussels (CAP)</a:t>
            </a:r>
          </a:p>
          <a:p>
            <a:r>
              <a:rPr lang="en-US" dirty="0"/>
              <a:t>How to reconcile circularity with the Dutch being the second exporter of the world </a:t>
            </a:r>
          </a:p>
          <a:p>
            <a:r>
              <a:rPr lang="en-US" dirty="0"/>
              <a:t>Role of the government</a:t>
            </a:r>
          </a:p>
          <a:p>
            <a:r>
              <a:rPr lang="en-US" dirty="0"/>
              <a:t>Circularity as a business model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167A116-000A-453C-A3D0-5DDED762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way </a:t>
            </a:r>
            <a:r>
              <a:rPr lang="nl-NL" dirty="0" err="1"/>
              <a:t>ahead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999373-A0E9-4250-9ABA-5C74CE6D4B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3076" name="Picture 4" descr="Afbeeldingsresultaat voor challenges agriculture">
            <a:extLst>
              <a:ext uri="{FF2B5EF4-FFF2-40B4-BE49-F238E27FC236}">
                <a16:creationId xmlns:a16="http://schemas.microsoft.com/office/drawing/2014/main" id="{C3AD161A-45D2-4563-AECC-3C4C9482973C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r="296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F61839A-F3AE-4E4E-826B-DD42DD01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55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098D4D-8A68-4041-827A-EAAED27E3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j.m.dalhuisen@minlnv.nl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535721-3537-4F01-8E20-E15C72FD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1E77FB6-027E-4C95-AD40-0BD27DE885C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r="20492"/>
          <a:stretch>
            <a:fillRect/>
          </a:stretch>
        </p:blipFill>
        <p:spPr/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25418D-432E-4FA9-B5AF-8FD94A9A14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A3F064D-9B84-43B0-889D-D0F24B6D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4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98022-9DE8-4E6B-83B4-9B415F1CC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Surface: 33.783 km² (no water area included)</a:t>
            </a:r>
          </a:p>
          <a:p>
            <a:r>
              <a:rPr lang="en-US" dirty="0"/>
              <a:t>Population: 17,181,084 people (date 1/1/2019)</a:t>
            </a:r>
          </a:p>
          <a:p>
            <a:r>
              <a:rPr lang="en-US" dirty="0"/>
              <a:t>Population density: 510 people/km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Number of farms (2018): 53,906 (97,389 in 2000)</a:t>
            </a:r>
          </a:p>
          <a:p>
            <a:endParaRPr lang="en-US" dirty="0"/>
          </a:p>
          <a:p>
            <a:r>
              <a:rPr lang="en-US" dirty="0"/>
              <a:t>Number of cattle (2018): 3,690,000</a:t>
            </a:r>
          </a:p>
          <a:p>
            <a:r>
              <a:rPr lang="en-US" dirty="0"/>
              <a:t>Number of pigs (2018): 11,934,000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11C06-D12C-4DBA-9A73-9AC74D4363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850E33E0-BF83-403F-A20D-5C9537DA67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6" b="28866"/>
          <a:stretch>
            <a:fillRect/>
          </a:stretch>
        </p:blipFill>
        <p:spPr/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8697D5-4782-4CCD-8665-D69ACC731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9944" cy="3427413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9B0211DD-49AE-4AEC-A83D-5E1B8389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20" y="5953944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E3AEEC60-E4FD-4C70-A36A-B8C740B393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9163"/>
            <a:ext cx="91440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kstvak 4">
            <a:extLst>
              <a:ext uri="{FF2B5EF4-FFF2-40B4-BE49-F238E27FC236}">
                <a16:creationId xmlns:a16="http://schemas.microsoft.com/office/drawing/2014/main" id="{D02E64F1-4913-438A-B6C8-955A6D1F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6" y="5991225"/>
            <a:ext cx="7343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Brush Script MT" panose="03060802040406070304" pitchFamily="66" charset="0"/>
              </a:rPr>
              <a:t>Vincent van Gogh, Nuenen, 1884</a:t>
            </a:r>
          </a:p>
        </p:txBody>
      </p:sp>
      <p:pic>
        <p:nvPicPr>
          <p:cNvPr id="4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1680C665-AB2B-4EFE-AE4E-789E9550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20" y="5953944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Content Placeholder 3">
            <a:extLst>
              <a:ext uri="{FF2B5EF4-FFF2-40B4-BE49-F238E27FC236}">
                <a16:creationId xmlns:a16="http://schemas.microsoft.com/office/drawing/2014/main" id="{557F1042-6EE3-4A5A-AD32-593BDCB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CC36EAB-4C8B-415A-9437-816892F9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726" y="5981936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BA9F038-5A7B-486E-9CEF-6BF1B52D7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/>
              <a:t>State committee with an advice to improve agriculture</a:t>
            </a:r>
          </a:p>
          <a:p>
            <a:pPr>
              <a:buFontTx/>
              <a:buChar char="-"/>
            </a:pPr>
            <a:r>
              <a:rPr lang="en-US" dirty="0"/>
              <a:t>Agriculture research, extension services and education</a:t>
            </a:r>
          </a:p>
          <a:p>
            <a:pPr>
              <a:buFontTx/>
              <a:buChar char="-"/>
            </a:pPr>
            <a:r>
              <a:rPr lang="en-US" dirty="0"/>
              <a:t>Increase the knowledge base of the sector to have:</a:t>
            </a:r>
          </a:p>
          <a:p>
            <a:pPr lvl="1">
              <a:buFontTx/>
              <a:buChar char="-"/>
            </a:pPr>
            <a:r>
              <a:rPr lang="en-US" dirty="0"/>
              <a:t>a competitive agricultural sector (land=scarce, labor expensive)</a:t>
            </a:r>
          </a:p>
          <a:p>
            <a:pPr lvl="1">
              <a:buFontTx/>
              <a:buChar char="-"/>
            </a:pPr>
            <a:r>
              <a:rPr lang="en-US" dirty="0"/>
              <a:t>A wide range of unique products</a:t>
            </a:r>
          </a:p>
          <a:p>
            <a:pPr lvl="1">
              <a:buFontTx/>
              <a:buChar char="-"/>
            </a:pPr>
            <a:r>
              <a:rPr lang="en-US" dirty="0"/>
              <a:t>An efficient and innovative agriculture  (inputs, infrastructure, meeting demands of consumers)</a:t>
            </a:r>
          </a:p>
          <a:p>
            <a:pPr>
              <a:buFontTx/>
              <a:buChar char="-"/>
            </a:pPr>
            <a:r>
              <a:rPr lang="en-US" dirty="0"/>
              <a:t>Establishment of agricultural knowledge institutes: Wageningen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9580E1-83F5-4F1D-9527-DD8701E8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success of Dutch agriculture started in 1880!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86C4451-04EE-442B-B9B1-6A92E2DFFB4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99247"/>
            <a:ext cx="5003800" cy="3298338"/>
          </a:xfr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744438-6E1A-4303-AF10-7BF07D9FB2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1FE3C2F0-8C5F-471E-8D6B-E0E6184E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5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86F193-5D5F-464D-B7E4-FA23DBBD4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production value of agriculture in the Netherlands increased.</a:t>
            </a:r>
          </a:p>
          <a:p>
            <a:r>
              <a:rPr lang="en-US" dirty="0"/>
              <a:t>Intensification and scaling-up accounted for the strong growth in both agricultural output and productivity</a:t>
            </a:r>
          </a:p>
          <a:p>
            <a:r>
              <a:rPr lang="en-US" dirty="0"/>
              <a:t>The area covered by an average holding was around 5.7 hectares in 1950, versus 32.4 hectares in 2016.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67548F-F136-4C25-B51B-14E596E1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Dutch </a:t>
            </a:r>
            <a:r>
              <a:rPr lang="en-US" dirty="0"/>
              <a:t>agriculture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en-US" dirty="0"/>
              <a:t>horticulture</a:t>
            </a:r>
            <a:r>
              <a:rPr lang="nl-NL" dirty="0"/>
              <a:t>: </a:t>
            </a:r>
            <a:r>
              <a:rPr lang="en-US" dirty="0"/>
              <a:t>productive</a:t>
            </a:r>
            <a:r>
              <a:rPr lang="nl-NL" dirty="0"/>
              <a:t>!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526F642-52F4-4B6C-9FDB-F917622234A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8" y="314512"/>
            <a:ext cx="5449492" cy="3931812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EB5825-C06B-4EC6-8A0B-994EFE721C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May 2019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D5D48B-0BD0-4140-805A-5470DDA2B9F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dirty="0"/>
              <a:t>Jasper Dalhuisen/Martijn van der Heide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C440D9-02FB-437B-B59F-6C34A6C679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E3F343-ACF1-4638-873B-C3A43108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4" y="3734753"/>
            <a:ext cx="5722570" cy="3123248"/>
          </a:xfrm>
          <a:prstGeom prst="rect">
            <a:avLst/>
          </a:prstGeom>
        </p:spPr>
      </p:pic>
      <p:pic>
        <p:nvPicPr>
          <p:cNvPr id="10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F3E49EB-A924-495E-AEA2-6AC7FD06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6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115A75C-CED6-488A-894F-11BAF757B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export of agricultural goods is estimated at 90.3 billion euros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second largest exporter of agricultural goods in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70% of the production is exported, also a high share of re-export in </a:t>
            </a:r>
            <a:r>
              <a:rPr lang="en-US"/>
              <a:t>the Netherlands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AD4072-A0C6-4F69-A4E9-2D9B0353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Dutch </a:t>
            </a:r>
            <a:r>
              <a:rPr lang="en-US" dirty="0"/>
              <a:t>agriculture</a:t>
            </a:r>
            <a:r>
              <a:rPr lang="nl-NL" dirty="0"/>
              <a:t> </a:t>
            </a:r>
            <a:r>
              <a:rPr lang="en-US" dirty="0"/>
              <a:t>international</a:t>
            </a:r>
            <a:r>
              <a:rPr lang="nl-NL" dirty="0"/>
              <a:t> </a:t>
            </a:r>
            <a:r>
              <a:rPr lang="en-US" dirty="0"/>
              <a:t>oriented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A768BB-7F94-4431-A81C-9682C0F4E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B54AD1-EBBE-4448-923C-E601BE8919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17242-D2BB-4F54-BE13-E79B5DB5CD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6C9BF88E-38C5-46C0-A239-BCE2EA44B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2" r="27772"/>
          <a:stretch>
            <a:fillRect/>
          </a:stretch>
        </p:blipFill>
        <p:spPr/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6C65522-496A-4CDF-83BA-309CC221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60404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2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F7422-5B39-4A65-AC4E-6ADF4919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Dutch </a:t>
            </a:r>
            <a:r>
              <a:rPr lang="nl-NL" dirty="0" err="1"/>
              <a:t>Diary</a:t>
            </a:r>
            <a:r>
              <a:rPr lang="nl-NL" dirty="0"/>
              <a:t> Sector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C22547-2194-47D1-9828-62AB2F4A63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C0C027-62EC-44E7-8AE9-47F66EBECB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B1F5B0-9344-4B4A-B5A9-69E363A14B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56A8E7-167C-42BF-979C-5C21B06D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413"/>
            <a:ext cx="12192000" cy="3733304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058BA6C-EC6D-4EFE-863E-C64E7E8D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260" y="17151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7783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B8B8AE1C-2279-4D42-A840-2AD41595C3A3}" vid="{8B64C2A9-291A-284C-9CA7-5C2FE8D8D1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LNV - Sjabloon 16x9 Hemelblauw_en</Template>
  <TotalTime>821</TotalTime>
  <Words>1280</Words>
  <Application>Microsoft Office PowerPoint</Application>
  <PresentationFormat>Laiekraan</PresentationFormat>
  <Paragraphs>170</Paragraphs>
  <Slides>28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28</vt:i4>
      </vt:variant>
    </vt:vector>
  </HeadingPairs>
  <TitlesOfParts>
    <vt:vector size="34" baseType="lpstr">
      <vt:lpstr>Arial</vt:lpstr>
      <vt:lpstr>Brush Script MT</vt:lpstr>
      <vt:lpstr>Calibri</vt:lpstr>
      <vt:lpstr>Verdana</vt:lpstr>
      <vt:lpstr>Wingdings</vt:lpstr>
      <vt:lpstr>Rijkshuisstijl Violet</vt:lpstr>
      <vt:lpstr>“The Netherland’s vision on agriculture – transition to circular agriculture” – with special attention to the diary sector </vt:lpstr>
      <vt:lpstr>Content</vt:lpstr>
      <vt:lpstr>PowerPointi esitlus</vt:lpstr>
      <vt:lpstr>PowerPointi esitlus</vt:lpstr>
      <vt:lpstr>PowerPointi esitlus</vt:lpstr>
      <vt:lpstr>The success of Dutch agriculture started in 1880!</vt:lpstr>
      <vt:lpstr>Dutch agriculture and horticulture: productive!</vt:lpstr>
      <vt:lpstr>Dutch agriculture international oriented</vt:lpstr>
      <vt:lpstr>The Dutch Diary Sector </vt:lpstr>
      <vt:lpstr>Nearly half of agricultural land used for dairy farming</vt:lpstr>
      <vt:lpstr>PowerPointi esitlus</vt:lpstr>
      <vt:lpstr>PowerPointi esitlus</vt:lpstr>
      <vt:lpstr>PowerPointi esitlus</vt:lpstr>
      <vt:lpstr>PowerPointi esitlus</vt:lpstr>
      <vt:lpstr>Intensive high productive farms: side effects</vt:lpstr>
      <vt:lpstr>PowerPointi esitlus</vt:lpstr>
      <vt:lpstr>Agriculture, nature and food: valuable and connected.  The Netherlands as a leader in circular agriculture</vt:lpstr>
      <vt:lpstr>PowerPointi esitlus</vt:lpstr>
      <vt:lpstr>Sustainable Challenges</vt:lpstr>
      <vt:lpstr>BIN</vt:lpstr>
      <vt:lpstr>Cooperation is the key! The Dutch triple helix</vt:lpstr>
      <vt:lpstr>Knowledge institutes and government (1/2)</vt:lpstr>
      <vt:lpstr>Knowledge institutes and government (2/2)</vt:lpstr>
      <vt:lpstr>Intermediates and the sector</vt:lpstr>
      <vt:lpstr>PowerPointi esitlus</vt:lpstr>
      <vt:lpstr>Main changes from 2012</vt:lpstr>
      <vt:lpstr>The way ahead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“Dutch agriculture vision – transition to circular agriculture”</dc:title>
  <dc:subject/>
  <dc:creator>Dalhuisen, dr. ir. J.M. (Jasper)</dc:creator>
  <cp:keywords/>
  <dc:description/>
  <cp:lastModifiedBy>Eneken Viks</cp:lastModifiedBy>
  <cp:revision>25</cp:revision>
  <dcterms:created xsi:type="dcterms:W3CDTF">2019-05-05T17:38:04Z</dcterms:created>
  <dcterms:modified xsi:type="dcterms:W3CDTF">2019-10-04T06:15:13Z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