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7"/>
  </p:notesMasterIdLst>
  <p:handoutMasterIdLst>
    <p:handoutMasterId r:id="rId28"/>
  </p:handoutMasterIdLst>
  <p:sldIdLst>
    <p:sldId id="259" r:id="rId6"/>
    <p:sldId id="258" r:id="rId7"/>
    <p:sldId id="260" r:id="rId8"/>
    <p:sldId id="279" r:id="rId9"/>
    <p:sldId id="280" r:id="rId10"/>
    <p:sldId id="290" r:id="rId11"/>
    <p:sldId id="302" r:id="rId12"/>
    <p:sldId id="303" r:id="rId13"/>
    <p:sldId id="295" r:id="rId14"/>
    <p:sldId id="296" r:id="rId15"/>
    <p:sldId id="297" r:id="rId16"/>
    <p:sldId id="298" r:id="rId17"/>
    <p:sldId id="299" r:id="rId18"/>
    <p:sldId id="300" r:id="rId19"/>
    <p:sldId id="264" r:id="rId20"/>
    <p:sldId id="291" r:id="rId21"/>
    <p:sldId id="292" r:id="rId22"/>
    <p:sldId id="269" r:id="rId23"/>
    <p:sldId id="287" r:id="rId24"/>
    <p:sldId id="286" r:id="rId25"/>
    <p:sldId id="301" r:id="rId26"/>
  </p:sldIdLst>
  <p:sldSz cx="12192000" cy="6858000"/>
  <p:notesSz cx="6669088" cy="9926638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9EFF2B-FB01-4791-9072-2E9101504A67}" v="29" dt="2019-10-08T09:33:57.9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2664" autoAdjust="0"/>
  </p:normalViewPr>
  <p:slideViewPr>
    <p:cSldViewPr snapToGrid="0">
      <p:cViewPr varScale="1">
        <p:scale>
          <a:sx n="84" d="100"/>
          <a:sy n="84" d="100"/>
        </p:scale>
        <p:origin x="1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eken Viks" userId="5197f4b4-7523-4ee5-81f8-cf3e349bfe72" providerId="ADAL" clId="{469EFF2B-FB01-4791-9072-2E9101504A67}"/>
    <pc:docChg chg="modSld">
      <pc:chgData name="Eneken Viks" userId="5197f4b4-7523-4ee5-81f8-cf3e349bfe72" providerId="ADAL" clId="{469EFF2B-FB01-4791-9072-2E9101504A67}" dt="2019-10-08T09:33:57.967" v="28" actId="1076"/>
      <pc:docMkLst>
        <pc:docMk/>
      </pc:docMkLst>
      <pc:sldChg chg="addSp modSp">
        <pc:chgData name="Eneken Viks" userId="5197f4b4-7523-4ee5-81f8-cf3e349bfe72" providerId="ADAL" clId="{469EFF2B-FB01-4791-9072-2E9101504A67}" dt="2019-10-08T09:32:54.906" v="4" actId="1076"/>
        <pc:sldMkLst>
          <pc:docMk/>
          <pc:sldMk cId="1697177744" sldId="258"/>
        </pc:sldMkLst>
        <pc:picChg chg="add mod">
          <ac:chgData name="Eneken Viks" userId="5197f4b4-7523-4ee5-81f8-cf3e349bfe72" providerId="ADAL" clId="{469EFF2B-FB01-4791-9072-2E9101504A67}" dt="2019-10-08T09:32:54.906" v="4" actId="1076"/>
          <ac:picMkLst>
            <pc:docMk/>
            <pc:sldMk cId="1697177744" sldId="258"/>
            <ac:picMk id="44" creationId="{02FAB1DB-4024-4A4F-918D-0F2E1E52DADA}"/>
          </ac:picMkLst>
        </pc:picChg>
      </pc:sldChg>
      <pc:sldChg chg="addSp modSp">
        <pc:chgData name="Eneken Viks" userId="5197f4b4-7523-4ee5-81f8-cf3e349bfe72" providerId="ADAL" clId="{469EFF2B-FB01-4791-9072-2E9101504A67}" dt="2019-10-08T09:32:50.660" v="2" actId="1076"/>
        <pc:sldMkLst>
          <pc:docMk/>
          <pc:sldMk cId="1724996364" sldId="259"/>
        </pc:sldMkLst>
        <pc:picChg chg="add mod">
          <ac:chgData name="Eneken Viks" userId="5197f4b4-7523-4ee5-81f8-cf3e349bfe72" providerId="ADAL" clId="{469EFF2B-FB01-4791-9072-2E9101504A67}" dt="2019-10-08T09:32:50.660" v="2" actId="1076"/>
          <ac:picMkLst>
            <pc:docMk/>
            <pc:sldMk cId="1724996364" sldId="259"/>
            <ac:picMk id="4" creationId="{02FAB1DB-4024-4A4F-918D-0F2E1E52DADA}"/>
          </ac:picMkLst>
        </pc:picChg>
      </pc:sldChg>
      <pc:sldChg chg="addSp modSp">
        <pc:chgData name="Eneken Viks" userId="5197f4b4-7523-4ee5-81f8-cf3e349bfe72" providerId="ADAL" clId="{469EFF2B-FB01-4791-9072-2E9101504A67}" dt="2019-10-08T09:33:02.097" v="7" actId="1076"/>
        <pc:sldMkLst>
          <pc:docMk/>
          <pc:sldMk cId="3418194221" sldId="260"/>
        </pc:sldMkLst>
        <pc:picChg chg="add mod">
          <ac:chgData name="Eneken Viks" userId="5197f4b4-7523-4ee5-81f8-cf3e349bfe72" providerId="ADAL" clId="{469EFF2B-FB01-4791-9072-2E9101504A67}" dt="2019-10-08T09:33:02.097" v="7" actId="1076"/>
          <ac:picMkLst>
            <pc:docMk/>
            <pc:sldMk cId="3418194221" sldId="260"/>
            <ac:picMk id="4" creationId="{22F33086-D818-42CF-BF71-67F909C9EE91}"/>
          </ac:picMkLst>
        </pc:picChg>
      </pc:sldChg>
      <pc:sldChg chg="addSp modSp">
        <pc:chgData name="Eneken Viks" userId="5197f4b4-7523-4ee5-81f8-cf3e349bfe72" providerId="ADAL" clId="{469EFF2B-FB01-4791-9072-2E9101504A67}" dt="2019-10-08T09:33:40.618" v="20" actId="1076"/>
        <pc:sldMkLst>
          <pc:docMk/>
          <pc:sldMk cId="647427387" sldId="264"/>
        </pc:sldMkLst>
        <pc:picChg chg="add mod">
          <ac:chgData name="Eneken Viks" userId="5197f4b4-7523-4ee5-81f8-cf3e349bfe72" providerId="ADAL" clId="{469EFF2B-FB01-4791-9072-2E9101504A67}" dt="2019-10-08T09:33:40.618" v="20" actId="1076"/>
          <ac:picMkLst>
            <pc:docMk/>
            <pc:sldMk cId="647427387" sldId="264"/>
            <ac:picMk id="5" creationId="{4E788671-EAB8-4748-BE4A-D8B504F01518}"/>
          </ac:picMkLst>
        </pc:picChg>
      </pc:sldChg>
      <pc:sldChg chg="addSp">
        <pc:chgData name="Eneken Viks" userId="5197f4b4-7523-4ee5-81f8-cf3e349bfe72" providerId="ADAL" clId="{469EFF2B-FB01-4791-9072-2E9101504A67}" dt="2019-10-08T09:33:49.726" v="24"/>
        <pc:sldMkLst>
          <pc:docMk/>
          <pc:sldMk cId="2565564989" sldId="269"/>
        </pc:sldMkLst>
        <pc:picChg chg="add">
          <ac:chgData name="Eneken Viks" userId="5197f4b4-7523-4ee5-81f8-cf3e349bfe72" providerId="ADAL" clId="{469EFF2B-FB01-4791-9072-2E9101504A67}" dt="2019-10-08T09:33:49.726" v="24"/>
          <ac:picMkLst>
            <pc:docMk/>
            <pc:sldMk cId="2565564989" sldId="269"/>
            <ac:picMk id="6" creationId="{11AE3EB1-F1D0-40EF-8F05-522315DEA9C3}"/>
          </ac:picMkLst>
        </pc:picChg>
      </pc:sldChg>
      <pc:sldChg chg="addSp">
        <pc:chgData name="Eneken Viks" userId="5197f4b4-7523-4ee5-81f8-cf3e349bfe72" providerId="ADAL" clId="{469EFF2B-FB01-4791-9072-2E9101504A67}" dt="2019-10-08T09:33:03.918" v="8"/>
        <pc:sldMkLst>
          <pc:docMk/>
          <pc:sldMk cId="2155839863" sldId="279"/>
        </pc:sldMkLst>
        <pc:picChg chg="add">
          <ac:chgData name="Eneken Viks" userId="5197f4b4-7523-4ee5-81f8-cf3e349bfe72" providerId="ADAL" clId="{469EFF2B-FB01-4791-9072-2E9101504A67}" dt="2019-10-08T09:33:03.918" v="8"/>
          <ac:picMkLst>
            <pc:docMk/>
            <pc:sldMk cId="2155839863" sldId="279"/>
            <ac:picMk id="5" creationId="{6952C459-6050-4B5F-AAE3-2C9FFC05A5EC}"/>
          </ac:picMkLst>
        </pc:picChg>
      </pc:sldChg>
      <pc:sldChg chg="addSp">
        <pc:chgData name="Eneken Viks" userId="5197f4b4-7523-4ee5-81f8-cf3e349bfe72" providerId="ADAL" clId="{469EFF2B-FB01-4791-9072-2E9101504A67}" dt="2019-10-08T09:33:05.514" v="9"/>
        <pc:sldMkLst>
          <pc:docMk/>
          <pc:sldMk cId="1422001971" sldId="280"/>
        </pc:sldMkLst>
        <pc:picChg chg="add">
          <ac:chgData name="Eneken Viks" userId="5197f4b4-7523-4ee5-81f8-cf3e349bfe72" providerId="ADAL" clId="{469EFF2B-FB01-4791-9072-2E9101504A67}" dt="2019-10-08T09:33:05.514" v="9"/>
          <ac:picMkLst>
            <pc:docMk/>
            <pc:sldMk cId="1422001971" sldId="280"/>
            <ac:picMk id="4" creationId="{D970B960-8754-40E4-91DD-771C25890ACB}"/>
          </ac:picMkLst>
        </pc:picChg>
      </pc:sldChg>
      <pc:sldChg chg="addSp">
        <pc:chgData name="Eneken Viks" userId="5197f4b4-7523-4ee5-81f8-cf3e349bfe72" providerId="ADAL" clId="{469EFF2B-FB01-4791-9072-2E9101504A67}" dt="2019-10-08T09:33:54.149" v="26"/>
        <pc:sldMkLst>
          <pc:docMk/>
          <pc:sldMk cId="1154348485" sldId="286"/>
        </pc:sldMkLst>
        <pc:picChg chg="add">
          <ac:chgData name="Eneken Viks" userId="5197f4b4-7523-4ee5-81f8-cf3e349bfe72" providerId="ADAL" clId="{469EFF2B-FB01-4791-9072-2E9101504A67}" dt="2019-10-08T09:33:54.149" v="26"/>
          <ac:picMkLst>
            <pc:docMk/>
            <pc:sldMk cId="1154348485" sldId="286"/>
            <ac:picMk id="6" creationId="{24D499EB-B398-4507-9205-6EE943B3CFD6}"/>
          </ac:picMkLst>
        </pc:picChg>
      </pc:sldChg>
      <pc:sldChg chg="addSp">
        <pc:chgData name="Eneken Viks" userId="5197f4b4-7523-4ee5-81f8-cf3e349bfe72" providerId="ADAL" clId="{469EFF2B-FB01-4791-9072-2E9101504A67}" dt="2019-10-08T09:33:52.149" v="25"/>
        <pc:sldMkLst>
          <pc:docMk/>
          <pc:sldMk cId="3350200246" sldId="287"/>
        </pc:sldMkLst>
        <pc:picChg chg="add">
          <ac:chgData name="Eneken Viks" userId="5197f4b4-7523-4ee5-81f8-cf3e349bfe72" providerId="ADAL" clId="{469EFF2B-FB01-4791-9072-2E9101504A67}" dt="2019-10-08T09:33:52.149" v="25"/>
          <ac:picMkLst>
            <pc:docMk/>
            <pc:sldMk cId="3350200246" sldId="287"/>
            <ac:picMk id="6" creationId="{DBC3D045-9E63-48F3-85C5-25338F0B9F99}"/>
          </ac:picMkLst>
        </pc:picChg>
      </pc:sldChg>
      <pc:sldChg chg="addSp">
        <pc:chgData name="Eneken Viks" userId="5197f4b4-7523-4ee5-81f8-cf3e349bfe72" providerId="ADAL" clId="{469EFF2B-FB01-4791-9072-2E9101504A67}" dt="2019-10-08T09:33:08.378" v="10"/>
        <pc:sldMkLst>
          <pc:docMk/>
          <pc:sldMk cId="3620571367" sldId="290"/>
        </pc:sldMkLst>
        <pc:picChg chg="add">
          <ac:chgData name="Eneken Viks" userId="5197f4b4-7523-4ee5-81f8-cf3e349bfe72" providerId="ADAL" clId="{469EFF2B-FB01-4791-9072-2E9101504A67}" dt="2019-10-08T09:33:08.378" v="10"/>
          <ac:picMkLst>
            <pc:docMk/>
            <pc:sldMk cId="3620571367" sldId="290"/>
            <ac:picMk id="4" creationId="{06BC1B7A-40B4-4381-AE66-8F9C57B242CE}"/>
          </ac:picMkLst>
        </pc:picChg>
      </pc:sldChg>
      <pc:sldChg chg="addSp modSp">
        <pc:chgData name="Eneken Viks" userId="5197f4b4-7523-4ee5-81f8-cf3e349bfe72" providerId="ADAL" clId="{469EFF2B-FB01-4791-9072-2E9101504A67}" dt="2019-10-08T09:33:45.473" v="22" actId="1076"/>
        <pc:sldMkLst>
          <pc:docMk/>
          <pc:sldMk cId="2269726376" sldId="291"/>
        </pc:sldMkLst>
        <pc:picChg chg="add mod">
          <ac:chgData name="Eneken Viks" userId="5197f4b4-7523-4ee5-81f8-cf3e349bfe72" providerId="ADAL" clId="{469EFF2B-FB01-4791-9072-2E9101504A67}" dt="2019-10-08T09:33:45.473" v="22" actId="1076"/>
          <ac:picMkLst>
            <pc:docMk/>
            <pc:sldMk cId="2269726376" sldId="291"/>
            <ac:picMk id="6" creationId="{604EB508-706F-4891-BC56-6DC08295B6C3}"/>
          </ac:picMkLst>
        </pc:picChg>
      </pc:sldChg>
      <pc:sldChg chg="addSp">
        <pc:chgData name="Eneken Viks" userId="5197f4b4-7523-4ee5-81f8-cf3e349bfe72" providerId="ADAL" clId="{469EFF2B-FB01-4791-9072-2E9101504A67}" dt="2019-10-08T09:33:46.968" v="23"/>
        <pc:sldMkLst>
          <pc:docMk/>
          <pc:sldMk cId="2011073518" sldId="292"/>
        </pc:sldMkLst>
        <pc:picChg chg="add">
          <ac:chgData name="Eneken Viks" userId="5197f4b4-7523-4ee5-81f8-cf3e349bfe72" providerId="ADAL" clId="{469EFF2B-FB01-4791-9072-2E9101504A67}" dt="2019-10-08T09:33:46.968" v="23"/>
          <ac:picMkLst>
            <pc:docMk/>
            <pc:sldMk cId="2011073518" sldId="292"/>
            <ac:picMk id="8" creationId="{E558CCAB-FBF7-40A4-AFA4-DDDAFE8D7B95}"/>
          </ac:picMkLst>
        </pc:picChg>
      </pc:sldChg>
      <pc:sldChg chg="addSp">
        <pc:chgData name="Eneken Viks" userId="5197f4b4-7523-4ee5-81f8-cf3e349bfe72" providerId="ADAL" clId="{469EFF2B-FB01-4791-9072-2E9101504A67}" dt="2019-10-08T09:33:14.286" v="13"/>
        <pc:sldMkLst>
          <pc:docMk/>
          <pc:sldMk cId="312444562" sldId="295"/>
        </pc:sldMkLst>
        <pc:picChg chg="add">
          <ac:chgData name="Eneken Viks" userId="5197f4b4-7523-4ee5-81f8-cf3e349bfe72" providerId="ADAL" clId="{469EFF2B-FB01-4791-9072-2E9101504A67}" dt="2019-10-08T09:33:14.286" v="13"/>
          <ac:picMkLst>
            <pc:docMk/>
            <pc:sldMk cId="312444562" sldId="295"/>
            <ac:picMk id="6" creationId="{418D7171-792E-421C-838E-6D183D989E82}"/>
          </ac:picMkLst>
        </pc:picChg>
      </pc:sldChg>
      <pc:sldChg chg="addSp">
        <pc:chgData name="Eneken Viks" userId="5197f4b4-7523-4ee5-81f8-cf3e349bfe72" providerId="ADAL" clId="{469EFF2B-FB01-4791-9072-2E9101504A67}" dt="2019-10-08T09:33:19.491" v="14"/>
        <pc:sldMkLst>
          <pc:docMk/>
          <pc:sldMk cId="1108801356" sldId="296"/>
        </pc:sldMkLst>
        <pc:picChg chg="add">
          <ac:chgData name="Eneken Viks" userId="5197f4b4-7523-4ee5-81f8-cf3e349bfe72" providerId="ADAL" clId="{469EFF2B-FB01-4791-9072-2E9101504A67}" dt="2019-10-08T09:33:19.491" v="14"/>
          <ac:picMkLst>
            <pc:docMk/>
            <pc:sldMk cId="1108801356" sldId="296"/>
            <ac:picMk id="7" creationId="{44339751-F3F4-4C4D-AE31-49FC6085B644}"/>
          </ac:picMkLst>
        </pc:picChg>
      </pc:sldChg>
      <pc:sldChg chg="addSp">
        <pc:chgData name="Eneken Viks" userId="5197f4b4-7523-4ee5-81f8-cf3e349bfe72" providerId="ADAL" clId="{469EFF2B-FB01-4791-9072-2E9101504A67}" dt="2019-10-08T09:33:20.955" v="15"/>
        <pc:sldMkLst>
          <pc:docMk/>
          <pc:sldMk cId="4232301069" sldId="297"/>
        </pc:sldMkLst>
        <pc:picChg chg="add">
          <ac:chgData name="Eneken Viks" userId="5197f4b4-7523-4ee5-81f8-cf3e349bfe72" providerId="ADAL" clId="{469EFF2B-FB01-4791-9072-2E9101504A67}" dt="2019-10-08T09:33:20.955" v="15"/>
          <ac:picMkLst>
            <pc:docMk/>
            <pc:sldMk cId="4232301069" sldId="297"/>
            <ac:picMk id="6" creationId="{2CD27D8B-E628-48BA-BD6C-BB0041A1FB52}"/>
          </ac:picMkLst>
        </pc:picChg>
      </pc:sldChg>
      <pc:sldChg chg="addSp">
        <pc:chgData name="Eneken Viks" userId="5197f4b4-7523-4ee5-81f8-cf3e349bfe72" providerId="ADAL" clId="{469EFF2B-FB01-4791-9072-2E9101504A67}" dt="2019-10-08T09:33:24.648" v="16"/>
        <pc:sldMkLst>
          <pc:docMk/>
          <pc:sldMk cId="3172485038" sldId="298"/>
        </pc:sldMkLst>
        <pc:picChg chg="add">
          <ac:chgData name="Eneken Viks" userId="5197f4b4-7523-4ee5-81f8-cf3e349bfe72" providerId="ADAL" clId="{469EFF2B-FB01-4791-9072-2E9101504A67}" dt="2019-10-08T09:33:24.648" v="16"/>
          <ac:picMkLst>
            <pc:docMk/>
            <pc:sldMk cId="3172485038" sldId="298"/>
            <ac:picMk id="7" creationId="{33F28854-EE1F-4A20-9F0A-290E3C1F901B}"/>
          </ac:picMkLst>
        </pc:picChg>
      </pc:sldChg>
      <pc:sldChg chg="addSp">
        <pc:chgData name="Eneken Viks" userId="5197f4b4-7523-4ee5-81f8-cf3e349bfe72" providerId="ADAL" clId="{469EFF2B-FB01-4791-9072-2E9101504A67}" dt="2019-10-08T09:33:32.656" v="17"/>
        <pc:sldMkLst>
          <pc:docMk/>
          <pc:sldMk cId="1340871123" sldId="299"/>
        </pc:sldMkLst>
        <pc:picChg chg="add">
          <ac:chgData name="Eneken Viks" userId="5197f4b4-7523-4ee5-81f8-cf3e349bfe72" providerId="ADAL" clId="{469EFF2B-FB01-4791-9072-2E9101504A67}" dt="2019-10-08T09:33:32.656" v="17"/>
          <ac:picMkLst>
            <pc:docMk/>
            <pc:sldMk cId="1340871123" sldId="299"/>
            <ac:picMk id="5" creationId="{DDA60898-FF99-4023-97A4-4D0FF7F0BCDE}"/>
          </ac:picMkLst>
        </pc:picChg>
      </pc:sldChg>
      <pc:sldChg chg="addSp">
        <pc:chgData name="Eneken Viks" userId="5197f4b4-7523-4ee5-81f8-cf3e349bfe72" providerId="ADAL" clId="{469EFF2B-FB01-4791-9072-2E9101504A67}" dt="2019-10-08T09:33:34.573" v="18"/>
        <pc:sldMkLst>
          <pc:docMk/>
          <pc:sldMk cId="654210195" sldId="300"/>
        </pc:sldMkLst>
        <pc:picChg chg="add">
          <ac:chgData name="Eneken Viks" userId="5197f4b4-7523-4ee5-81f8-cf3e349bfe72" providerId="ADAL" clId="{469EFF2B-FB01-4791-9072-2E9101504A67}" dt="2019-10-08T09:33:34.573" v="18"/>
          <ac:picMkLst>
            <pc:docMk/>
            <pc:sldMk cId="654210195" sldId="300"/>
            <ac:picMk id="5" creationId="{015CB2D2-2302-4F2E-83E7-4FEC9DA18CF7}"/>
          </ac:picMkLst>
        </pc:picChg>
      </pc:sldChg>
      <pc:sldChg chg="addSp modSp">
        <pc:chgData name="Eneken Viks" userId="5197f4b4-7523-4ee5-81f8-cf3e349bfe72" providerId="ADAL" clId="{469EFF2B-FB01-4791-9072-2E9101504A67}" dt="2019-10-08T09:33:57.967" v="28" actId="1076"/>
        <pc:sldMkLst>
          <pc:docMk/>
          <pc:sldMk cId="2759793418" sldId="301"/>
        </pc:sldMkLst>
        <pc:picChg chg="add mod">
          <ac:chgData name="Eneken Viks" userId="5197f4b4-7523-4ee5-81f8-cf3e349bfe72" providerId="ADAL" clId="{469EFF2B-FB01-4791-9072-2E9101504A67}" dt="2019-10-08T09:33:57.967" v="28" actId="1076"/>
          <ac:picMkLst>
            <pc:docMk/>
            <pc:sldMk cId="2759793418" sldId="301"/>
            <ac:picMk id="3" creationId="{8EE2729D-4FA6-47C5-BBD9-873B738F54B0}"/>
          </ac:picMkLst>
        </pc:picChg>
      </pc:sldChg>
      <pc:sldChg chg="addSp">
        <pc:chgData name="Eneken Viks" userId="5197f4b4-7523-4ee5-81f8-cf3e349bfe72" providerId="ADAL" clId="{469EFF2B-FB01-4791-9072-2E9101504A67}" dt="2019-10-08T09:33:10.862" v="11"/>
        <pc:sldMkLst>
          <pc:docMk/>
          <pc:sldMk cId="2850854625" sldId="302"/>
        </pc:sldMkLst>
        <pc:picChg chg="add">
          <ac:chgData name="Eneken Viks" userId="5197f4b4-7523-4ee5-81f8-cf3e349bfe72" providerId="ADAL" clId="{469EFF2B-FB01-4791-9072-2E9101504A67}" dt="2019-10-08T09:33:10.862" v="11"/>
          <ac:picMkLst>
            <pc:docMk/>
            <pc:sldMk cId="2850854625" sldId="302"/>
            <ac:picMk id="4" creationId="{F7100D68-E903-4F87-B50A-ADD28D1FFEE3}"/>
          </ac:picMkLst>
        </pc:picChg>
      </pc:sldChg>
      <pc:sldChg chg="addSp">
        <pc:chgData name="Eneken Viks" userId="5197f4b4-7523-4ee5-81f8-cf3e349bfe72" providerId="ADAL" clId="{469EFF2B-FB01-4791-9072-2E9101504A67}" dt="2019-10-08T09:33:12.754" v="12"/>
        <pc:sldMkLst>
          <pc:docMk/>
          <pc:sldMk cId="2134987486" sldId="303"/>
        </pc:sldMkLst>
        <pc:picChg chg="add">
          <ac:chgData name="Eneken Viks" userId="5197f4b4-7523-4ee5-81f8-cf3e349bfe72" providerId="ADAL" clId="{469EFF2B-FB01-4791-9072-2E9101504A67}" dt="2019-10-08T09:33:12.754" v="12"/>
          <ac:picMkLst>
            <pc:docMk/>
            <pc:sldMk cId="2134987486" sldId="303"/>
            <ac:picMk id="7" creationId="{DF107BCC-A1B3-480F-9268-3E64EC440A4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paju\Desktop\piimafoorum%202019\piimafooru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09871048727605"/>
          <c:y val="0.17230253951107069"/>
          <c:w val="0.57941629578911324"/>
          <c:h val="0.73164677834101399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306-4A72-8D59-7B39D34DBF70}"/>
              </c:ext>
            </c:extLst>
          </c:dPt>
          <c:dPt>
            <c:idx val="1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306-4A72-8D59-7B39D34DBF70}"/>
              </c:ext>
            </c:extLst>
          </c:dPt>
          <c:dLbls>
            <c:dLbl>
              <c:idx val="0"/>
              <c:layout>
                <c:manualLayout>
                  <c:x val="0.24049697592148817"/>
                  <c:y val="1.787311797292943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06-4A72-8D59-7B39D34DBF70}"/>
                </c:ext>
              </c:extLst>
            </c:dLbl>
            <c:dLbl>
              <c:idx val="1"/>
              <c:layout>
                <c:manualLayout>
                  <c:x val="-5.9168893843827793E-2"/>
                  <c:y val="-0.106845658440240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oboto Condensed" panose="02000000000000000000" pitchFamily="2" charset="0"/>
                      <a:ea typeface="Roboto Condensed" panose="02000000000000000000" pitchFamily="2" charset="0"/>
                      <a:cs typeface="Roboto Condensed" panose="02000000000000000000" pitchFamily="2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939999999999994"/>
                      <c:h val="0.222590267432787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306-4A72-8D59-7B39D34DBF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Roboto Condensed" panose="02000000000000000000" pitchFamily="2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'EE eksport riikide lõikes'!$G$39:$G$40</c:f>
              <c:strCache>
                <c:ptCount val="2"/>
                <c:pt idx="0">
                  <c:v>EL riigid</c:v>
                </c:pt>
                <c:pt idx="1">
                  <c:v>Kolmandad riigid</c:v>
                </c:pt>
              </c:strCache>
            </c:strRef>
          </c:cat>
          <c:val>
            <c:numRef>
              <c:f>'EE eksport riikide lõikes'!$H$39:$H$40</c:f>
              <c:numCache>
                <c:formatCode>#,##0</c:formatCode>
                <c:ptCount val="2"/>
                <c:pt idx="0">
                  <c:v>162918471.60000002</c:v>
                </c:pt>
                <c:pt idx="1">
                  <c:v>13156982.24000001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06-4A72-8D59-7B39D34DBF7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AD0C6-4CD0-470E-B444-0417F4E36343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60E5D-2B36-41D0-910C-0ED45C333FC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14823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E709B-9F0E-448E-82DF-830E7BBCF95C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F3B38-E563-4635-ACC8-F491F612977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41081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F3B38-E563-4635-ACC8-F491F612977F}" type="slidenum">
              <a:rPr lang="et-EE" smtClean="0"/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4645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B9B65-5937-464F-8C3C-BA655EC8974A}" type="slidenum">
              <a:rPr lang="et-EE" smtClean="0"/>
              <a:t>10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8553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D0E60-3F26-40EE-A873-2229B4EC2710}" type="slidenum">
              <a:rPr lang="et-EE" smtClean="0">
                <a:solidFill>
                  <a:prstClr val="black"/>
                </a:solidFill>
              </a:rPr>
              <a:pPr/>
              <a:t>11</a:t>
            </a:fld>
            <a:endParaRPr lang="et-E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04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D0E60-3F26-40EE-A873-2229B4EC2710}" type="slidenum">
              <a:rPr lang="et-EE" smtClean="0">
                <a:solidFill>
                  <a:prstClr val="black"/>
                </a:solidFill>
              </a:rPr>
              <a:pPr/>
              <a:t>12</a:t>
            </a:fld>
            <a:endParaRPr lang="et-E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298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D0E60-3F26-40EE-A873-2229B4EC2710}" type="slidenum">
              <a:rPr lang="et-EE" smtClean="0">
                <a:solidFill>
                  <a:prstClr val="black"/>
                </a:solidFill>
              </a:rPr>
              <a:pPr/>
              <a:t>13</a:t>
            </a:fld>
            <a:endParaRPr lang="et-E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8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398D4-8C7D-4CBA-8DA2-577443F9CC78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173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E1E00-E7E8-431A-A5EA-414F9B905DA9}" type="slidenum">
              <a:rPr lang="et-EE" smtClean="0"/>
              <a:t>15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80273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F3B38-E563-4635-ACC8-F491F612977F}" type="slidenum">
              <a:rPr lang="et-EE" smtClean="0"/>
              <a:t>16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38612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F3B38-E563-4635-ACC8-F491F612977F}" type="slidenum">
              <a:rPr lang="et-EE" smtClean="0"/>
              <a:t>17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74210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F3B38-E563-4635-ACC8-F491F612977F}" type="slidenum">
              <a:rPr lang="et-EE" smtClean="0"/>
              <a:t>18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594832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t-EE" b="1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94229-8B09-4C59-9CBC-A5665E064C12}" type="slidenum">
              <a:rPr lang="et-EE" smtClean="0"/>
              <a:t>19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40727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F3B38-E563-4635-ACC8-F491F612977F}" type="slidenum">
              <a:rPr lang="et-EE" smtClean="0"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03994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94229-8B09-4C59-9CBC-A5665E064C12}" type="slidenum">
              <a:rPr lang="et-EE" smtClean="0"/>
              <a:t>20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733990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F3B38-E563-4635-ACC8-F491F612977F}" type="slidenum">
              <a:rPr lang="et-EE" smtClean="0"/>
              <a:t>21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6063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F3B38-E563-4635-ACC8-F491F612977F}" type="slidenum">
              <a:rPr lang="et-EE" smtClean="0"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50511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F3B38-E563-4635-ACC8-F491F612977F}" type="slidenum">
              <a:rPr lang="et-EE" smtClean="0"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6347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F3B38-E563-4635-ACC8-F491F612977F}" type="slidenum">
              <a:rPr lang="et-EE" smtClean="0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35547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F3B38-E563-4635-ACC8-F491F612977F}" type="slidenum">
              <a:rPr lang="et-EE" smtClean="0"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25208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F3B38-E563-4635-ACC8-F491F612977F}" type="slidenum">
              <a:rPr lang="et-EE" smtClean="0"/>
              <a:t>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09836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F3B38-E563-4635-ACC8-F491F612977F}" type="slidenum">
              <a:rPr lang="et-EE" smtClean="0"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23267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398D4-8C7D-4CBA-8DA2-577443F9CC78}" type="slidenum">
              <a:rPr lang="et-EE" smtClean="0">
                <a:solidFill>
                  <a:prstClr val="black"/>
                </a:solidFill>
              </a:rPr>
              <a:pPr/>
              <a:t>9</a:t>
            </a:fld>
            <a:endParaRPr lang="et-E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960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A3A3-C3E3-49FD-AA93-03C750BD7A41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4703-C9B9-4A93-A00F-CB9130EC2CD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90430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A3A3-C3E3-49FD-AA93-03C750BD7A41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4703-C9B9-4A93-A00F-CB9130EC2CD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9428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A3A3-C3E3-49FD-AA93-03C750BD7A41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4703-C9B9-4A93-A00F-CB9130EC2CD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71208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1805134"/>
            <a:ext cx="12192000" cy="5052866"/>
          </a:xfrm>
          <a:prstGeom prst="rect">
            <a:avLst/>
          </a:prstGeom>
          <a:solidFill>
            <a:srgbClr val="0084D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64" tIns="45832" rIns="91664" bIns="4583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0384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5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02049" y="2454249"/>
            <a:ext cx="9754101" cy="1804595"/>
          </a:xfrm>
        </p:spPr>
        <p:txBody>
          <a:bodyPr tIns="86391" anchor="t" anchorCtr="0"/>
          <a:lstStyle>
            <a:lvl1pPr algn="l">
              <a:defRPr sz="5715" baseline="0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Slaidiesitluse </a:t>
            </a:r>
            <a:br>
              <a:rPr lang="et-EE" dirty="0"/>
            </a:br>
            <a:r>
              <a:rPr lang="et-EE" dirty="0"/>
              <a:t>pealkiri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02049" y="4536753"/>
            <a:ext cx="9754101" cy="1732411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7" b="0">
                <a:solidFill>
                  <a:schemeClr val="bg1"/>
                </a:solidFill>
              </a:defRPr>
            </a:lvl1pPr>
            <a:lvl2pPr marL="458341" indent="0" algn="ctr">
              <a:buNone/>
              <a:defRPr sz="2005"/>
            </a:lvl2pPr>
            <a:lvl3pPr marL="916682" indent="0" algn="ctr">
              <a:buNone/>
              <a:defRPr sz="1805"/>
            </a:lvl3pPr>
            <a:lvl4pPr marL="1375023" indent="0" algn="ctr">
              <a:buNone/>
              <a:defRPr sz="1604"/>
            </a:lvl4pPr>
            <a:lvl5pPr marL="1833364" indent="0" algn="ctr">
              <a:buNone/>
              <a:defRPr sz="1604"/>
            </a:lvl5pPr>
            <a:lvl6pPr marL="2291705" indent="0" algn="ctr">
              <a:buNone/>
              <a:defRPr sz="1604"/>
            </a:lvl6pPr>
            <a:lvl7pPr marL="2750047" indent="0" algn="ctr">
              <a:buNone/>
              <a:defRPr sz="1604"/>
            </a:lvl7pPr>
            <a:lvl8pPr marL="3208387" indent="0" algn="ctr">
              <a:buNone/>
              <a:defRPr sz="1604"/>
            </a:lvl8pPr>
            <a:lvl9pPr marL="3666729" indent="0" algn="ctr">
              <a:buNone/>
              <a:defRPr sz="1604"/>
            </a:lvl9pPr>
          </a:lstStyle>
          <a:p>
            <a:r>
              <a:rPr lang="et-EE" dirty="0"/>
              <a:t>Eesnimi Perenimi</a:t>
            </a:r>
            <a:br>
              <a:rPr lang="et-EE" dirty="0"/>
            </a:br>
            <a:r>
              <a:rPr lang="et-EE" dirty="0"/>
              <a:t>asutuse nimetus </a:t>
            </a:r>
            <a:r>
              <a:rPr lang="et-EE"/>
              <a:t>/ ametinimetus</a:t>
            </a:r>
            <a:br>
              <a:rPr lang="et-EE"/>
            </a:br>
            <a:br>
              <a:rPr lang="et-EE"/>
            </a:br>
            <a:r>
              <a:rPr lang="et-EE"/>
              <a:t>14.12.2013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81" y="218895"/>
            <a:ext cx="4689646" cy="138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20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1753" y="541378"/>
            <a:ext cx="10729511" cy="1082757"/>
          </a:xfrm>
        </p:spPr>
        <p:txBody>
          <a:bodyPr tIns="53995" anchor="t" anchorCtr="0"/>
          <a:lstStyle>
            <a:lvl1pPr>
              <a:defRPr sz="3609" b="1"/>
            </a:lvl1pPr>
          </a:lstStyle>
          <a:p>
            <a:r>
              <a:rPr lang="en-US" dirty="0" err="1"/>
              <a:t>Slaidi</a:t>
            </a:r>
            <a:r>
              <a:rPr lang="en-US" dirty="0"/>
              <a:t> </a:t>
            </a:r>
            <a:r>
              <a:rPr lang="en-US" dirty="0" err="1"/>
              <a:t>pealkiri</a:t>
            </a:r>
            <a:r>
              <a:rPr lang="en-US" dirty="0"/>
              <a:t> </a:t>
            </a:r>
            <a:r>
              <a:rPr lang="en-US" dirty="0" err="1"/>
              <a:t>vajadusel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kahel</a:t>
            </a:r>
            <a:r>
              <a:rPr lang="en-US" dirty="0"/>
              <a:t> real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56" y="1772991"/>
            <a:ext cx="10729511" cy="4524784"/>
          </a:xfrm>
        </p:spPr>
        <p:txBody>
          <a:bodyPr/>
          <a:lstStyle>
            <a:lvl1pPr marL="0" indent="0">
              <a:spcAft>
                <a:spcPts val="802"/>
              </a:spcAft>
              <a:defRPr/>
            </a:lvl1pPr>
            <a:lvl2pPr marL="0" indent="0">
              <a:spcAft>
                <a:spcPts val="0"/>
              </a:spcAft>
              <a:defRPr/>
            </a:lvl2pPr>
            <a:lvl3pPr marL="0" indent="0">
              <a:spcAft>
                <a:spcPts val="0"/>
              </a:spcAft>
              <a:defRPr/>
            </a:lvl3pPr>
            <a:lvl4pPr marL="0" indent="0">
              <a:spcAft>
                <a:spcPts val="0"/>
              </a:spcAft>
              <a:defRPr/>
            </a:lvl4pPr>
            <a:lvl5pPr marL="0" indent="0"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80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rgbClr val="008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1753" y="541378"/>
            <a:ext cx="10729511" cy="1082757"/>
          </a:xfrm>
        </p:spPr>
        <p:txBody>
          <a:bodyPr tIns="53995" anchor="t" anchorCtr="0"/>
          <a:lstStyle>
            <a:lvl1pPr>
              <a:defRPr sz="3609" b="1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Slaidi</a:t>
            </a:r>
            <a:r>
              <a:rPr lang="en-US" dirty="0"/>
              <a:t> </a:t>
            </a:r>
            <a:r>
              <a:rPr lang="en-US" dirty="0" err="1"/>
              <a:t>pealkiri</a:t>
            </a:r>
            <a:r>
              <a:rPr lang="en-US" dirty="0"/>
              <a:t> </a:t>
            </a:r>
            <a:r>
              <a:rPr lang="en-US" dirty="0" err="1"/>
              <a:t>vajadusel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kahel</a:t>
            </a:r>
            <a:r>
              <a:rPr lang="en-US" dirty="0"/>
              <a:t> real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56" y="1772991"/>
            <a:ext cx="10729511" cy="4524784"/>
          </a:xfrm>
        </p:spPr>
        <p:txBody>
          <a:bodyPr/>
          <a:lstStyle>
            <a:lvl1pPr marL="0" indent="0">
              <a:spcAft>
                <a:spcPts val="802"/>
              </a:spcAft>
              <a:defRPr baseline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defRPr/>
            </a:lvl2pPr>
            <a:lvl3pPr marL="0" indent="0">
              <a:spcAft>
                <a:spcPts val="0"/>
              </a:spcAft>
              <a:defRPr/>
            </a:lvl3pPr>
            <a:lvl4pPr marL="0" indent="0">
              <a:spcAft>
                <a:spcPts val="0"/>
              </a:spcAft>
              <a:defRPr/>
            </a:lvl4pPr>
            <a:lvl5pPr marL="0" indent="0"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446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ulle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1753" y="541378"/>
            <a:ext cx="10729511" cy="1082757"/>
          </a:xfrm>
        </p:spPr>
        <p:txBody>
          <a:bodyPr tIns="53995" anchor="t" anchorCtr="0"/>
          <a:lstStyle>
            <a:lvl1pPr>
              <a:defRPr sz="3609" b="1"/>
            </a:lvl1pPr>
          </a:lstStyle>
          <a:p>
            <a:r>
              <a:rPr lang="en-US" dirty="0" err="1"/>
              <a:t>Slaidi</a:t>
            </a:r>
            <a:r>
              <a:rPr lang="en-US" dirty="0"/>
              <a:t> </a:t>
            </a:r>
            <a:r>
              <a:rPr lang="en-US" dirty="0" err="1"/>
              <a:t>pealkiri</a:t>
            </a:r>
            <a:r>
              <a:rPr lang="en-US" dirty="0"/>
              <a:t> </a:t>
            </a:r>
            <a:r>
              <a:rPr lang="en-US" dirty="0" err="1"/>
              <a:t>vajadusel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kahel</a:t>
            </a:r>
            <a:r>
              <a:rPr lang="en-US" dirty="0"/>
              <a:t> real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56" y="1772991"/>
            <a:ext cx="10729511" cy="4524784"/>
          </a:xfrm>
        </p:spPr>
        <p:txBody>
          <a:bodyPr/>
          <a:lstStyle>
            <a:lvl1pPr marL="433078" indent="-324808">
              <a:spcAft>
                <a:spcPts val="802"/>
              </a:spcAft>
              <a:buClr>
                <a:srgbClr val="0084D1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0" indent="0">
              <a:spcAft>
                <a:spcPts val="0"/>
              </a:spcAft>
              <a:defRPr/>
            </a:lvl2pPr>
            <a:lvl3pPr marL="0" indent="0">
              <a:spcAft>
                <a:spcPts val="0"/>
              </a:spcAft>
              <a:defRPr/>
            </a:lvl3pPr>
            <a:lvl4pPr marL="0" indent="0">
              <a:spcAft>
                <a:spcPts val="0"/>
              </a:spcAft>
              <a:defRPr/>
            </a:lvl4pPr>
            <a:lvl5pPr marL="0" indent="0"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285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ullets Blue">
    <p:bg>
      <p:bgPr>
        <a:solidFill>
          <a:srgbClr val="008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1753" y="541378"/>
            <a:ext cx="10729511" cy="1082757"/>
          </a:xfrm>
        </p:spPr>
        <p:txBody>
          <a:bodyPr tIns="53995" anchor="t" anchorCtr="0"/>
          <a:lstStyle>
            <a:lvl1pPr>
              <a:defRPr sz="3609" b="1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Slaidi</a:t>
            </a:r>
            <a:r>
              <a:rPr lang="en-US" dirty="0"/>
              <a:t> </a:t>
            </a:r>
            <a:r>
              <a:rPr lang="en-US" dirty="0" err="1"/>
              <a:t>pealkiri</a:t>
            </a:r>
            <a:r>
              <a:rPr lang="en-US" dirty="0"/>
              <a:t> </a:t>
            </a:r>
            <a:r>
              <a:rPr lang="en-US" dirty="0" err="1"/>
              <a:t>vajadusel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kahel</a:t>
            </a:r>
            <a:r>
              <a:rPr lang="en-US" dirty="0"/>
              <a:t> real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56" y="1772991"/>
            <a:ext cx="10729511" cy="4524784"/>
          </a:xfrm>
        </p:spPr>
        <p:txBody>
          <a:bodyPr/>
          <a:lstStyle>
            <a:lvl1pPr marL="433078" indent="-324808">
              <a:spcAft>
                <a:spcPts val="802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defRPr/>
            </a:lvl2pPr>
            <a:lvl3pPr marL="0" indent="0">
              <a:spcAft>
                <a:spcPts val="0"/>
              </a:spcAft>
              <a:defRPr/>
            </a:lvl3pPr>
            <a:lvl4pPr marL="0" indent="0">
              <a:spcAft>
                <a:spcPts val="0"/>
              </a:spcAft>
              <a:defRPr/>
            </a:lvl4pPr>
            <a:lvl5pPr marL="0" indent="0"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56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1805134"/>
            <a:ext cx="12192000" cy="5052866"/>
          </a:xfrm>
          <a:prstGeom prst="rect">
            <a:avLst/>
          </a:prstGeom>
          <a:solidFill>
            <a:srgbClr val="0084D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64" tIns="45832" rIns="91664" bIns="4583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0384" rtl="0" eaLnBrk="1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5" b="0" i="0" u="none" strike="noStrike" cap="none" normalizeH="0" baseline="0">
              <a:ln>
                <a:noFill/>
              </a:ln>
              <a:noFill/>
              <a:effectLst/>
              <a:latin typeface="Roboto Condensed" panose="020000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902049" y="2454251"/>
            <a:ext cx="9754101" cy="974751"/>
          </a:xfrm>
        </p:spPr>
        <p:txBody>
          <a:bodyPr tIns="86391" anchor="t" anchorCtr="0"/>
          <a:lstStyle>
            <a:lvl1pPr algn="l">
              <a:defRPr sz="5715">
                <a:solidFill>
                  <a:schemeClr val="bg1"/>
                </a:solidFill>
              </a:defRPr>
            </a:lvl1pPr>
          </a:lstStyle>
          <a:p>
            <a:r>
              <a:rPr lang="et-EE" dirty="0"/>
              <a:t>Aitäh!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02049" y="3645577"/>
            <a:ext cx="9754101" cy="1732411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7" b="0">
                <a:solidFill>
                  <a:schemeClr val="bg1"/>
                </a:solidFill>
              </a:defRPr>
            </a:lvl1pPr>
            <a:lvl2pPr marL="458341" indent="0" algn="ctr">
              <a:buNone/>
              <a:defRPr sz="2005"/>
            </a:lvl2pPr>
            <a:lvl3pPr marL="916682" indent="0" algn="ctr">
              <a:buNone/>
              <a:defRPr sz="1805"/>
            </a:lvl3pPr>
            <a:lvl4pPr marL="1375023" indent="0" algn="ctr">
              <a:buNone/>
              <a:defRPr sz="1604"/>
            </a:lvl4pPr>
            <a:lvl5pPr marL="1833364" indent="0" algn="ctr">
              <a:buNone/>
              <a:defRPr sz="1604"/>
            </a:lvl5pPr>
            <a:lvl6pPr marL="2291705" indent="0" algn="ctr">
              <a:buNone/>
              <a:defRPr sz="1604"/>
            </a:lvl6pPr>
            <a:lvl7pPr marL="2750047" indent="0" algn="ctr">
              <a:buNone/>
              <a:defRPr sz="1604"/>
            </a:lvl7pPr>
            <a:lvl8pPr marL="3208387" indent="0" algn="ctr">
              <a:buNone/>
              <a:defRPr sz="1604"/>
            </a:lvl8pPr>
            <a:lvl9pPr marL="3666729" indent="0" algn="ctr">
              <a:buNone/>
              <a:defRPr sz="1604"/>
            </a:lvl9pPr>
          </a:lstStyle>
          <a:p>
            <a:r>
              <a:rPr lang="et-EE" dirty="0"/>
              <a:t>Eesnimi Perenimi</a:t>
            </a:r>
          </a:p>
          <a:p>
            <a:r>
              <a:rPr lang="et-EE" dirty="0"/>
              <a:t>eesnimi.perenimi@agri.ee</a:t>
            </a:r>
          </a:p>
          <a:p>
            <a:endParaRPr lang="et-EE" dirty="0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81" y="218895"/>
            <a:ext cx="4689646" cy="138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51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02049" y="2454249"/>
            <a:ext cx="9754101" cy="1804595"/>
          </a:xfrm>
        </p:spPr>
        <p:txBody>
          <a:bodyPr tIns="86391" anchor="t" anchorCtr="0"/>
          <a:lstStyle>
            <a:lvl1pPr algn="l">
              <a:defRPr sz="5715"/>
            </a:lvl1pPr>
          </a:lstStyle>
          <a:p>
            <a:r>
              <a:rPr lang="et-EE" dirty="0"/>
              <a:t>Slaidiesitluse </a:t>
            </a:r>
            <a:br>
              <a:rPr lang="et-EE" dirty="0"/>
            </a:br>
            <a:r>
              <a:rPr lang="et-EE" dirty="0"/>
              <a:t>pealkiri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02049" y="4536753"/>
            <a:ext cx="9754101" cy="1732411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7" b="0"/>
            </a:lvl1pPr>
            <a:lvl2pPr marL="458341" indent="0" algn="ctr">
              <a:buNone/>
              <a:defRPr sz="2005"/>
            </a:lvl2pPr>
            <a:lvl3pPr marL="916682" indent="0" algn="ctr">
              <a:buNone/>
              <a:defRPr sz="1805"/>
            </a:lvl3pPr>
            <a:lvl4pPr marL="1375023" indent="0" algn="ctr">
              <a:buNone/>
              <a:defRPr sz="1604"/>
            </a:lvl4pPr>
            <a:lvl5pPr marL="1833364" indent="0" algn="ctr">
              <a:buNone/>
              <a:defRPr sz="1604"/>
            </a:lvl5pPr>
            <a:lvl6pPr marL="2291705" indent="0" algn="ctr">
              <a:buNone/>
              <a:defRPr sz="1604"/>
            </a:lvl6pPr>
            <a:lvl7pPr marL="2750047" indent="0" algn="ctr">
              <a:buNone/>
              <a:defRPr sz="1604"/>
            </a:lvl7pPr>
            <a:lvl8pPr marL="3208387" indent="0" algn="ctr">
              <a:buNone/>
              <a:defRPr sz="1604"/>
            </a:lvl8pPr>
            <a:lvl9pPr marL="3666729" indent="0" algn="ctr">
              <a:buNone/>
              <a:defRPr sz="1604"/>
            </a:lvl9pPr>
          </a:lstStyle>
          <a:p>
            <a:r>
              <a:rPr lang="et-EE" dirty="0"/>
              <a:t>Eesnimi Perenimi</a:t>
            </a:r>
            <a:br>
              <a:rPr lang="et-EE" dirty="0"/>
            </a:br>
            <a:r>
              <a:rPr lang="et-EE" dirty="0"/>
              <a:t>asutuse nimetus / ametinimetus</a:t>
            </a:r>
            <a:br>
              <a:rPr lang="et-EE" dirty="0"/>
            </a:br>
            <a:br>
              <a:rPr lang="et-EE" dirty="0"/>
            </a:br>
            <a:r>
              <a:rPr lang="et-EE" dirty="0"/>
              <a:t>14.12.2013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071" y="220249"/>
            <a:ext cx="4690025" cy="138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8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902049" y="2454251"/>
            <a:ext cx="9754101" cy="974751"/>
          </a:xfrm>
        </p:spPr>
        <p:txBody>
          <a:bodyPr tIns="86391" anchor="t" anchorCtr="0"/>
          <a:lstStyle>
            <a:lvl1pPr algn="l">
              <a:defRPr sz="5715"/>
            </a:lvl1pPr>
          </a:lstStyle>
          <a:p>
            <a:r>
              <a:rPr lang="et-EE" dirty="0"/>
              <a:t>Aitäh!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02049" y="3645577"/>
            <a:ext cx="9754101" cy="1732411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607" b="0"/>
            </a:lvl1pPr>
            <a:lvl2pPr marL="458341" indent="0" algn="ctr">
              <a:buNone/>
              <a:defRPr sz="2005"/>
            </a:lvl2pPr>
            <a:lvl3pPr marL="916682" indent="0" algn="ctr">
              <a:buNone/>
              <a:defRPr sz="1805"/>
            </a:lvl3pPr>
            <a:lvl4pPr marL="1375023" indent="0" algn="ctr">
              <a:buNone/>
              <a:defRPr sz="1604"/>
            </a:lvl4pPr>
            <a:lvl5pPr marL="1833364" indent="0" algn="ctr">
              <a:buNone/>
              <a:defRPr sz="1604"/>
            </a:lvl5pPr>
            <a:lvl6pPr marL="2291705" indent="0" algn="ctr">
              <a:buNone/>
              <a:defRPr sz="1604"/>
            </a:lvl6pPr>
            <a:lvl7pPr marL="2750047" indent="0" algn="ctr">
              <a:buNone/>
              <a:defRPr sz="1604"/>
            </a:lvl7pPr>
            <a:lvl8pPr marL="3208387" indent="0" algn="ctr">
              <a:buNone/>
              <a:defRPr sz="1604"/>
            </a:lvl8pPr>
            <a:lvl9pPr marL="3666729" indent="0" algn="ctr">
              <a:buNone/>
              <a:defRPr sz="1604"/>
            </a:lvl9pPr>
          </a:lstStyle>
          <a:p>
            <a:r>
              <a:rPr lang="et-EE" dirty="0"/>
              <a:t>Eesnimi Perenimi</a:t>
            </a:r>
          </a:p>
          <a:p>
            <a:r>
              <a:rPr lang="et-EE" dirty="0"/>
              <a:t>eesnimi.perenimi@agri.ee</a:t>
            </a:r>
          </a:p>
          <a:p>
            <a:endParaRPr lang="et-EE" dirty="0"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81" y="218895"/>
            <a:ext cx="4689646" cy="138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39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A3A3-C3E3-49FD-AA93-03C750BD7A41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4703-C9B9-4A93-A00F-CB9130EC2CD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652173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70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A3A3-C3E3-49FD-AA93-03C750BD7A41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4703-C9B9-4A93-A00F-CB9130EC2CD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77395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A3A3-C3E3-49FD-AA93-03C750BD7A41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4703-C9B9-4A93-A00F-CB9130EC2CD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35208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A3A3-C3E3-49FD-AA93-03C750BD7A41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4703-C9B9-4A93-A00F-CB9130EC2CD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9320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A3A3-C3E3-49FD-AA93-03C750BD7A41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4703-C9B9-4A93-A00F-CB9130EC2CD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48452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A3A3-C3E3-49FD-AA93-03C750BD7A41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4703-C9B9-4A93-A00F-CB9130EC2CD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27053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A3A3-C3E3-49FD-AA93-03C750BD7A41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4703-C9B9-4A93-A00F-CB9130EC2CD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2140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A3A3-C3E3-49FD-AA93-03C750BD7A41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4703-C9B9-4A93-A00F-CB9130EC2CD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02815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7A3A3-C3E3-49FD-AA93-03C750BD7A41}" type="datetimeFigureOut">
              <a:rPr lang="et-EE" smtClean="0"/>
              <a:t>08.10.2019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94703-C9B9-4A93-A00F-CB9130EC2CD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5532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1757" y="302396"/>
            <a:ext cx="12286627" cy="126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757" y="1772991"/>
            <a:ext cx="12286627" cy="452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1757" y="6904155"/>
            <a:ext cx="3178651" cy="52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5707" algn="l"/>
                <a:tab pos="1451414" algn="l"/>
                <a:tab pos="2177120" algn="l"/>
              </a:tabLst>
              <a:defRPr sz="1404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endParaRPr lang="et-EE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671200" y="6904155"/>
            <a:ext cx="4327095" cy="52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5707" algn="l"/>
                <a:tab pos="1451414" algn="l"/>
                <a:tab pos="2177120" algn="l"/>
                <a:tab pos="2902827" algn="l"/>
              </a:tabLst>
              <a:defRPr sz="1404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endParaRPr lang="et-EE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9791884" y="6904155"/>
            <a:ext cx="3178651" cy="52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5707" algn="l"/>
                <a:tab pos="1451414" algn="l"/>
                <a:tab pos="2177120" algn="l"/>
              </a:tabLst>
              <a:defRPr sz="1404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fld id="{91A857D3-8977-4B76-8A8E-76EC884CC3A4}" type="slidenum">
              <a:rPr lang="et-EE" altLang="en-US"/>
              <a:pPr/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410558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450384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15" kern="1200">
          <a:solidFill>
            <a:srgbClr val="000000"/>
          </a:solidFill>
          <a:latin typeface="+mj-lt"/>
          <a:ea typeface="+mj-ea"/>
          <a:cs typeface="+mj-cs"/>
        </a:defRPr>
      </a:lvl1pPr>
      <a:lvl2pPr marL="744804" indent="-286464" algn="l" defTabSz="450384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15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2pPr>
      <a:lvl3pPr marL="1145852" indent="-229170" algn="l" defTabSz="450384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15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3pPr>
      <a:lvl4pPr marL="1604193" indent="-229170" algn="l" defTabSz="450384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15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4pPr>
      <a:lvl5pPr marL="2062534" indent="-229170" algn="l" defTabSz="450384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15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5pPr>
      <a:lvl6pPr marL="2520875" indent="-229170" algn="l" defTabSz="450384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15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6pPr>
      <a:lvl7pPr marL="2979216" indent="-229170" algn="l" defTabSz="450384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15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7pPr>
      <a:lvl8pPr marL="3437557" indent="-229170" algn="l" defTabSz="450384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15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8pPr>
      <a:lvl9pPr marL="3895898" indent="-229170" algn="l" defTabSz="450384" rtl="0" eaLnBrk="1" fontAlgn="base" hangingPunct="1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5715">
          <a:solidFill>
            <a:srgbClr val="000000"/>
          </a:solidFill>
          <a:latin typeface="Roboto Condensed" panose="02000000000000000000" pitchFamily="2" charset="0"/>
          <a:ea typeface="Microsoft YaHei" panose="020B0503020204020204" pitchFamily="34" charset="-122"/>
        </a:defRPr>
      </a:lvl9pPr>
    </p:titleStyle>
    <p:bodyStyle>
      <a:lvl1pPr marL="343756" indent="-343756" algn="l" defTabSz="450384" rtl="0" eaLnBrk="1" fontAlgn="base" hangingPunct="1">
        <a:lnSpc>
          <a:spcPct val="110000"/>
        </a:lnSpc>
        <a:spcBef>
          <a:spcPct val="0"/>
        </a:spcBef>
        <a:spcAft>
          <a:spcPts val="1416"/>
        </a:spcAft>
        <a:buClr>
          <a:srgbClr val="000000"/>
        </a:buClr>
        <a:buSzPct val="100000"/>
        <a:buFont typeface="Times New Roman" panose="02020603050405020304" pitchFamily="18" charset="0"/>
        <a:defRPr sz="3208" kern="1200">
          <a:solidFill>
            <a:srgbClr val="000000"/>
          </a:solidFill>
          <a:latin typeface="+mn-lt"/>
          <a:ea typeface="+mn-ea"/>
          <a:cs typeface="+mn-cs"/>
        </a:defRPr>
      </a:lvl1pPr>
      <a:lvl2pPr marL="744804" indent="-286464" algn="l" defTabSz="450384" rtl="0" eaLnBrk="1" fontAlgn="base" hangingPunct="1">
        <a:lnSpc>
          <a:spcPct val="110000"/>
        </a:lnSpc>
        <a:spcBef>
          <a:spcPct val="0"/>
        </a:spcBef>
        <a:spcAft>
          <a:spcPts val="1141"/>
        </a:spcAft>
        <a:buClr>
          <a:srgbClr val="000000"/>
        </a:buClr>
        <a:buSzPct val="100000"/>
        <a:buFont typeface="Times New Roman" panose="02020603050405020304" pitchFamily="18" charset="0"/>
        <a:defRPr sz="2807" kern="1200">
          <a:solidFill>
            <a:srgbClr val="000000"/>
          </a:solidFill>
          <a:latin typeface="+mn-lt"/>
          <a:ea typeface="+mn-ea"/>
          <a:cs typeface="+mn-cs"/>
        </a:defRPr>
      </a:lvl2pPr>
      <a:lvl3pPr marL="1145852" indent="-229170" algn="l" defTabSz="450384" rtl="0" eaLnBrk="1" fontAlgn="base" hangingPunct="1">
        <a:lnSpc>
          <a:spcPct val="110000"/>
        </a:lnSpc>
        <a:spcBef>
          <a:spcPct val="0"/>
        </a:spcBef>
        <a:spcAft>
          <a:spcPts val="852"/>
        </a:spcAft>
        <a:buClr>
          <a:srgbClr val="000000"/>
        </a:buClr>
        <a:buSzPct val="100000"/>
        <a:buFont typeface="Times New Roman" panose="02020603050405020304" pitchFamily="18" charset="0"/>
        <a:defRPr sz="2406" kern="1200">
          <a:solidFill>
            <a:srgbClr val="000000"/>
          </a:solidFill>
          <a:latin typeface="+mn-lt"/>
          <a:ea typeface="+mn-ea"/>
          <a:cs typeface="+mn-cs"/>
        </a:defRPr>
      </a:lvl3pPr>
      <a:lvl4pPr marL="1604193" indent="-229170" algn="l" defTabSz="450384" rtl="0" eaLnBrk="1" fontAlgn="base" hangingPunct="1">
        <a:lnSpc>
          <a:spcPct val="110000"/>
        </a:lnSpc>
        <a:spcBef>
          <a:spcPct val="0"/>
        </a:spcBef>
        <a:spcAft>
          <a:spcPts val="576"/>
        </a:spcAft>
        <a:buClr>
          <a:srgbClr val="000000"/>
        </a:buClr>
        <a:buSzPct val="100000"/>
        <a:buFont typeface="Times New Roman" panose="02020603050405020304" pitchFamily="18" charset="0"/>
        <a:defRPr sz="2005" kern="1200">
          <a:solidFill>
            <a:srgbClr val="000000"/>
          </a:solidFill>
          <a:latin typeface="+mn-lt"/>
          <a:ea typeface="+mn-ea"/>
          <a:cs typeface="+mn-cs"/>
        </a:defRPr>
      </a:lvl4pPr>
      <a:lvl5pPr marL="2062534" indent="-229170" algn="l" defTabSz="450384" rtl="0" eaLnBrk="1" fontAlgn="base" hangingPunct="1">
        <a:lnSpc>
          <a:spcPct val="110000"/>
        </a:lnSpc>
        <a:spcBef>
          <a:spcPct val="0"/>
        </a:spcBef>
        <a:spcAft>
          <a:spcPts val="289"/>
        </a:spcAft>
        <a:buClr>
          <a:srgbClr val="000000"/>
        </a:buClr>
        <a:buSzPct val="100000"/>
        <a:buFont typeface="Times New Roman" panose="02020603050405020304" pitchFamily="18" charset="0"/>
        <a:defRPr sz="2005" kern="1200">
          <a:solidFill>
            <a:srgbClr val="000000"/>
          </a:solidFill>
          <a:latin typeface="+mn-lt"/>
          <a:ea typeface="+mn-ea"/>
          <a:cs typeface="+mn-cs"/>
        </a:defRPr>
      </a:lvl5pPr>
      <a:lvl6pPr marL="2520875" indent="-229170" algn="l" defTabSz="916682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16" indent="-229170" algn="l" defTabSz="916682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57" indent="-229170" algn="l" defTabSz="916682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898" indent="-229170" algn="l" defTabSz="916682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2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1" algn="l" defTabSz="916682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2" algn="l" defTabSz="916682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3" algn="l" defTabSz="916682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64" algn="l" defTabSz="916682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05" algn="l" defTabSz="916682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47" algn="l" defTabSz="916682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387" algn="l" defTabSz="916682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9" algn="l" defTabSz="916682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1.png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6144" y="2220686"/>
            <a:ext cx="9350827" cy="2155371"/>
          </a:xfrm>
        </p:spPr>
        <p:txBody>
          <a:bodyPr/>
          <a:lstStyle/>
          <a:p>
            <a:r>
              <a:rPr lang="et-EE" sz="4812" b="1" dirty="0"/>
              <a:t>Piimasektori </a:t>
            </a:r>
            <a:r>
              <a:rPr lang="et-EE" sz="4812" b="1" dirty="0" err="1"/>
              <a:t>väikekäitlejad</a:t>
            </a:r>
            <a:r>
              <a:rPr lang="et-EE" sz="4812" b="1" dirty="0"/>
              <a:t> – koht ja roll Eesti piimanduses ning riiklikud toetusmeetmed </a:t>
            </a:r>
            <a:endParaRPr lang="et-EE" sz="3208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6144" y="4713513"/>
            <a:ext cx="8414565" cy="2013857"/>
          </a:xfrm>
        </p:spPr>
        <p:txBody>
          <a:bodyPr/>
          <a:lstStyle/>
          <a:p>
            <a:r>
              <a:rPr lang="et-EE" sz="3208" b="1" dirty="0"/>
              <a:t>Kristel Maidre</a:t>
            </a:r>
          </a:p>
          <a:p>
            <a:r>
              <a:rPr lang="et-EE" sz="3208" b="1" dirty="0"/>
              <a:t>Maaeluministeerium</a:t>
            </a:r>
          </a:p>
          <a:p>
            <a:endParaRPr lang="et-EE" dirty="0"/>
          </a:p>
          <a:p>
            <a:r>
              <a:rPr lang="et-EE" sz="2807" dirty="0"/>
              <a:t>04.10.2019</a:t>
            </a:r>
          </a:p>
        </p:txBody>
      </p:sp>
      <p:pic>
        <p:nvPicPr>
          <p:cNvPr id="4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02FAB1DB-4024-4A4F-918D-0F2E1E52D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834" y="265759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99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963" y="351240"/>
            <a:ext cx="6115050" cy="720080"/>
          </a:xfrm>
        </p:spPr>
        <p:txBody>
          <a:bodyPr>
            <a:normAutofit fontScale="90000"/>
          </a:bodyPr>
          <a:lstStyle/>
          <a:p>
            <a:br>
              <a:rPr lang="et-EE" sz="36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et-EE" sz="3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rPr>
              <a:t>Kas maitsete aasta saab toidupiirkonna ettevõtjaid nähtavamaks teha?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2963" y="2171700"/>
            <a:ext cx="5469061" cy="390825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t-EE" dirty="0">
              <a:latin typeface="+mn-lt"/>
            </a:endParaRPr>
          </a:p>
          <a:p>
            <a:r>
              <a:rPr lang="et-EE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Kohalik toit on põnev ja pakub huvi nii lähematele kui kaugematele külalistele</a:t>
            </a:r>
          </a:p>
          <a:p>
            <a:pPr marL="0" indent="0">
              <a:buNone/>
            </a:pPr>
            <a:endParaRPr lang="et-EE" sz="2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r>
              <a:rPr lang="et-EE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Iga paiga toit on oma inimeste nägu ja räägib selle koha lugu</a:t>
            </a:r>
          </a:p>
          <a:p>
            <a:pPr marL="0" indent="0">
              <a:buNone/>
            </a:pPr>
            <a:endParaRPr lang="et-EE" sz="24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r>
              <a:rPr lang="et-EE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Hea võimalus toidu kaudu oma </a:t>
            </a:r>
            <a:r>
              <a:rPr lang="et-EE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piirkonda ja piirkonna ettevõtteid </a:t>
            </a:r>
            <a:r>
              <a:rPr lang="et-EE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tutvustada</a:t>
            </a:r>
          </a:p>
          <a:p>
            <a:pPr marL="0" indent="0">
              <a:buNone/>
            </a:pPr>
            <a:endParaRPr lang="et-EE" sz="2000" dirty="0">
              <a:ea typeface="Roboto Condensed" panose="02000000000000000000" pitchFamily="2" charset="0"/>
            </a:endParaRPr>
          </a:p>
          <a:p>
            <a:pPr marL="0" indent="0">
              <a:buNone/>
            </a:pPr>
            <a:endParaRPr lang="et-EE" dirty="0">
              <a:latin typeface="+mn-lt"/>
              <a:ea typeface="Roboto Condensed" panose="02000000000000000000" pitchFamily="2" charset="0"/>
            </a:endParaRPr>
          </a:p>
          <a:p>
            <a:endParaRPr lang="et-EE" dirty="0">
              <a:latin typeface="+mn-lt"/>
              <a:ea typeface="Roboto Condensed" panose="02000000000000000000" pitchFamily="2" charset="0"/>
            </a:endParaRPr>
          </a:p>
          <a:p>
            <a:pPr marL="0" indent="0">
              <a:buNone/>
            </a:pPr>
            <a:endParaRPr lang="et-EE" dirty="0">
              <a:latin typeface="+mn-lt"/>
              <a:ea typeface="Roboto Condensed" panose="02000000000000000000" pitchFamily="2" charset="0"/>
            </a:endParaRPr>
          </a:p>
          <a:p>
            <a:pPr marL="0" indent="0">
              <a:buNone/>
            </a:pPr>
            <a:endParaRPr lang="et-EE" dirty="0">
              <a:latin typeface="+mn-lt"/>
              <a:ea typeface="Roboto Condensed" panose="020000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2564904"/>
            <a:ext cx="4128120" cy="412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58013" y="378528"/>
            <a:ext cx="3357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2016 Hiiumaa</a:t>
            </a:r>
          </a:p>
          <a:p>
            <a:r>
              <a:rPr lang="et-EE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2017 Peipsimaa</a:t>
            </a:r>
          </a:p>
          <a:p>
            <a:r>
              <a:rPr lang="et-EE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2018 Pärnumaa</a:t>
            </a:r>
          </a:p>
          <a:p>
            <a:r>
              <a:rPr lang="et-EE" sz="2400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2019 Vana-</a:t>
            </a:r>
            <a:r>
              <a:rPr lang="et-EE" sz="2400" b="1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Võromaa</a:t>
            </a:r>
            <a:endParaRPr lang="et-EE" sz="24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endParaRPr lang="et-EE" sz="2400" b="1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7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44339751-F3F4-4C4D-AE31-49FC6085B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63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801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357124"/>
            <a:ext cx="4649627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476672"/>
            <a:ext cx="3786336" cy="567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762" y="3645024"/>
            <a:ext cx="4612605" cy="307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2276872"/>
            <a:ext cx="2838721" cy="425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2CD27D8B-E628-48BA-BD6C-BB0041A1F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63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301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88641"/>
            <a:ext cx="4824536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88642"/>
            <a:ext cx="3837236" cy="23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80" y="2298539"/>
            <a:ext cx="3951485" cy="384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94" y="1844824"/>
            <a:ext cx="443518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3933056"/>
            <a:ext cx="4485308" cy="270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33F28854-EE1F-4A20-9F0A-290E3C1F9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63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485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88641"/>
            <a:ext cx="3816424" cy="537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188640"/>
            <a:ext cx="3967387" cy="626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3393755"/>
            <a:ext cx="6438233" cy="324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DDA60898-FF99-4023-97A4-4D0FF7F0B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63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871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67107" y="2294021"/>
            <a:ext cx="9809079" cy="4122821"/>
          </a:xfrm>
        </p:spPr>
        <p:txBody>
          <a:bodyPr>
            <a:noAutofit/>
          </a:bodyPr>
          <a:lstStyle/>
          <a:p>
            <a:pPr algn="l"/>
            <a:r>
              <a:rPr lang="et-EE" sz="3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</a:rPr>
              <a:t>Avatud toidutööstuste nädal</a:t>
            </a:r>
            <a:br>
              <a:rPr lang="et-EE" sz="2800" b="1" dirty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br>
              <a:rPr lang="et-EE" sz="2800" b="1" dirty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t-EE" sz="28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Eesmärk: </a:t>
            </a:r>
            <a:r>
              <a:rPr lang="et-EE" sz="2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tõsta esile kodumaist toidutööstust (niis väikseid, keskmisi kui suuri ettevõtjaid) ja näidata, kuidas valmib meie igapäevane toit</a:t>
            </a:r>
            <a:br>
              <a:rPr lang="et-EE" sz="2800" dirty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br>
              <a:rPr lang="et-EE" sz="2800" b="1" dirty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t-EE" sz="28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Vorm: </a:t>
            </a:r>
            <a:r>
              <a:rPr lang="et-EE" sz="2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Eesti toidutööstused avavad huvilistele nädalaks oma uksed ning tutvustavad oma tööd</a:t>
            </a:r>
            <a:br>
              <a:rPr lang="et-EE" sz="2800" dirty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br>
              <a:rPr lang="et-EE" sz="2800" b="1" dirty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t-EE" sz="28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Aeg: </a:t>
            </a:r>
            <a:r>
              <a:rPr lang="et-EE" sz="2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iga aasta mai</a:t>
            </a:r>
            <a:br>
              <a:rPr lang="et-EE" sz="2800" dirty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br>
              <a:rPr lang="et-EE" sz="2800" dirty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t-EE" sz="28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Olulisim kasu ettevõtjale: </a:t>
            </a:r>
            <a:r>
              <a:rPr lang="et-EE" sz="28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võimalus kutsuda nii tänaseid kui tulevasi tarbijaid enda ettevõttesse külla, näidata oma tootmist ja tutvustada, aga ka müüa oma tooteid</a:t>
            </a:r>
            <a:endParaRPr lang="en-GB" sz="28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1" y="188641"/>
            <a:ext cx="11398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015CB2D2-2302-4F2E-83E7-4FEC9DA18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63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210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1"/>
          <p:cNvSpPr>
            <a:spLocks noGrp="1"/>
          </p:cNvSpPr>
          <p:nvPr>
            <p:ph idx="1"/>
          </p:nvPr>
        </p:nvSpPr>
        <p:spPr>
          <a:xfrm>
            <a:off x="333155" y="0"/>
            <a:ext cx="9211898" cy="56605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t-EE" sz="2300" b="1" dirty="0">
              <a:latin typeface="Aino Headline" panose="020B0303040504020204" pitchFamily="34" charset="0"/>
              <a:ea typeface="Roboto Condensed" panose="02000000000000000000" pitchFamily="2" charset="0"/>
            </a:endParaRPr>
          </a:p>
          <a:p>
            <a:pPr marL="0" indent="0">
              <a:buNone/>
            </a:pPr>
            <a:endParaRPr lang="et-EE" sz="2300" b="1" dirty="0">
              <a:latin typeface="Aino Headline" panose="020B0303040504020204" pitchFamily="34" charset="0"/>
              <a:ea typeface="Roboto Condensed" panose="02000000000000000000" pitchFamily="2" charset="0"/>
            </a:endParaRPr>
          </a:p>
          <a:p>
            <a:pPr marL="0" indent="0">
              <a:buNone/>
            </a:pPr>
            <a:endParaRPr lang="et-EE" sz="2300" b="1" dirty="0">
              <a:latin typeface="Aino Headline" panose="020B0303040504020204" pitchFamily="34" charset="0"/>
              <a:ea typeface="Roboto Condensed" panose="02000000000000000000" pitchFamily="2" charset="0"/>
            </a:endParaRPr>
          </a:p>
          <a:p>
            <a:pPr marL="0" indent="0">
              <a:buNone/>
            </a:pPr>
            <a:r>
              <a:rPr lang="et-EE" sz="3600" b="1" dirty="0">
                <a:solidFill>
                  <a:schemeClr val="accent1">
                    <a:lumMod val="75000"/>
                  </a:schemeClr>
                </a:solidFill>
                <a:ea typeface="Roboto Condensed" panose="02000000000000000000" pitchFamily="2" charset="0"/>
              </a:rPr>
              <a:t>TEGEVUSED VÄLJASPOOL EESTIT</a:t>
            </a:r>
          </a:p>
          <a:p>
            <a:pPr marL="0" indent="0">
              <a:buNone/>
            </a:pPr>
            <a:endParaRPr lang="et-EE" sz="2300" b="1" dirty="0">
              <a:latin typeface="Aino Headline" panose="020B0303040504020204" pitchFamily="34" charset="0"/>
              <a:ea typeface="Roboto Condensed" panose="02000000000000000000" pitchFamily="2" charset="0"/>
            </a:endParaRPr>
          </a:p>
          <a:p>
            <a:r>
              <a:rPr lang="et-EE" dirty="0">
                <a:ea typeface="Roboto Condensed" panose="02000000000000000000" pitchFamily="2" charset="0"/>
              </a:rPr>
              <a:t>Promotsiooniüritused välisriikides (Soomes, Rootsis, Saksamaal, Hiinas, Jaapanis, Prantsusmaal)</a:t>
            </a:r>
          </a:p>
          <a:p>
            <a:r>
              <a:rPr lang="et-EE" dirty="0">
                <a:ea typeface="Roboto Condensed" panose="02000000000000000000" pitchFamily="2" charset="0"/>
              </a:rPr>
              <a:t>Eesti toidu trükised</a:t>
            </a:r>
          </a:p>
          <a:p>
            <a:r>
              <a:rPr lang="et-EE" dirty="0">
                <a:ea typeface="Roboto Condensed" panose="02000000000000000000" pitchFamily="2" charset="0"/>
              </a:rPr>
              <a:t>Pressireisid</a:t>
            </a:r>
          </a:p>
          <a:p>
            <a:r>
              <a:rPr lang="et-EE" dirty="0">
                <a:ea typeface="Roboto Condensed" panose="02000000000000000000" pitchFamily="2" charset="0"/>
              </a:rPr>
              <a:t>B2B kohtumised</a:t>
            </a:r>
          </a:p>
          <a:p>
            <a:r>
              <a:rPr lang="et-EE" dirty="0" err="1">
                <a:ea typeface="Roboto Condensed" panose="02000000000000000000" pitchFamily="2" charset="0"/>
              </a:rPr>
              <a:t>Taste</a:t>
            </a:r>
            <a:r>
              <a:rPr lang="et-EE" dirty="0">
                <a:ea typeface="Roboto Condensed" panose="02000000000000000000" pitchFamily="2" charset="0"/>
              </a:rPr>
              <a:t> Estonia veebileht (töös)</a:t>
            </a:r>
          </a:p>
          <a:p>
            <a:endParaRPr lang="et-EE" sz="2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755" y="3525710"/>
            <a:ext cx="2984269" cy="298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4E788671-EAB8-4748-BE4A-D8B504F01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373" y="2304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427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66" y="1207015"/>
            <a:ext cx="6227618" cy="4151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22" y="2983710"/>
            <a:ext cx="5446955" cy="363130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2589" y="279064"/>
            <a:ext cx="11057305" cy="678367"/>
          </a:xfrm>
        </p:spPr>
        <p:txBody>
          <a:bodyPr>
            <a:noAutofit/>
          </a:bodyPr>
          <a:lstStyle/>
          <a:p>
            <a:r>
              <a:rPr lang="et-EE" sz="32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rPr>
              <a:t>Eesti toidu seminar ja vastuvõtt Helsingis 2017 – Pajumäe Talu</a:t>
            </a:r>
          </a:p>
        </p:txBody>
      </p:sp>
      <p:pic>
        <p:nvPicPr>
          <p:cNvPr id="6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604EB508-706F-4891-BC56-6DC08295B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757" y="957431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726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2589" y="279064"/>
            <a:ext cx="11317311" cy="678367"/>
          </a:xfrm>
        </p:spPr>
        <p:txBody>
          <a:bodyPr>
            <a:noAutofit/>
          </a:bodyPr>
          <a:lstStyle/>
          <a:p>
            <a:r>
              <a:rPr lang="et-EE" sz="32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rPr>
              <a:t>Eesti toidu seminar ja vastuvõtt Pariisis 2018 – Andre Juustufarm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68" y="920414"/>
            <a:ext cx="4045013" cy="32326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812" y="920414"/>
            <a:ext cx="4670088" cy="3732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759" y="3408167"/>
            <a:ext cx="4148423" cy="3315361"/>
          </a:xfrm>
          <a:prstGeom prst="rect">
            <a:avLst/>
          </a:prstGeom>
        </p:spPr>
      </p:pic>
      <p:pic>
        <p:nvPicPr>
          <p:cNvPr id="8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E558CCAB-FBF7-40A4-AFA4-DDDAFE8D7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63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073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1613" y="478523"/>
            <a:ext cx="3341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600" b="1" dirty="0">
                <a:solidFill>
                  <a:schemeClr val="accent1">
                    <a:lumMod val="75000"/>
                  </a:schemeClr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KONTAKTREISID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1613" y="940188"/>
            <a:ext cx="599276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t-EE" sz="2000" dirty="0">
              <a:solidFill>
                <a:schemeClr val="tx2"/>
              </a:solidFill>
              <a:latin typeface="+mj-lt"/>
            </a:endParaRPr>
          </a:p>
          <a:p>
            <a:r>
              <a:rPr lang="et-EE" sz="2400" dirty="0">
                <a:solidFill>
                  <a:schemeClr val="tx2"/>
                </a:solidFill>
              </a:rPr>
              <a:t>2019. aastal korraldatavad kontaktreisid</a:t>
            </a:r>
          </a:p>
          <a:p>
            <a:pPr marL="285750" indent="-285750">
              <a:buFontTx/>
              <a:buChar char="-"/>
            </a:pPr>
            <a:r>
              <a:rPr lang="et-EE" sz="2400" dirty="0">
                <a:solidFill>
                  <a:schemeClr val="tx2"/>
                </a:solidFill>
              </a:rPr>
              <a:t>Rootsi</a:t>
            </a:r>
          </a:p>
          <a:p>
            <a:pPr marL="285750" indent="-285750">
              <a:buFontTx/>
              <a:buChar char="-"/>
            </a:pPr>
            <a:r>
              <a:rPr lang="et-EE" sz="2400" dirty="0">
                <a:solidFill>
                  <a:schemeClr val="tx2"/>
                </a:solidFill>
              </a:rPr>
              <a:t>Saksamaale</a:t>
            </a:r>
          </a:p>
          <a:p>
            <a:pPr marL="285750" indent="-285750">
              <a:buFontTx/>
              <a:buChar char="-"/>
            </a:pPr>
            <a:r>
              <a:rPr lang="et-EE" sz="2400" dirty="0">
                <a:solidFill>
                  <a:schemeClr val="tx2"/>
                </a:solidFill>
              </a:rPr>
              <a:t>Hiina</a:t>
            </a:r>
          </a:p>
          <a:p>
            <a:endParaRPr lang="et-EE" sz="2400" dirty="0">
              <a:solidFill>
                <a:schemeClr val="tx2"/>
              </a:solidFill>
            </a:endParaRPr>
          </a:p>
          <a:p>
            <a:r>
              <a:rPr lang="et-EE" sz="2400" dirty="0">
                <a:solidFill>
                  <a:schemeClr val="tx2"/>
                </a:solidFill>
              </a:rPr>
              <a:t>Kontaktreis sisaldab</a:t>
            </a:r>
          </a:p>
          <a:p>
            <a:pPr marL="285750" indent="-285750">
              <a:buFontTx/>
              <a:buChar char="-"/>
            </a:pPr>
            <a:r>
              <a:rPr lang="et-EE" sz="2400" dirty="0">
                <a:solidFill>
                  <a:schemeClr val="tx2"/>
                </a:solidFill>
              </a:rPr>
              <a:t>vähemalt 3 ärikohtumist sihtriigis</a:t>
            </a:r>
          </a:p>
          <a:p>
            <a:pPr marL="285750" indent="-285750">
              <a:buFontTx/>
              <a:buChar char="-"/>
            </a:pPr>
            <a:r>
              <a:rPr lang="et-EE" sz="2400" dirty="0">
                <a:solidFill>
                  <a:schemeClr val="tx2"/>
                </a:solidFill>
              </a:rPr>
              <a:t>sihtturuseminari ja ettevõttekülastust sihtriigis</a:t>
            </a:r>
          </a:p>
          <a:p>
            <a:pPr marL="285750" indent="-285750">
              <a:buFontTx/>
              <a:buChar char="-"/>
            </a:pPr>
            <a:r>
              <a:rPr lang="et-EE" sz="2400" dirty="0" err="1">
                <a:solidFill>
                  <a:schemeClr val="tx2"/>
                </a:solidFill>
              </a:rPr>
              <a:t>võrgustumisüritused</a:t>
            </a:r>
            <a:endParaRPr lang="et-EE" sz="2400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et-EE" sz="2400" dirty="0">
              <a:solidFill>
                <a:schemeClr val="tx2"/>
              </a:solidFill>
            </a:endParaRPr>
          </a:p>
          <a:p>
            <a:r>
              <a:rPr lang="et-EE" sz="2400" dirty="0">
                <a:solidFill>
                  <a:schemeClr val="tx2"/>
                </a:solidFill>
              </a:rPr>
              <a:t>Teade kontaktreisile kandideerimise infoga avaldatakse Maaeluministeeriumi veebilehel</a:t>
            </a:r>
          </a:p>
          <a:p>
            <a:endParaRPr lang="et-EE" sz="2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472" y="0"/>
            <a:ext cx="6096528" cy="6858594"/>
          </a:xfrm>
          <a:prstGeom prst="rect">
            <a:avLst/>
          </a:prstGeom>
        </p:spPr>
      </p:pic>
      <p:pic>
        <p:nvPicPr>
          <p:cNvPr id="6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11AE3EB1-F1D0-40EF-8F05-522315DEA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63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564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2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494" y="859162"/>
            <a:ext cx="7621860" cy="571639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4731" y="449440"/>
            <a:ext cx="4565073" cy="1771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t-EE" dirty="0"/>
              <a:t>Uued avatud turud </a:t>
            </a:r>
            <a:br>
              <a:rPr lang="et-EE" dirty="0"/>
            </a:br>
            <a:r>
              <a:rPr lang="et-EE" dirty="0"/>
              <a:t>piimatoodetele  </a:t>
            </a:r>
          </a:p>
          <a:p>
            <a:pPr algn="ctr"/>
            <a:r>
              <a:rPr lang="et-EE" dirty="0"/>
              <a:t>ja ekspordimahud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67" y="5203274"/>
            <a:ext cx="2057400" cy="1190625"/>
          </a:xfrm>
          <a:prstGeom prst="rect">
            <a:avLst/>
          </a:prstGeom>
        </p:spPr>
      </p:pic>
      <p:pic>
        <p:nvPicPr>
          <p:cNvPr id="6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DBC3D045-9E63-48F3-85C5-25338F0B9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63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200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79770"/>
          </a:xfrm>
        </p:spPr>
        <p:txBody>
          <a:bodyPr>
            <a:normAutofit/>
          </a:bodyPr>
          <a:lstStyle/>
          <a:p>
            <a:pPr algn="ctr"/>
            <a:r>
              <a:rPr lang="et-EE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Piimasektori </a:t>
            </a:r>
            <a:r>
              <a:rPr lang="et-EE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väikekäitlejad</a:t>
            </a:r>
            <a:r>
              <a:rPr lang="et-EE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Eestis 2019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376" y="696686"/>
            <a:ext cx="8943703" cy="6531428"/>
          </a:xfrm>
          <a:solidFill>
            <a:srgbClr val="FFFF00"/>
          </a:solidFill>
        </p:spPr>
      </p:pic>
      <p:sp>
        <p:nvSpPr>
          <p:cNvPr id="5" name="7-Point Star 4"/>
          <p:cNvSpPr/>
          <p:nvPr/>
        </p:nvSpPr>
        <p:spPr>
          <a:xfrm>
            <a:off x="8961120" y="2142308"/>
            <a:ext cx="95794" cy="104503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srgbClr val="FFFF00"/>
              </a:solidFill>
            </a:endParaRPr>
          </a:p>
        </p:txBody>
      </p:sp>
      <p:sp>
        <p:nvSpPr>
          <p:cNvPr id="6" name="7-Point Star 5"/>
          <p:cNvSpPr/>
          <p:nvPr/>
        </p:nvSpPr>
        <p:spPr>
          <a:xfrm>
            <a:off x="7354112" y="2142308"/>
            <a:ext cx="117844" cy="104503"/>
          </a:xfrm>
          <a:prstGeom prst="star7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7" name="7-Point Star 6"/>
          <p:cNvSpPr/>
          <p:nvPr/>
        </p:nvSpPr>
        <p:spPr>
          <a:xfrm>
            <a:off x="7140103" y="2142308"/>
            <a:ext cx="107004" cy="104503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srgbClr val="FFFF00"/>
              </a:solidFill>
            </a:endParaRPr>
          </a:p>
        </p:txBody>
      </p:sp>
      <p:sp>
        <p:nvSpPr>
          <p:cNvPr id="8" name="7-Point Star 7"/>
          <p:cNvSpPr/>
          <p:nvPr/>
        </p:nvSpPr>
        <p:spPr>
          <a:xfrm>
            <a:off x="6887182" y="3064212"/>
            <a:ext cx="136187" cy="126460"/>
          </a:xfrm>
          <a:prstGeom prst="star7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9" name="7-Point Star 8"/>
          <p:cNvSpPr/>
          <p:nvPr/>
        </p:nvSpPr>
        <p:spPr>
          <a:xfrm>
            <a:off x="5671225" y="2393004"/>
            <a:ext cx="126459" cy="116732"/>
          </a:xfrm>
          <a:prstGeom prst="star7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0" name="7-Point Star 9"/>
          <p:cNvSpPr/>
          <p:nvPr/>
        </p:nvSpPr>
        <p:spPr>
          <a:xfrm>
            <a:off x="5097294" y="2869661"/>
            <a:ext cx="107005" cy="116732"/>
          </a:xfrm>
          <a:prstGeom prst="star7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1" name="7-Point Star 10"/>
          <p:cNvSpPr/>
          <p:nvPr/>
        </p:nvSpPr>
        <p:spPr>
          <a:xfrm>
            <a:off x="5204299" y="2665380"/>
            <a:ext cx="126458" cy="107004"/>
          </a:xfrm>
          <a:prstGeom prst="star7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2" name="7-Point Star 11"/>
          <p:cNvSpPr/>
          <p:nvPr/>
        </p:nvSpPr>
        <p:spPr>
          <a:xfrm>
            <a:off x="4416357" y="3258766"/>
            <a:ext cx="126460" cy="116732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3" name="7-Point Star 12"/>
          <p:cNvSpPr/>
          <p:nvPr/>
        </p:nvSpPr>
        <p:spPr>
          <a:xfrm>
            <a:off x="5437762" y="4036978"/>
            <a:ext cx="136187" cy="126459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4" name="7-Point Star 13"/>
          <p:cNvSpPr/>
          <p:nvPr/>
        </p:nvSpPr>
        <p:spPr>
          <a:xfrm>
            <a:off x="4844374" y="3842426"/>
            <a:ext cx="126460" cy="126459"/>
          </a:xfrm>
          <a:prstGeom prst="star7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5" name="7-Point Star 14"/>
          <p:cNvSpPr/>
          <p:nvPr/>
        </p:nvSpPr>
        <p:spPr>
          <a:xfrm>
            <a:off x="6284068" y="4893014"/>
            <a:ext cx="116732" cy="116732"/>
          </a:xfrm>
          <a:prstGeom prst="star7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6" name="7-Point Star 15"/>
          <p:cNvSpPr/>
          <p:nvPr/>
        </p:nvSpPr>
        <p:spPr>
          <a:xfrm>
            <a:off x="6770451" y="5175113"/>
            <a:ext cx="116731" cy="116734"/>
          </a:xfrm>
          <a:prstGeom prst="star7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7" name="7-Point Star 16"/>
          <p:cNvSpPr/>
          <p:nvPr/>
        </p:nvSpPr>
        <p:spPr>
          <a:xfrm>
            <a:off x="7791855" y="5972783"/>
            <a:ext cx="126460" cy="126460"/>
          </a:xfrm>
          <a:prstGeom prst="star7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8" name="7-Point Star 17"/>
          <p:cNvSpPr/>
          <p:nvPr/>
        </p:nvSpPr>
        <p:spPr>
          <a:xfrm>
            <a:off x="8472791" y="5972783"/>
            <a:ext cx="116732" cy="126460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9" name="7-Point Star 18"/>
          <p:cNvSpPr/>
          <p:nvPr/>
        </p:nvSpPr>
        <p:spPr>
          <a:xfrm>
            <a:off x="8472791" y="5846322"/>
            <a:ext cx="116732" cy="126461"/>
          </a:xfrm>
          <a:prstGeom prst="star7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0" name="7-Point Star 19"/>
          <p:cNvSpPr/>
          <p:nvPr/>
        </p:nvSpPr>
        <p:spPr>
          <a:xfrm>
            <a:off x="8356060" y="5632315"/>
            <a:ext cx="116730" cy="119834"/>
          </a:xfrm>
          <a:prstGeom prst="star7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1" name="7-Point Star 20"/>
          <p:cNvSpPr/>
          <p:nvPr/>
        </p:nvSpPr>
        <p:spPr>
          <a:xfrm>
            <a:off x="7791856" y="5175113"/>
            <a:ext cx="126460" cy="116734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2" name="7-Point Star 21"/>
          <p:cNvSpPr/>
          <p:nvPr/>
        </p:nvSpPr>
        <p:spPr>
          <a:xfrm>
            <a:off x="8735438" y="4893014"/>
            <a:ext cx="126460" cy="116732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3" name="7-Point Star 22"/>
          <p:cNvSpPr/>
          <p:nvPr/>
        </p:nvSpPr>
        <p:spPr>
          <a:xfrm>
            <a:off x="7684851" y="4591455"/>
            <a:ext cx="107004" cy="107005"/>
          </a:xfrm>
          <a:prstGeom prst="star7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4" name="7-Point Star 23"/>
          <p:cNvSpPr/>
          <p:nvPr/>
        </p:nvSpPr>
        <p:spPr>
          <a:xfrm>
            <a:off x="7918315" y="4698460"/>
            <a:ext cx="116732" cy="107004"/>
          </a:xfrm>
          <a:prstGeom prst="star7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5" name="7-Point Star 24"/>
          <p:cNvSpPr/>
          <p:nvPr/>
        </p:nvSpPr>
        <p:spPr>
          <a:xfrm>
            <a:off x="8735438" y="2943497"/>
            <a:ext cx="126460" cy="120715"/>
          </a:xfrm>
          <a:prstGeom prst="star7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6" name="7-Point Star 25"/>
          <p:cNvSpPr>
            <a:spLocks/>
          </p:cNvSpPr>
          <p:nvPr/>
        </p:nvSpPr>
        <p:spPr>
          <a:xfrm flipH="1">
            <a:off x="8472789" y="5632315"/>
            <a:ext cx="108000" cy="119835"/>
          </a:xfrm>
          <a:prstGeom prst="star7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7" name="7-Point Star 26"/>
          <p:cNvSpPr/>
          <p:nvPr/>
        </p:nvSpPr>
        <p:spPr>
          <a:xfrm>
            <a:off x="5953327" y="3258766"/>
            <a:ext cx="116733" cy="116732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8" name="7-Point Star 27"/>
          <p:cNvSpPr/>
          <p:nvPr/>
        </p:nvSpPr>
        <p:spPr>
          <a:xfrm>
            <a:off x="7684851" y="4494177"/>
            <a:ext cx="107004" cy="108000"/>
          </a:xfrm>
          <a:prstGeom prst="star7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9" name="7-Point Star 28"/>
          <p:cNvSpPr/>
          <p:nvPr/>
        </p:nvSpPr>
        <p:spPr>
          <a:xfrm>
            <a:off x="9231549" y="2246811"/>
            <a:ext cx="97277" cy="108000"/>
          </a:xfrm>
          <a:prstGeom prst="star7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0" name="7-Point Star 29"/>
          <p:cNvSpPr/>
          <p:nvPr/>
        </p:nvSpPr>
        <p:spPr>
          <a:xfrm>
            <a:off x="7791855" y="2509736"/>
            <a:ext cx="126460" cy="108000"/>
          </a:xfrm>
          <a:prstGeom prst="star7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1" name="7-Point Star 30"/>
          <p:cNvSpPr/>
          <p:nvPr/>
        </p:nvSpPr>
        <p:spPr>
          <a:xfrm>
            <a:off x="6215974" y="2665380"/>
            <a:ext cx="126460" cy="107004"/>
          </a:xfrm>
          <a:prstGeom prst="star7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2" name="7-Point Star 31"/>
          <p:cNvSpPr/>
          <p:nvPr/>
        </p:nvSpPr>
        <p:spPr>
          <a:xfrm>
            <a:off x="8122596" y="5009746"/>
            <a:ext cx="108000" cy="108000"/>
          </a:xfrm>
          <a:prstGeom prst="star7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3" name="7-Point Star 32"/>
          <p:cNvSpPr/>
          <p:nvPr/>
        </p:nvSpPr>
        <p:spPr>
          <a:xfrm>
            <a:off x="5718010" y="2061268"/>
            <a:ext cx="125166" cy="108000"/>
          </a:xfrm>
          <a:prstGeom prst="star7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7" name="7-Point Star 36"/>
          <p:cNvSpPr/>
          <p:nvPr/>
        </p:nvSpPr>
        <p:spPr>
          <a:xfrm>
            <a:off x="838201" y="5972783"/>
            <a:ext cx="134566" cy="126460"/>
          </a:xfrm>
          <a:prstGeom prst="star7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8" name="TextBox 37"/>
          <p:cNvSpPr txBox="1"/>
          <p:nvPr/>
        </p:nvSpPr>
        <p:spPr>
          <a:xfrm>
            <a:off x="1079769" y="5865777"/>
            <a:ext cx="2869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Lehmapiima </a:t>
            </a:r>
            <a:r>
              <a:rPr lang="et-E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käitleja</a:t>
            </a:r>
            <a:endParaRPr lang="et-E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7-Point Star 38"/>
          <p:cNvSpPr/>
          <p:nvPr/>
        </p:nvSpPr>
        <p:spPr>
          <a:xfrm>
            <a:off x="838200" y="6204331"/>
            <a:ext cx="134567" cy="144000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40" name="TextBox 39"/>
          <p:cNvSpPr txBox="1"/>
          <p:nvPr/>
        </p:nvSpPr>
        <p:spPr>
          <a:xfrm>
            <a:off x="1079769" y="6107054"/>
            <a:ext cx="3599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Kitse/lambapiima </a:t>
            </a:r>
            <a:r>
              <a:rPr lang="et-E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käitleja</a:t>
            </a:r>
            <a:endParaRPr lang="et-E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7-Point Star 40"/>
          <p:cNvSpPr/>
          <p:nvPr/>
        </p:nvSpPr>
        <p:spPr>
          <a:xfrm>
            <a:off x="838200" y="6453419"/>
            <a:ext cx="134567" cy="144000"/>
          </a:xfrm>
          <a:prstGeom prst="star7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42" name="TextBox 41"/>
          <p:cNvSpPr txBox="1"/>
          <p:nvPr/>
        </p:nvSpPr>
        <p:spPr>
          <a:xfrm>
            <a:off x="1079769" y="6348331"/>
            <a:ext cx="3764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Nii lehma- kui kitse/lambapiima </a:t>
            </a:r>
            <a:r>
              <a:rPr lang="et-E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käitleja</a:t>
            </a:r>
            <a:endParaRPr lang="et-E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7-Point Star 42"/>
          <p:cNvSpPr/>
          <p:nvPr/>
        </p:nvSpPr>
        <p:spPr>
          <a:xfrm>
            <a:off x="5573949" y="2053901"/>
            <a:ext cx="126460" cy="108001"/>
          </a:xfrm>
          <a:prstGeom prst="star7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44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02FAB1DB-4024-4A4F-918D-0F2E1E52D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717" y="5833643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177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773" y="0"/>
            <a:ext cx="8998227" cy="6748670"/>
          </a:xfrm>
        </p:spPr>
      </p:pic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69574" y="2584174"/>
          <a:ext cx="4504704" cy="3945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7722" y="4705350"/>
            <a:ext cx="2314575" cy="169545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0020" y="171450"/>
            <a:ext cx="7463790" cy="1348740"/>
          </a:xfrm>
        </p:spPr>
        <p:txBody>
          <a:bodyPr/>
          <a:lstStyle/>
          <a:p>
            <a:pPr algn="ctr"/>
            <a:r>
              <a:rPr lang="et-EE" dirty="0"/>
              <a:t>Kuhu Eesti ekspordib piima ja piimatooteid (2018)?</a:t>
            </a:r>
          </a:p>
        </p:txBody>
      </p:sp>
      <p:pic>
        <p:nvPicPr>
          <p:cNvPr id="6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24D499EB-B398-4507-9205-6EE943B3C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63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348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/>
              <a:t>Aitäh!</a:t>
            </a:r>
          </a:p>
        </p:txBody>
      </p:sp>
      <p:pic>
        <p:nvPicPr>
          <p:cNvPr id="3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8EE2729D-4FA6-47C5-BBD9-873B738F5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373" y="3447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79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7715"/>
            <a:ext cx="10515600" cy="1045028"/>
          </a:xfrm>
        </p:spPr>
        <p:txBody>
          <a:bodyPr>
            <a:normAutofit/>
          </a:bodyPr>
          <a:lstStyle/>
          <a:p>
            <a:pPr algn="ctr"/>
            <a:r>
              <a:rPr lang="et-EE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Piimasektori </a:t>
            </a:r>
            <a:r>
              <a:rPr lang="et-EE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väikekäitlejate</a:t>
            </a:r>
            <a:r>
              <a:rPr lang="et-EE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toodang Eestis 2018</a:t>
            </a:r>
            <a:endParaRPr lang="et-EE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1085"/>
            <a:ext cx="10515600" cy="5083627"/>
          </a:xfrm>
        </p:spPr>
        <p:txBody>
          <a:bodyPr/>
          <a:lstStyle/>
          <a:p>
            <a:r>
              <a:rPr lang="et-EE" dirty="0" err="1"/>
              <a:t>Väikekäitlejad</a:t>
            </a:r>
            <a:r>
              <a:rPr lang="et-EE" dirty="0"/>
              <a:t> töötlesid kokku 14 800 t lehmapiima ja 200 t kitse/lambapiima.</a:t>
            </a:r>
          </a:p>
          <a:p>
            <a:r>
              <a:rPr lang="et-EE" dirty="0" err="1"/>
              <a:t>Väikekäitlejate</a:t>
            </a:r>
            <a:r>
              <a:rPr lang="et-EE" dirty="0"/>
              <a:t> töödeldud lehmapiimakogus moodustas kogu Eestis töödeldud lehmapiimast 2,6%.</a:t>
            </a:r>
          </a:p>
          <a:p>
            <a:r>
              <a:rPr lang="et-EE" dirty="0"/>
              <a:t>Lehmapiimast valmistasid </a:t>
            </a:r>
            <a:r>
              <a:rPr lang="et-EE" dirty="0" err="1"/>
              <a:t>väikekäitlejad</a:t>
            </a:r>
            <a:r>
              <a:rPr lang="et-EE" dirty="0"/>
              <a:t> kokku 530 t tooteid </a:t>
            </a:r>
          </a:p>
          <a:p>
            <a:pPr marL="0" indent="0">
              <a:buNone/>
            </a:pPr>
            <a:r>
              <a:rPr lang="et-EE" dirty="0"/>
              <a:t>	(s.h 186 t kohupiim, 65 t juust, 47 t jogurt).</a:t>
            </a:r>
          </a:p>
          <a:p>
            <a:r>
              <a:rPr lang="et-EE" dirty="0"/>
              <a:t>Kitse/lambapiimast valmistasid </a:t>
            </a:r>
            <a:r>
              <a:rPr lang="et-EE" dirty="0" err="1"/>
              <a:t>väikekäitlejad</a:t>
            </a:r>
            <a:r>
              <a:rPr lang="et-EE" dirty="0"/>
              <a:t> kokku 27 t tooteid </a:t>
            </a:r>
          </a:p>
          <a:p>
            <a:pPr marL="0" indent="0">
              <a:buNone/>
            </a:pPr>
            <a:r>
              <a:rPr lang="et-EE" dirty="0"/>
              <a:t>	(s.h 18 t juust, 3 t jogurt).</a:t>
            </a:r>
          </a:p>
          <a:p>
            <a:endParaRPr lang="et-EE" sz="1000" dirty="0"/>
          </a:p>
          <a:p>
            <a:r>
              <a:rPr lang="et-EE" sz="2400" dirty="0"/>
              <a:t>Võrdluseks, 2015. a töötlesid </a:t>
            </a:r>
            <a:r>
              <a:rPr lang="et-EE" sz="2400" dirty="0" err="1"/>
              <a:t>väikekäitlejad</a:t>
            </a:r>
            <a:r>
              <a:rPr lang="et-EE" sz="2400" dirty="0"/>
              <a:t> kokku 7800 t lehmapiima ja 200 t kitse/lambapiima  </a:t>
            </a:r>
          </a:p>
        </p:txBody>
      </p:sp>
      <p:pic>
        <p:nvPicPr>
          <p:cNvPr id="4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22F33086-D818-42CF-BF71-67F909C9E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63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194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888980" cy="975301"/>
          </a:xfrm>
        </p:spPr>
        <p:txBody>
          <a:bodyPr>
            <a:noAutofit/>
          </a:bodyPr>
          <a:lstStyle/>
          <a:p>
            <a:r>
              <a:rPr lang="et-EE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Eesti maaelu arengukava 2014</a:t>
            </a:r>
            <a:r>
              <a:rPr lang="et-EE" sz="36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‒2020 toetusmeetmed (1)</a:t>
            </a:r>
            <a:endParaRPr lang="et-EE" sz="4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7074"/>
            <a:ext cx="10515600" cy="5091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b="1" dirty="0">
                <a:solidFill>
                  <a:srgbClr val="0070C0"/>
                </a:solidFill>
              </a:rPr>
              <a:t>Põllumajandustoodete töötlemise ja turustamise investeeringutoetus:</a:t>
            </a:r>
          </a:p>
          <a:p>
            <a:r>
              <a:rPr lang="et-EE" dirty="0"/>
              <a:t>Toetatakse nii ehitiste ehitamiseks kui ka seadmete soetamist</a:t>
            </a:r>
          </a:p>
          <a:p>
            <a:r>
              <a:rPr lang="et-EE" dirty="0"/>
              <a:t>Kokku on toetust määratud 32 piimatootmise valdkonna ettevõtjale summas 6 642 784 eurot :</a:t>
            </a:r>
          </a:p>
          <a:p>
            <a:endParaRPr lang="et-EE" dirty="0"/>
          </a:p>
          <a:p>
            <a:endParaRPr lang="et-EE" dirty="0"/>
          </a:p>
          <a:p>
            <a:endParaRPr lang="et-EE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607258"/>
              </p:ext>
            </p:extLst>
          </p:nvPr>
        </p:nvGraphicFramePr>
        <p:xfrm>
          <a:off x="1146175" y="3534304"/>
          <a:ext cx="8820786" cy="3074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0262">
                  <a:extLst>
                    <a:ext uri="{9D8B030D-6E8A-4147-A177-3AD203B41FA5}">
                      <a16:colId xmlns:a16="http://schemas.microsoft.com/office/drawing/2014/main" val="3042067506"/>
                    </a:ext>
                  </a:extLst>
                </a:gridCol>
                <a:gridCol w="2940262">
                  <a:extLst>
                    <a:ext uri="{9D8B030D-6E8A-4147-A177-3AD203B41FA5}">
                      <a16:colId xmlns:a16="http://schemas.microsoft.com/office/drawing/2014/main" val="1652729440"/>
                    </a:ext>
                  </a:extLst>
                </a:gridCol>
                <a:gridCol w="2940262">
                  <a:extLst>
                    <a:ext uri="{9D8B030D-6E8A-4147-A177-3AD203B41FA5}">
                      <a16:colId xmlns:a16="http://schemas.microsoft.com/office/drawing/2014/main" val="3165783478"/>
                    </a:ext>
                  </a:extLst>
                </a:gridCol>
              </a:tblGrid>
              <a:tr h="788928">
                <a:tc>
                  <a:txBody>
                    <a:bodyPr/>
                    <a:lstStyle/>
                    <a:p>
                      <a:r>
                        <a:rPr lang="et-EE" dirty="0"/>
                        <a:t>Taotlusvoor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Taotlejad,</a:t>
                      </a:r>
                      <a:r>
                        <a:rPr lang="et-EE" baseline="0" dirty="0"/>
                        <a:t> kellele toetus määrati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Summa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841489"/>
                  </a:ext>
                </a:extLst>
              </a:tr>
              <a:tr h="457077">
                <a:tc>
                  <a:txBody>
                    <a:bodyPr/>
                    <a:lstStyle/>
                    <a:p>
                      <a:r>
                        <a:rPr lang="et-EE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433 698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479127"/>
                  </a:ext>
                </a:extLst>
              </a:tr>
              <a:tr h="457077">
                <a:tc>
                  <a:txBody>
                    <a:bodyPr/>
                    <a:lstStyle/>
                    <a:p>
                      <a:r>
                        <a:rPr lang="et-EE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1 312 417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057872"/>
                  </a:ext>
                </a:extLst>
              </a:tr>
              <a:tr h="457077">
                <a:tc>
                  <a:txBody>
                    <a:bodyPr/>
                    <a:lstStyle/>
                    <a:p>
                      <a:r>
                        <a:rPr lang="et-EE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1 013 256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3310762"/>
                  </a:ext>
                </a:extLst>
              </a:tr>
              <a:tr h="457077">
                <a:tc>
                  <a:txBody>
                    <a:bodyPr/>
                    <a:lstStyle/>
                    <a:p>
                      <a:r>
                        <a:rPr lang="et-EE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1 856 566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207561"/>
                  </a:ext>
                </a:extLst>
              </a:tr>
              <a:tr h="457077">
                <a:tc>
                  <a:txBody>
                    <a:bodyPr/>
                    <a:lstStyle/>
                    <a:p>
                      <a:r>
                        <a:rPr lang="et-EE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/>
                        <a:t>2 026 790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960801"/>
                  </a:ext>
                </a:extLst>
              </a:tr>
            </a:tbl>
          </a:graphicData>
        </a:graphic>
      </p:graphicFrame>
      <p:pic>
        <p:nvPicPr>
          <p:cNvPr id="5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6952C459-6050-4B5F-AAE3-2C9FFC05A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63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839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911840" cy="1151948"/>
          </a:xfrm>
        </p:spPr>
        <p:txBody>
          <a:bodyPr>
            <a:normAutofit/>
          </a:bodyPr>
          <a:lstStyle/>
          <a:p>
            <a:r>
              <a:rPr lang="et-EE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Eesti maaelu arengukava 2014‒2020 toetusmeetmed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7074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b="1" dirty="0" err="1">
                <a:solidFill>
                  <a:srgbClr val="0070C0"/>
                </a:solidFill>
              </a:rPr>
              <a:t>Leader</a:t>
            </a:r>
            <a:r>
              <a:rPr lang="et-EE" b="1" dirty="0">
                <a:solidFill>
                  <a:srgbClr val="0070C0"/>
                </a:solidFill>
              </a:rPr>
              <a:t>:</a:t>
            </a:r>
          </a:p>
          <a:p>
            <a:r>
              <a:rPr lang="et-EE" sz="2400" dirty="0"/>
              <a:t>Toetuse eesmärgiks on toetada kohalikku initsiatiivi ja edendada elu maapiirkonnas kohaliku koostöö kaudu</a:t>
            </a:r>
          </a:p>
          <a:p>
            <a:r>
              <a:rPr lang="et-EE" sz="2400" dirty="0"/>
              <a:t>Piimatootmise valdkonnas tegutsevatele ettevõtjatele on kokku toetust määratud 10 projektile summas 189 210 eurot</a:t>
            </a:r>
          </a:p>
          <a:p>
            <a:endParaRPr lang="et-EE" sz="2400" dirty="0"/>
          </a:p>
          <a:p>
            <a:pPr marL="0" indent="0">
              <a:buNone/>
            </a:pPr>
            <a:r>
              <a:rPr lang="et-EE" b="1" dirty="0">
                <a:solidFill>
                  <a:srgbClr val="0070C0"/>
                </a:solidFill>
              </a:rPr>
              <a:t>Maapiirkonnas majandustegevuse mitmekesistamise investeeringutoetus</a:t>
            </a:r>
          </a:p>
          <a:p>
            <a:r>
              <a:rPr lang="et-EE" sz="2400" dirty="0"/>
              <a:t>Põllumajandusettevõtja tegevuse mitmekesistamine mittepõllumajandusliku tegevuse suunas</a:t>
            </a:r>
          </a:p>
          <a:p>
            <a:r>
              <a:rPr lang="et-EE" sz="2400" dirty="0"/>
              <a:t>Piimatootmise valdkonnas tegutsevatele ettevõtjatele on kokku toetust määratud 18 projektile summas 1 066 226 eurot</a:t>
            </a:r>
          </a:p>
          <a:p>
            <a:endParaRPr lang="et-EE" sz="2400" dirty="0"/>
          </a:p>
          <a:p>
            <a:endParaRPr lang="et-EE" dirty="0"/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4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D970B960-8754-40E4-91DD-771C25890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63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001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866120" cy="1151948"/>
          </a:xfrm>
        </p:spPr>
        <p:txBody>
          <a:bodyPr>
            <a:normAutofit/>
          </a:bodyPr>
          <a:lstStyle/>
          <a:p>
            <a:r>
              <a:rPr lang="et-EE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Eesti maaelu arengukava 2014‒2020 toetusmeetmed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t-EE" b="1" dirty="0">
                <a:solidFill>
                  <a:srgbClr val="0070C0"/>
                </a:solidFill>
              </a:rPr>
              <a:t>Lühikeste tarneahelate või kohalike turgude kaudu põllumajandustoodete ja toidu turustamisvõimaluste arendamise toetus</a:t>
            </a:r>
            <a:r>
              <a:rPr lang="et-EE" dirty="0">
                <a:solidFill>
                  <a:srgbClr val="0070C0"/>
                </a:solidFill>
              </a:rPr>
              <a:t>:</a:t>
            </a:r>
          </a:p>
          <a:p>
            <a:r>
              <a:rPr lang="et-EE" sz="2400" dirty="0"/>
              <a:t>Eesmärkideks on toidu tootmise ja turustamise tarneahela toimimise parandamine, põllumajandustoodete tootjate ja töötlejate turujõu suurendamine ning omavahelise koostöö arendamine </a:t>
            </a:r>
          </a:p>
          <a:p>
            <a:r>
              <a:rPr lang="et-EE" sz="2400" dirty="0"/>
              <a:t>Lühikeste tarneahelate puhul toetatakse selliseid põllumajandustoodete ja toidu turustamisele suunatud projekte, milles tootja ja tarbija vahel ei ole rohkem kui üks vahendaja</a:t>
            </a:r>
          </a:p>
          <a:p>
            <a:endParaRPr lang="et-EE" sz="2400" dirty="0"/>
          </a:p>
          <a:p>
            <a:pPr marL="0" indent="0">
              <a:buNone/>
            </a:pPr>
            <a:endParaRPr lang="et-EE" sz="2400" dirty="0"/>
          </a:p>
          <a:p>
            <a:endParaRPr lang="et-EE" sz="2400" dirty="0"/>
          </a:p>
          <a:p>
            <a:endParaRPr lang="et-EE" dirty="0"/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4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06BC1B7A-40B4-4381-AE66-8F9C57B24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63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571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sz="3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</a:rPr>
              <a:t>TURUARENDUSTOETUS</a:t>
            </a:r>
            <a:br>
              <a:rPr lang="et-EE" sz="3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</a:rPr>
            </a:br>
            <a:endParaRPr lang="et-EE" sz="1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t-EE" dirty="0">
                <a:ea typeface="Roboto Condensed" panose="02000000000000000000" pitchFamily="2" charset="0"/>
              </a:rPr>
              <a:t>Teavitusele ja </a:t>
            </a:r>
            <a:r>
              <a:rPr lang="et-EE" dirty="0" err="1">
                <a:ea typeface="Roboto Condensed" panose="02000000000000000000" pitchFamily="2" charset="0"/>
              </a:rPr>
              <a:t>müügiedendusele</a:t>
            </a:r>
            <a:r>
              <a:rPr lang="et-EE" dirty="0">
                <a:ea typeface="Roboto Condensed" panose="02000000000000000000" pitchFamily="2" charset="0"/>
              </a:rPr>
              <a:t> suunatud tegevused nii siseturul kui välisriikides</a:t>
            </a:r>
          </a:p>
          <a:p>
            <a:pPr marL="0" indent="0" algn="ctr">
              <a:buNone/>
            </a:pPr>
            <a:endParaRPr lang="et-EE" sz="1050" b="1" dirty="0">
              <a:ea typeface="Roboto Condensed" panose="02000000000000000000" pitchFamily="2" charset="0"/>
            </a:endParaRPr>
          </a:p>
          <a:p>
            <a:pPr marL="0" indent="0">
              <a:buNone/>
            </a:pPr>
            <a:r>
              <a:rPr lang="et-EE" u="sng" dirty="0">
                <a:ea typeface="Roboto Condensed" panose="02000000000000000000" pitchFamily="2" charset="0"/>
              </a:rPr>
              <a:t>Toetatavad tegevused</a:t>
            </a:r>
          </a:p>
          <a:p>
            <a:r>
              <a:rPr lang="et-EE" dirty="0">
                <a:ea typeface="Roboto Condensed" panose="02000000000000000000" pitchFamily="2" charset="0"/>
              </a:rPr>
              <a:t>Eesti turgu või välisturgu käsitleva turu-uuringu tegemine (70%)</a:t>
            </a:r>
          </a:p>
          <a:p>
            <a:r>
              <a:rPr lang="et-EE" dirty="0">
                <a:ea typeface="Roboto Condensed" panose="02000000000000000000" pitchFamily="2" charset="0"/>
              </a:rPr>
              <a:t>Eestis toimuval messil osalemine või Eestis toimuva messi korraldamine (70%)</a:t>
            </a:r>
          </a:p>
          <a:p>
            <a:r>
              <a:rPr lang="et-EE" dirty="0">
                <a:ea typeface="Roboto Condensed" panose="02000000000000000000" pitchFamily="2" charset="0"/>
              </a:rPr>
              <a:t>põllumajandustoote ja sellest töödeldud toote tutvustamine (70%)</a:t>
            </a:r>
          </a:p>
          <a:p>
            <a:r>
              <a:rPr lang="et-EE" dirty="0">
                <a:ea typeface="Roboto Condensed" panose="02000000000000000000" pitchFamily="2" charset="0"/>
              </a:rPr>
              <a:t>välisriigis toimuval messil osalemise korraldamine (75%)</a:t>
            </a:r>
          </a:p>
          <a:p>
            <a:r>
              <a:rPr lang="et-EE" dirty="0">
                <a:ea typeface="Roboto Condensed" panose="02000000000000000000" pitchFamily="2" charset="0"/>
              </a:rPr>
              <a:t>välisriigis turundusürituse korraldamine</a:t>
            </a:r>
          </a:p>
          <a:p>
            <a:r>
              <a:rPr lang="et-EE" dirty="0">
                <a:ea typeface="Roboto Condensed" panose="02000000000000000000" pitchFamily="2" charset="0"/>
              </a:rPr>
              <a:t>välisriigis toimuva messi külastamine (50%)</a:t>
            </a:r>
          </a:p>
          <a:p>
            <a:endParaRPr lang="et-EE" sz="1050" b="1" dirty="0">
              <a:ea typeface="Roboto Condensed" panose="02000000000000000000" pitchFamily="2" charset="0"/>
            </a:endParaRPr>
          </a:p>
          <a:p>
            <a:endParaRPr lang="et-EE" dirty="0"/>
          </a:p>
        </p:txBody>
      </p:sp>
      <p:pic>
        <p:nvPicPr>
          <p:cNvPr id="4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F7100D68-E903-4F87-B50A-ADD28D1FF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63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854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sz="3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rPr>
              <a:t>Eesti toidu tutvustamise ja </a:t>
            </a:r>
            <a:r>
              <a:rPr lang="et-EE" sz="36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rPr>
              <a:t>müügiedenduse</a:t>
            </a:r>
            <a:r>
              <a:rPr lang="et-EE" sz="3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rPr>
              <a:t> kava</a:t>
            </a:r>
            <a:br>
              <a:rPr lang="et-EE" sz="3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et-EE" sz="3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rPr>
              <a:t>„Eesti toit 2015-2020“</a:t>
            </a:r>
            <a:endParaRPr lang="et-EE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7295147" cy="4351338"/>
          </a:xfrm>
        </p:spPr>
        <p:txBody>
          <a:bodyPr/>
          <a:lstStyle/>
          <a:p>
            <a:r>
              <a:rPr lang="et-EE" sz="3200" dirty="0">
                <a:ea typeface="Roboto Condensed" panose="02000000000000000000" pitchFamily="2" charset="0"/>
              </a:rPr>
              <a:t>Eesti toidu kuvandi edendamine Eestis ja välisriikides</a:t>
            </a:r>
          </a:p>
          <a:p>
            <a:r>
              <a:rPr lang="et-EE" sz="3200" dirty="0">
                <a:ea typeface="Roboto Condensed" panose="02000000000000000000" pitchFamily="2" charset="0"/>
              </a:rPr>
              <a:t>Toidusektori erinevate osapoolte koostöö edendamine</a:t>
            </a:r>
          </a:p>
          <a:p>
            <a:r>
              <a:rPr lang="et-EE" sz="3200" dirty="0">
                <a:ea typeface="Roboto Condensed" panose="02000000000000000000" pitchFamily="2" charset="0"/>
              </a:rPr>
              <a:t>Eesti toidusektori ettevõtetele uute ekspordivõimaluste loomine</a:t>
            </a:r>
          </a:p>
          <a:p>
            <a:pPr lvl="1"/>
            <a:r>
              <a:rPr lang="et-EE" sz="2800" dirty="0">
                <a:ea typeface="Roboto Condensed" panose="02000000000000000000" pitchFamily="2" charset="0"/>
              </a:rPr>
              <a:t>Ekspordi edendamisele suunatud meetmed </a:t>
            </a:r>
          </a:p>
          <a:p>
            <a:pPr lvl="1"/>
            <a:r>
              <a:rPr lang="et-EE" sz="2800" dirty="0">
                <a:ea typeface="Roboto Condensed" panose="02000000000000000000" pitchFamily="2" charset="0"/>
              </a:rPr>
              <a:t>Kolmandate riikide turgude avamine</a:t>
            </a:r>
            <a:endParaRPr lang="et-EE" sz="2000" dirty="0">
              <a:ea typeface="Roboto Condensed" panose="02000000000000000000" pitchFamily="2" charset="0"/>
            </a:endParaRPr>
          </a:p>
          <a:p>
            <a:endParaRPr lang="et-E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868237"/>
            <a:ext cx="1909011" cy="17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650" y="4036386"/>
            <a:ext cx="1890713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738650" y="6074576"/>
            <a:ext cx="197664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800" b="1" dirty="0">
                <a:ea typeface="Roboto Condensed" panose="02000000000000000000" pitchFamily="2" charset="0"/>
              </a:rPr>
              <a:t> </a:t>
            </a:r>
            <a:r>
              <a:rPr lang="et-E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www.eestitoit.ee</a:t>
            </a:r>
            <a:br>
              <a:rPr lang="et-EE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endParaRPr lang="et-EE" dirty="0"/>
          </a:p>
        </p:txBody>
      </p:sp>
      <p:pic>
        <p:nvPicPr>
          <p:cNvPr id="7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DF107BCC-A1B3-480F-9268-3E64EC440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63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987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91599" y="1981262"/>
            <a:ext cx="8206680" cy="590465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et-EE" sz="2800" b="1" dirty="0">
                <a:latin typeface="+mn-lt"/>
                <a:ea typeface="Roboto Condensed" panose="02000000000000000000" pitchFamily="2" charset="0"/>
              </a:rPr>
            </a:br>
            <a:br>
              <a:rPr lang="et-EE" sz="2800" b="1" dirty="0">
                <a:latin typeface="+mn-lt"/>
                <a:ea typeface="Roboto Condensed" panose="02000000000000000000" pitchFamily="2" charset="0"/>
              </a:rPr>
            </a:br>
            <a:r>
              <a:rPr lang="et-EE" sz="2800" b="1" dirty="0">
                <a:solidFill>
                  <a:schemeClr val="accent1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TEGEVUSED EESTIS</a:t>
            </a:r>
            <a:br>
              <a:rPr lang="et-EE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et-EE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Eesti toidu kuu </a:t>
            </a:r>
            <a:br>
              <a:rPr lang="et-EE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et-EE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Eesti toidu piirkond </a:t>
            </a:r>
            <a:br>
              <a:rPr lang="et-EE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et-EE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Avatud toidutööstuste nädal</a:t>
            </a:r>
            <a:br>
              <a:rPr lang="et-EE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et-EE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Eesti toidutee (toidutee.ee)</a:t>
            </a:r>
            <a:br>
              <a:rPr lang="et-EE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et-EE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Peakokad koolides</a:t>
            </a:r>
            <a:br>
              <a:rPr lang="et-EE" sz="2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br>
              <a:rPr lang="et-EE" sz="2400" dirty="0">
                <a:latin typeface="+mn-lt"/>
                <a:ea typeface="Roboto Condensed" panose="02000000000000000000" pitchFamily="2" charset="0"/>
              </a:rPr>
            </a:br>
            <a:br>
              <a:rPr lang="et-EE" sz="2400" dirty="0">
                <a:latin typeface="+mn-lt"/>
                <a:ea typeface="Roboto Condensed" panose="02000000000000000000" pitchFamily="2" charset="0"/>
              </a:rPr>
            </a:br>
            <a:br>
              <a:rPr lang="et-EE" sz="2400" dirty="0">
                <a:latin typeface="+mn-lt"/>
                <a:ea typeface="Roboto Condensed" panose="02000000000000000000" pitchFamily="2" charset="0"/>
              </a:rPr>
            </a:br>
            <a:br>
              <a:rPr lang="et-EE" sz="2400" dirty="0">
                <a:latin typeface="+mn-lt"/>
                <a:ea typeface="Roboto Condensed" panose="02000000000000000000" pitchFamily="2" charset="0"/>
              </a:rPr>
            </a:br>
            <a:br>
              <a:rPr lang="et-EE" sz="2400" dirty="0">
                <a:latin typeface="+mn-lt"/>
                <a:ea typeface="Roboto Condensed" panose="02000000000000000000" pitchFamily="2" charset="0"/>
              </a:rPr>
            </a:br>
            <a:br>
              <a:rPr lang="et-EE" sz="2400" dirty="0">
                <a:latin typeface="+mn-lt"/>
                <a:ea typeface="Roboto Condensed" panose="02000000000000000000" pitchFamily="2" charset="0"/>
              </a:rPr>
            </a:br>
            <a:br>
              <a:rPr lang="et-EE" sz="2400" dirty="0">
                <a:latin typeface="+mn-lt"/>
                <a:ea typeface="Roboto Condensed" panose="02000000000000000000" pitchFamily="2" charset="0"/>
              </a:rPr>
            </a:br>
            <a:endParaRPr lang="en-GB" sz="2400" dirty="0">
              <a:latin typeface="+mn-lt"/>
              <a:ea typeface="Roboto Condensed" panose="02000000000000000000" pitchFamily="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202" y="3854013"/>
            <a:ext cx="4309523" cy="285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100" y="3868083"/>
            <a:ext cx="4261839" cy="284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202" y="284600"/>
            <a:ext cx="4309523" cy="339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esti maaelu arengukava 2014–2020 logo Euroopa Liidu embleemiga (horisontaalne versioon)">
            <a:extLst>
              <a:ext uri="{FF2B5EF4-FFF2-40B4-BE49-F238E27FC236}">
                <a16:creationId xmlns:a16="http://schemas.microsoft.com/office/drawing/2014/main" id="{418D7171-792E-421C-838E-6D183D989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663" y="6174035"/>
            <a:ext cx="1442274" cy="6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44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estikeel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Roboto Condensed"/>
        <a:ea typeface="Microsoft YaHei"/>
        <a:cs typeface=""/>
      </a:majorFont>
      <a:minorFont>
        <a:latin typeface="Roboto Condensed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1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Roboto Condensed" panose="02000000000000000000" pitchFamily="2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1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Roboto Condensed" panose="02000000000000000000" pitchFamily="2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46D117F1D773747A640133FF5FC5840" ma:contentTypeVersion="0" ma:contentTypeDescription="Loo uus dokument" ma:contentTypeScope="" ma:versionID="073930e02fc40fcbddb4f49d0544f82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5284b4047f4cf5347f2f816b293bbf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99D916B-86BE-404B-97AC-161C6C8B7A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B7D1B0-28BC-44C7-8EF7-3308AEE774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8D91360-A216-4F0F-B519-5D32856F03E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5059</TotalTime>
  <Words>519</Words>
  <Application>Microsoft Office PowerPoint</Application>
  <PresentationFormat>Laiekraan</PresentationFormat>
  <Paragraphs>142</Paragraphs>
  <Slides>21</Slides>
  <Notes>21</Notes>
  <HiddenSlides>0</HiddenSlides>
  <MMClips>0</MMClips>
  <ScaleCrop>false</ScaleCrop>
  <HeadingPairs>
    <vt:vector size="6" baseType="variant">
      <vt:variant>
        <vt:lpstr>Kasutatud fondid</vt:lpstr>
      </vt:variant>
      <vt:variant>
        <vt:i4>6</vt:i4>
      </vt:variant>
      <vt:variant>
        <vt:lpstr>Kujundus</vt:lpstr>
      </vt:variant>
      <vt:variant>
        <vt:i4>2</vt:i4>
      </vt:variant>
      <vt:variant>
        <vt:lpstr>Slaidipealkirjad</vt:lpstr>
      </vt:variant>
      <vt:variant>
        <vt:i4>21</vt:i4>
      </vt:variant>
    </vt:vector>
  </HeadingPairs>
  <TitlesOfParts>
    <vt:vector size="29" baseType="lpstr">
      <vt:lpstr>Aino Headline</vt:lpstr>
      <vt:lpstr>Arial</vt:lpstr>
      <vt:lpstr>Calibri</vt:lpstr>
      <vt:lpstr>Calibri Light</vt:lpstr>
      <vt:lpstr>Roboto Condensed</vt:lpstr>
      <vt:lpstr>Times New Roman</vt:lpstr>
      <vt:lpstr>Office Theme</vt:lpstr>
      <vt:lpstr>eestikeelne</vt:lpstr>
      <vt:lpstr>Piimasektori väikekäitlejad – koht ja roll Eesti piimanduses ning riiklikud toetusmeetmed </vt:lpstr>
      <vt:lpstr>Piimasektori väikekäitlejad Eestis 2019</vt:lpstr>
      <vt:lpstr>Piimasektori väikekäitlejate toodang Eestis 2018</vt:lpstr>
      <vt:lpstr>Eesti maaelu arengukava 2014‒2020 toetusmeetmed (1)</vt:lpstr>
      <vt:lpstr>Eesti maaelu arengukava 2014‒2020 toetusmeetmed (2)</vt:lpstr>
      <vt:lpstr>Eesti maaelu arengukava 2014‒2020 toetusmeetmed (3)</vt:lpstr>
      <vt:lpstr>TURUARENDUSTOETUS </vt:lpstr>
      <vt:lpstr>Eesti toidu tutvustamise ja müügiedenduse kava „Eesti toit 2015-2020“</vt:lpstr>
      <vt:lpstr>  TEGEVUSED EESTIS - Eesti toidu kuu  - Eesti toidu piirkond  - Avatud toidutööstuste nädal - Eesti toidutee (toidutee.ee) - Peakokad koolides        </vt:lpstr>
      <vt:lpstr> Kas maitsete aasta saab toidupiirkonna ettevõtjaid nähtavamaks teha?</vt:lpstr>
      <vt:lpstr>PowerPointi esitlus</vt:lpstr>
      <vt:lpstr>PowerPointi esitlus</vt:lpstr>
      <vt:lpstr>PowerPointi esitlus</vt:lpstr>
      <vt:lpstr>Avatud toidutööstuste nädal  Eesmärk: tõsta esile kodumaist toidutööstust (niis väikseid, keskmisi kui suuri ettevõtjaid) ja näidata, kuidas valmib meie igapäevane toit  Vorm: Eesti toidutööstused avavad huvilistele nädalaks oma uksed ning tutvustavad oma tööd  Aeg: iga aasta mai  Olulisim kasu ettevõtjale: võimalus kutsuda nii tänaseid kui tulevasi tarbijaid enda ettevõttesse külla, näidata oma tootmist ja tutvustada, aga ka müüa oma tooteid</vt:lpstr>
      <vt:lpstr>PowerPointi esitlus</vt:lpstr>
      <vt:lpstr>Eesti toidu seminar ja vastuvõtt Helsingis 2017 – Pajumäe Talu</vt:lpstr>
      <vt:lpstr>Eesti toidu seminar ja vastuvõtt Pariisis 2018 – Andre Juustufarm</vt:lpstr>
      <vt:lpstr>PowerPointi esitlus</vt:lpstr>
      <vt:lpstr>PowerPointi esitlus</vt:lpstr>
      <vt:lpstr>Kuhu Eesti ekspordib piima ja piimatooteid (2018)?</vt:lpstr>
      <vt:lpstr>Aitäh!</vt:lpstr>
    </vt:vector>
  </TitlesOfParts>
  <Company>Maaeluministeerium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Eve Paju</dc:creator>
  <cp:lastModifiedBy>Eneken Viks</cp:lastModifiedBy>
  <cp:revision>90</cp:revision>
  <cp:lastPrinted>2019-10-03T13:49:45Z</cp:lastPrinted>
  <dcterms:created xsi:type="dcterms:W3CDTF">2019-09-17T12:18:22Z</dcterms:created>
  <dcterms:modified xsi:type="dcterms:W3CDTF">2019-10-08T09:33:59Z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0x010100146D117F1D773747A640133FF5FC5840</vt:lpwstr>
  </property>
</Properties>
</file>