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1" r:id="rId5"/>
  </p:sldMasterIdLst>
  <p:notesMasterIdLst>
    <p:notesMasterId r:id="rId38"/>
  </p:notesMasterIdLst>
  <p:sldIdLst>
    <p:sldId id="263" r:id="rId6"/>
    <p:sldId id="396" r:id="rId7"/>
    <p:sldId id="402" r:id="rId8"/>
    <p:sldId id="715" r:id="rId9"/>
    <p:sldId id="1051" r:id="rId10"/>
    <p:sldId id="316" r:id="rId11"/>
    <p:sldId id="334" r:id="rId12"/>
    <p:sldId id="373" r:id="rId13"/>
    <p:sldId id="328" r:id="rId14"/>
    <p:sldId id="716" r:id="rId15"/>
    <p:sldId id="289" r:id="rId16"/>
    <p:sldId id="297" r:id="rId17"/>
    <p:sldId id="1055" r:id="rId18"/>
    <p:sldId id="267" r:id="rId19"/>
    <p:sldId id="314" r:id="rId20"/>
    <p:sldId id="342" r:id="rId21"/>
    <p:sldId id="341" r:id="rId22"/>
    <p:sldId id="384" r:id="rId23"/>
    <p:sldId id="1060" r:id="rId24"/>
    <p:sldId id="388" r:id="rId25"/>
    <p:sldId id="401" r:id="rId26"/>
    <p:sldId id="1052" r:id="rId27"/>
    <p:sldId id="412" r:id="rId28"/>
    <p:sldId id="1053" r:id="rId29"/>
    <p:sldId id="1057" r:id="rId30"/>
    <p:sldId id="298" r:id="rId31"/>
    <p:sldId id="275" r:id="rId32"/>
    <p:sldId id="360" r:id="rId33"/>
    <p:sldId id="361" r:id="rId34"/>
    <p:sldId id="1058" r:id="rId35"/>
    <p:sldId id="1059" r:id="rId36"/>
    <p:sldId id="414" r:id="rId3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D9E45AFB-B866-41BE-B81E-08A0E58F933E}">
          <p14:sldIdLst>
            <p14:sldId id="263"/>
            <p14:sldId id="396"/>
            <p14:sldId id="402"/>
            <p14:sldId id="715"/>
            <p14:sldId id="1051"/>
            <p14:sldId id="316"/>
            <p14:sldId id="334"/>
            <p14:sldId id="373"/>
            <p14:sldId id="328"/>
            <p14:sldId id="716"/>
            <p14:sldId id="289"/>
            <p14:sldId id="297"/>
            <p14:sldId id="1055"/>
            <p14:sldId id="267"/>
            <p14:sldId id="314"/>
            <p14:sldId id="342"/>
            <p14:sldId id="341"/>
            <p14:sldId id="384"/>
            <p14:sldId id="1060"/>
            <p14:sldId id="388"/>
            <p14:sldId id="401"/>
            <p14:sldId id="1052"/>
            <p14:sldId id="412"/>
            <p14:sldId id="1053"/>
            <p14:sldId id="1057"/>
            <p14:sldId id="298"/>
            <p14:sldId id="275"/>
            <p14:sldId id="360"/>
            <p14:sldId id="361"/>
            <p14:sldId id="1058"/>
            <p14:sldId id="1059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Karlsson" initials="EK" lastIdx="1" clrIdx="0">
    <p:extLst>
      <p:ext uri="{19B8F6BF-5375-455C-9EA6-DF929625EA0E}">
        <p15:presenceInfo xmlns:p15="http://schemas.microsoft.com/office/powerpoint/2012/main" userId="f052426371d1b467" providerId="Windows Live"/>
      </p:ext>
    </p:extLst>
  </p:cmAuthor>
  <p:cmAuthor id="2" name="Riina Koivulahti" initials="RK" lastIdx="13" clrIdx="1">
    <p:extLst>
      <p:ext uri="{19B8F6BF-5375-455C-9EA6-DF929625EA0E}">
        <p15:presenceInfo xmlns:p15="http://schemas.microsoft.com/office/powerpoint/2012/main" userId="S-1-5-21-1757981266-1993962763-1801674531-16913" providerId="AD"/>
      </p:ext>
    </p:extLst>
  </p:cmAuthor>
  <p:cmAuthor id="3" name="Joakim Hansen" initials="JH" lastIdx="4" clrIdx="2">
    <p:extLst>
      <p:ext uri="{19B8F6BF-5375-455C-9EA6-DF929625EA0E}">
        <p15:presenceInfo xmlns:p15="http://schemas.microsoft.com/office/powerpoint/2012/main" userId="S-1-5-21-1757981266-1993962763-1801674531-253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D0"/>
    <a:srgbClr val="22AE84"/>
    <a:srgbClr val="FFFFFF"/>
    <a:srgbClr val="C71454"/>
    <a:srgbClr val="93B33A"/>
    <a:srgbClr val="DBB41A"/>
    <a:srgbClr val="8D1825"/>
    <a:srgbClr val="FFFFCC"/>
    <a:srgbClr val="7FC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DB0D30-0788-40A2-864C-60340AB135E1}" v="1" dt="2019-09-30T05:37:22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1" autoAdjust="0"/>
    <p:restoredTop sz="69095" autoAdjust="0"/>
  </p:normalViewPr>
  <p:slideViewPr>
    <p:cSldViewPr snapToGrid="0">
      <p:cViewPr varScale="1">
        <p:scale>
          <a:sx n="51" d="100"/>
          <a:sy n="51" d="100"/>
        </p:scale>
        <p:origin x="157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Weighted mg/PCU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Results!$B$1</c:f>
              <c:strCache>
                <c:ptCount val="1"/>
                <c:pt idx="0">
                  <c:v>Weighted mg/PCU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Results!$A$2:$A$15</c:f>
              <c:strCache>
                <c:ptCount val="14"/>
                <c:pt idx="0">
                  <c:v>Italy</c:v>
                </c:pt>
                <c:pt idx="1">
                  <c:v>Germany</c:v>
                </c:pt>
                <c:pt idx="2">
                  <c:v>Poland</c:v>
                </c:pt>
                <c:pt idx="3">
                  <c:v>Spain</c:v>
                </c:pt>
                <c:pt idx="4">
                  <c:v>France</c:v>
                </c:pt>
                <c:pt idx="5">
                  <c:v>Portugal</c:v>
                </c:pt>
                <c:pt idx="6">
                  <c:v>Belgium</c:v>
                </c:pt>
                <c:pt idx="7">
                  <c:v>Ireland</c:v>
                </c:pt>
                <c:pt idx="8">
                  <c:v>Austria</c:v>
                </c:pt>
                <c:pt idx="9">
                  <c:v>Netherlands</c:v>
                </c:pt>
                <c:pt idx="10">
                  <c:v>United Kingdom</c:v>
                </c:pt>
                <c:pt idx="11">
                  <c:v>Finland</c:v>
                </c:pt>
                <c:pt idx="12">
                  <c:v>Denmark</c:v>
                </c:pt>
                <c:pt idx="13">
                  <c:v>Sweden</c:v>
                </c:pt>
              </c:strCache>
            </c:strRef>
          </c:cat>
          <c:val>
            <c:numRef>
              <c:f>Results!$B$2:$B$15</c:f>
              <c:numCache>
                <c:formatCode>0.0</c:formatCode>
                <c:ptCount val="14"/>
                <c:pt idx="0">
                  <c:v>137.91491073673623</c:v>
                </c:pt>
                <c:pt idx="1">
                  <c:v>54.470865241741912</c:v>
                </c:pt>
                <c:pt idx="2">
                  <c:v>51.913360915064494</c:v>
                </c:pt>
                <c:pt idx="3">
                  <c:v>51.366172106824934</c:v>
                </c:pt>
                <c:pt idx="4">
                  <c:v>48.225140449438207</c:v>
                </c:pt>
                <c:pt idx="5">
                  <c:v>46.012738853503187</c:v>
                </c:pt>
                <c:pt idx="6">
                  <c:v>41.60327771156139</c:v>
                </c:pt>
                <c:pt idx="7">
                  <c:v>29.09324758842444</c:v>
                </c:pt>
                <c:pt idx="8">
                  <c:v>26.012025316455695</c:v>
                </c:pt>
                <c:pt idx="9">
                  <c:v>22.756363636363638</c:v>
                </c:pt>
                <c:pt idx="10">
                  <c:v>15.545206073752713</c:v>
                </c:pt>
                <c:pt idx="11">
                  <c:v>9.8575638506876224</c:v>
                </c:pt>
                <c:pt idx="12">
                  <c:v>7.4124223602484482</c:v>
                </c:pt>
                <c:pt idx="13">
                  <c:v>4.3674475955610355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74-4109-BE50-B2846A669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48209064"/>
        <c:axId val="234119744"/>
      </c:barChart>
      <c:catAx>
        <c:axId val="448209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234119744"/>
        <c:crosses val="autoZero"/>
        <c:auto val="1"/>
        <c:lblAlgn val="ctr"/>
        <c:lblOffset val="100"/>
        <c:noMultiLvlLbl val="0"/>
      </c:catAx>
      <c:valAx>
        <c:axId val="234119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48209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779942650574057E-2"/>
          <c:y val="9.8694918028603591E-3"/>
          <c:w val="0.90043051829185861"/>
          <c:h val="0.90281405771637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Pruduction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5016CE3-5461-451B-955D-DBEF268CEE03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68F-4B36-BA11-230010FA6C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93E29E7-D540-4EEB-AFCE-79C85EF70EEA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68F-4B36-BA11-230010FA6C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32E6605-D655-43C4-9FAE-B66C04EEC543}" type="VALUE">
                      <a:rPr lang="en-US" b="1">
                        <a:solidFill>
                          <a:schemeClr val="bg1"/>
                        </a:solidFill>
                        <a:highlight>
                          <a:srgbClr val="0093D0"/>
                        </a:highlight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68F-4B36-BA11-230010FA6C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Blad1!$A$2:$A$4</c:f>
              <c:strCache>
                <c:ptCount val="3"/>
                <c:pt idx="0">
                  <c:v>Jersey</c:v>
                </c:pt>
                <c:pt idx="1">
                  <c:v>Holstein</c:v>
                </c:pt>
                <c:pt idx="2">
                  <c:v>Red</c:v>
                </c:pt>
              </c:strCache>
            </c:strRef>
          </c:cat>
          <c:val>
            <c:numRef>
              <c:f>Blad1!$B$2:$B$4</c:f>
              <c:numCache>
                <c:formatCode>0%</c:formatCode>
                <c:ptCount val="3"/>
                <c:pt idx="0">
                  <c:v>0.35</c:v>
                </c:pt>
                <c:pt idx="1">
                  <c:v>0.36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F4-44FD-B626-39314CEBE9B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Health &amp; Reproduction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A5CF076-5C7F-4080-9D8D-B70E3B8A8C41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68F-4B36-BA11-230010FA6C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6B38A2F-80D4-4651-A0B1-2D5100752352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68F-4B36-BA11-230010FA6C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8E40250-8C74-4B21-97F4-B129C0870AC6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68F-4B36-BA11-230010FA6C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Blad1!$A$2:$A$4</c:f>
              <c:strCache>
                <c:ptCount val="3"/>
                <c:pt idx="0">
                  <c:v>Jersey</c:v>
                </c:pt>
                <c:pt idx="1">
                  <c:v>Holstein</c:v>
                </c:pt>
                <c:pt idx="2">
                  <c:v>Red</c:v>
                </c:pt>
              </c:strCache>
            </c:strRef>
          </c:cat>
          <c:val>
            <c:numRef>
              <c:f>Blad1!$C$2:$C$4</c:f>
              <c:numCache>
                <c:formatCode>0%</c:formatCode>
                <c:ptCount val="3"/>
                <c:pt idx="0">
                  <c:v>0.5</c:v>
                </c:pt>
                <c:pt idx="1">
                  <c:v>0.51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F4-44FD-B626-39314CEBE9B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Functional conformation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D6ED349-BF1F-4B63-A7B8-9A1D6ABF6412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368F-4B36-BA11-230010FA6C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BB8C5A8-81A6-48A2-A96B-077C301C403A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68F-4B36-BA11-230010FA6C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0F74970-7A18-4789-8FD8-FCD0B2F63427}" type="VALUE">
                      <a:rPr lang="en-US" b="1">
                        <a:solidFill>
                          <a:schemeClr val="bg1"/>
                        </a:solidFill>
                      </a:rPr>
                      <a:pPr/>
                      <a:t>[VÄÄRTUS]</a:t>
                    </a:fld>
                    <a:endParaRPr lang="et-EE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68F-4B36-BA11-230010FA6C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Blad1!$A$2:$A$4</c:f>
              <c:strCache>
                <c:ptCount val="3"/>
                <c:pt idx="0">
                  <c:v>Jersey</c:v>
                </c:pt>
                <c:pt idx="1">
                  <c:v>Holstein</c:v>
                </c:pt>
                <c:pt idx="2">
                  <c:v>Red</c:v>
                </c:pt>
              </c:strCache>
            </c:strRef>
          </c:cat>
          <c:val>
            <c:numRef>
              <c:f>Blad1!$D$2:$D$4</c:f>
              <c:numCache>
                <c:formatCode>0%</c:formatCode>
                <c:ptCount val="3"/>
                <c:pt idx="0">
                  <c:v>0.15</c:v>
                </c:pt>
                <c:pt idx="1">
                  <c:v>0.13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F4-44FD-B626-39314CEBE9B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72820928"/>
        <c:axId val="515273664"/>
      </c:barChart>
      <c:catAx>
        <c:axId val="572820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5273664"/>
        <c:crosses val="autoZero"/>
        <c:auto val="1"/>
        <c:lblAlgn val="ctr"/>
        <c:lblOffset val="100"/>
        <c:noMultiLvlLbl val="0"/>
      </c:catAx>
      <c:valAx>
        <c:axId val="515273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7282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ECM kg 305 days Holstein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'Holstein ECM'!$A$2:$A$15</c:f>
              <c:strCache>
                <c:ptCount val="14"/>
                <c:pt idx="0">
                  <c:v>USA</c:v>
                </c:pt>
                <c:pt idx="1">
                  <c:v>Sweden</c:v>
                </c:pt>
                <c:pt idx="2">
                  <c:v>Denmark</c:v>
                </c:pt>
                <c:pt idx="3">
                  <c:v>Finland</c:v>
                </c:pt>
                <c:pt idx="4">
                  <c:v>Canada</c:v>
                </c:pt>
                <c:pt idx="5">
                  <c:v>Estonia</c:v>
                </c:pt>
                <c:pt idx="6">
                  <c:v>Spain</c:v>
                </c:pt>
                <c:pt idx="7">
                  <c:v>Holland</c:v>
                </c:pt>
                <c:pt idx="8">
                  <c:v>Germany</c:v>
                </c:pt>
                <c:pt idx="9">
                  <c:v>Italy</c:v>
                </c:pt>
                <c:pt idx="10">
                  <c:v>France</c:v>
                </c:pt>
                <c:pt idx="11">
                  <c:v>UK (England &amp; Wales) NMR</c:v>
                </c:pt>
                <c:pt idx="12">
                  <c:v>Poland</c:v>
                </c:pt>
                <c:pt idx="13">
                  <c:v>Australia</c:v>
                </c:pt>
              </c:strCache>
            </c:strRef>
          </c:cat>
          <c:val>
            <c:numRef>
              <c:f>'Holstein ECM'!$B$2:$B$15</c:f>
              <c:numCache>
                <c:formatCode>#,##0</c:formatCode>
                <c:ptCount val="14"/>
                <c:pt idx="0">
                  <c:v>11082.38955</c:v>
                </c:pt>
                <c:pt idx="1">
                  <c:v>10992.5</c:v>
                </c:pt>
                <c:pt idx="2">
                  <c:v>10909.5</c:v>
                </c:pt>
                <c:pt idx="3">
                  <c:v>10595.45</c:v>
                </c:pt>
                <c:pt idx="4">
                  <c:v>10232.6</c:v>
                </c:pt>
                <c:pt idx="5">
                  <c:v>9708.4635699999999</c:v>
                </c:pt>
                <c:pt idx="6">
                  <c:v>9432.4500000000007</c:v>
                </c:pt>
                <c:pt idx="7">
                  <c:v>9363.7169400000002</c:v>
                </c:pt>
                <c:pt idx="8">
                  <c:v>9162.6865699999998</c:v>
                </c:pt>
                <c:pt idx="9">
                  <c:v>9059.9267199999995</c:v>
                </c:pt>
                <c:pt idx="10">
                  <c:v>8871.2870400000011</c:v>
                </c:pt>
                <c:pt idx="11">
                  <c:v>8617.5240799999992</c:v>
                </c:pt>
                <c:pt idx="12">
                  <c:v>8390.0123999999996</c:v>
                </c:pt>
                <c:pt idx="13">
                  <c:v>7183.2311600000003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8-4103-B220-ED2766E6BC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7765168"/>
        <c:axId val="158071048"/>
      </c:barChart>
      <c:catAx>
        <c:axId val="15776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58071048"/>
        <c:crosses val="autoZero"/>
        <c:auto val="1"/>
        <c:lblAlgn val="ctr"/>
        <c:lblOffset val="100"/>
        <c:noMultiLvlLbl val="0"/>
      </c:catAx>
      <c:valAx>
        <c:axId val="158071048"/>
        <c:scaling>
          <c:orientation val="minMax"/>
          <c:max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5776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fat + protein kg - Holstein 305 days, all registered cows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'Holstein fat+protein kg'!$A$2:$A$15</c:f>
              <c:strCache>
                <c:ptCount val="14"/>
                <c:pt idx="0">
                  <c:v>Sweden</c:v>
                </c:pt>
                <c:pt idx="1">
                  <c:v>Denmark</c:v>
                </c:pt>
                <c:pt idx="2">
                  <c:v>USA</c:v>
                </c:pt>
                <c:pt idx="3">
                  <c:v>Finland</c:v>
                </c:pt>
                <c:pt idx="4">
                  <c:v>Canada</c:v>
                </c:pt>
                <c:pt idx="5">
                  <c:v>Estonia</c:v>
                </c:pt>
                <c:pt idx="6">
                  <c:v>Holland</c:v>
                </c:pt>
                <c:pt idx="7">
                  <c:v>Spain</c:v>
                </c:pt>
                <c:pt idx="8">
                  <c:v>Germany</c:v>
                </c:pt>
                <c:pt idx="9">
                  <c:v>Italy</c:v>
                </c:pt>
                <c:pt idx="10">
                  <c:v>France</c:v>
                </c:pt>
                <c:pt idx="11">
                  <c:v>UK (England &amp; Wales) NMR</c:v>
                </c:pt>
                <c:pt idx="12">
                  <c:v>Poland</c:v>
                </c:pt>
                <c:pt idx="13">
                  <c:v>Australia</c:v>
                </c:pt>
              </c:strCache>
            </c:strRef>
          </c:cat>
          <c:val>
            <c:numRef>
              <c:f>'Holstein fat+protein kg'!$B$2:$B$15</c:f>
              <c:numCache>
                <c:formatCode>0</c:formatCode>
                <c:ptCount val="14"/>
                <c:pt idx="0">
                  <c:v>815</c:v>
                </c:pt>
                <c:pt idx="1">
                  <c:v>805</c:v>
                </c:pt>
                <c:pt idx="2">
                  <c:v>803.36700000000008</c:v>
                </c:pt>
                <c:pt idx="3">
                  <c:v>781</c:v>
                </c:pt>
                <c:pt idx="4">
                  <c:v>748</c:v>
                </c:pt>
                <c:pt idx="5">
                  <c:v>713.92360000000008</c:v>
                </c:pt>
                <c:pt idx="6">
                  <c:v>700.73919999999998</c:v>
                </c:pt>
                <c:pt idx="7">
                  <c:v>686</c:v>
                </c:pt>
                <c:pt idx="8">
                  <c:v>678.13609999999994</c:v>
                </c:pt>
                <c:pt idx="9">
                  <c:v>661.8735999999999</c:v>
                </c:pt>
                <c:pt idx="10">
                  <c:v>651.92820000000006</c:v>
                </c:pt>
                <c:pt idx="11">
                  <c:v>633.69239999999991</c:v>
                </c:pt>
                <c:pt idx="12">
                  <c:v>620.31200000000001</c:v>
                </c:pt>
                <c:pt idx="13">
                  <c:v>525.40679999999998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70-4E8A-A80B-E99E5CD020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7765168"/>
        <c:axId val="158071048"/>
      </c:barChart>
      <c:catAx>
        <c:axId val="15776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58071048"/>
        <c:crosses val="autoZero"/>
        <c:auto val="1"/>
        <c:lblAlgn val="ctr"/>
        <c:lblOffset val="100"/>
        <c:noMultiLvlLbl val="0"/>
      </c:catAx>
      <c:valAx>
        <c:axId val="158071048"/>
        <c:scaling>
          <c:orientation val="minMax"/>
          <c:max val="9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5776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305 days Kg Milk ECM - RDC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8D18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'RDC ECM'!$A$3:$A$11</c:f>
              <c:strCache>
                <c:ptCount val="9"/>
                <c:pt idx="0">
                  <c:v>Sweden</c:v>
                </c:pt>
                <c:pt idx="1">
                  <c:v>Finland</c:v>
                </c:pt>
                <c:pt idx="2">
                  <c:v>Denmark</c:v>
                </c:pt>
                <c:pt idx="3">
                  <c:v>Estonia</c:v>
                </c:pt>
                <c:pt idx="4">
                  <c:v>Canada</c:v>
                </c:pt>
                <c:pt idx="5">
                  <c:v>Norway</c:v>
                </c:pt>
                <c:pt idx="6">
                  <c:v>UK (England &amp; Wales) NMR</c:v>
                </c:pt>
                <c:pt idx="7">
                  <c:v>USA</c:v>
                </c:pt>
                <c:pt idx="8">
                  <c:v>Australia</c:v>
                </c:pt>
              </c:strCache>
            </c:strRef>
          </c:cat>
          <c:val>
            <c:numRef>
              <c:f>'RDC ECM'!$B$3:$B$11</c:f>
              <c:numCache>
                <c:formatCode>#,##0</c:formatCode>
                <c:ptCount val="9"/>
                <c:pt idx="0">
                  <c:v>10341.016</c:v>
                </c:pt>
                <c:pt idx="1">
                  <c:v>10080.228999999999</c:v>
                </c:pt>
                <c:pt idx="2">
                  <c:v>10075.565000000001</c:v>
                </c:pt>
                <c:pt idx="3">
                  <c:v>8791.7090399999997</c:v>
                </c:pt>
                <c:pt idx="4">
                  <c:v>8093.6264499999997</c:v>
                </c:pt>
                <c:pt idx="5">
                  <c:v>7677.9922999999999</c:v>
                </c:pt>
                <c:pt idx="6">
                  <c:v>7010.9518399999997</c:v>
                </c:pt>
                <c:pt idx="7">
                  <c:v>6690.09249</c:v>
                </c:pt>
                <c:pt idx="8">
                  <c:v>6436.9364800000003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9F-4E35-A1A6-507426F639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7765168"/>
        <c:axId val="158071048"/>
      </c:barChart>
      <c:catAx>
        <c:axId val="15776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58071048"/>
        <c:crosses val="autoZero"/>
        <c:auto val="1"/>
        <c:lblAlgn val="ctr"/>
        <c:lblOffset val="100"/>
        <c:noMultiLvlLbl val="0"/>
      </c:catAx>
      <c:valAx>
        <c:axId val="158071048"/>
        <c:scaling>
          <c:orientation val="minMax"/>
          <c:max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5776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305 days Fat + Protein kg - RDC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8D18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'RDC fat + protein kg'!$A$2:$A$10</c:f>
              <c:strCache>
                <c:ptCount val="9"/>
                <c:pt idx="0">
                  <c:v>Sweden</c:v>
                </c:pt>
                <c:pt idx="1">
                  <c:v>Denmark</c:v>
                </c:pt>
                <c:pt idx="2">
                  <c:v>Finland</c:v>
                </c:pt>
                <c:pt idx="3">
                  <c:v>Estonia</c:v>
                </c:pt>
                <c:pt idx="4">
                  <c:v>Canada</c:v>
                </c:pt>
                <c:pt idx="5">
                  <c:v>Norway</c:v>
                </c:pt>
                <c:pt idx="6">
                  <c:v>UK (England &amp; Wales) NMR</c:v>
                </c:pt>
                <c:pt idx="7">
                  <c:v>USA</c:v>
                </c:pt>
                <c:pt idx="8">
                  <c:v>Australia</c:v>
                </c:pt>
              </c:strCache>
            </c:strRef>
          </c:cat>
          <c:val>
            <c:numRef>
              <c:f>'RDC fat + protein kg'!$B$2:$B$10</c:f>
              <c:numCache>
                <c:formatCode>0</c:formatCode>
                <c:ptCount val="9"/>
                <c:pt idx="0">
                  <c:v>777.52</c:v>
                </c:pt>
                <c:pt idx="1">
                  <c:v>752.7</c:v>
                </c:pt>
                <c:pt idx="2">
                  <c:v>754.72</c:v>
                </c:pt>
                <c:pt idx="3">
                  <c:v>651.17920000000004</c:v>
                </c:pt>
                <c:pt idx="4">
                  <c:v>599.02499999999998</c:v>
                </c:pt>
                <c:pt idx="5">
                  <c:v>572.649</c:v>
                </c:pt>
                <c:pt idx="6">
                  <c:v>519.52319999999997</c:v>
                </c:pt>
                <c:pt idx="7">
                  <c:v>488.50319999999999</c:v>
                </c:pt>
                <c:pt idx="8">
                  <c:v>478.72239999999999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9F-4E35-A1A6-507426F639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7765168"/>
        <c:axId val="158071048"/>
      </c:barChart>
      <c:catAx>
        <c:axId val="15776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58071048"/>
        <c:crosses val="autoZero"/>
        <c:auto val="1"/>
        <c:lblAlgn val="ctr"/>
        <c:lblOffset val="100"/>
        <c:noMultiLvlLbl val="0"/>
      </c:catAx>
      <c:valAx>
        <c:axId val="158071048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5776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305 days fat+protein kg, Jersey, all registered cows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DBB41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'Jersey fat+protein kg'!$A$2:$A$6</c:f>
              <c:strCache>
                <c:ptCount val="5"/>
                <c:pt idx="0">
                  <c:v>Denmark</c:v>
                </c:pt>
                <c:pt idx="1">
                  <c:v>USA</c:v>
                </c:pt>
                <c:pt idx="2">
                  <c:v>Canada</c:v>
                </c:pt>
                <c:pt idx="3">
                  <c:v>UK (England &amp; Wales) NMR</c:v>
                </c:pt>
                <c:pt idx="4">
                  <c:v>Australia</c:v>
                </c:pt>
              </c:strCache>
            </c:strRef>
          </c:cat>
          <c:val>
            <c:numRef>
              <c:f>'Jersey fat+protein kg'!$B$2:$B$6</c:f>
              <c:numCache>
                <c:formatCode>0</c:formatCode>
                <c:ptCount val="5"/>
                <c:pt idx="0">
                  <c:v>745</c:v>
                </c:pt>
                <c:pt idx="1">
                  <c:v>706</c:v>
                </c:pt>
                <c:pt idx="2">
                  <c:v>607.0806</c:v>
                </c:pt>
                <c:pt idx="3">
                  <c:v>540</c:v>
                </c:pt>
                <c:pt idx="4">
                  <c:v>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14-4329-9BE5-E76109E0FC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3266528"/>
        <c:axId val="373266920"/>
      </c:barChart>
      <c:catAx>
        <c:axId val="37326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73266920"/>
        <c:crosses val="autoZero"/>
        <c:auto val="1"/>
        <c:lblAlgn val="ctr"/>
        <c:lblOffset val="100"/>
        <c:noMultiLvlLbl val="0"/>
      </c:catAx>
      <c:valAx>
        <c:axId val="373266920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73266528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image" Target="../media/image81.JPG"/><Relationship Id="rId4" Type="http://schemas.openxmlformats.org/officeDocument/2006/relationships/image" Target="../media/image8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image" Target="../media/image81.JPG"/><Relationship Id="rId4" Type="http://schemas.openxmlformats.org/officeDocument/2006/relationships/image" Target="../media/image8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144D3-A8CB-43B4-AD50-FDDCB350BA2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D7CAA8D9-47CD-43E8-9F4A-EB4D8CD5DA83}">
      <dgm:prSet phldrT="[Text]" custT="1"/>
      <dgm:spPr/>
      <dgm:t>
        <a:bodyPr/>
        <a:lstStyle/>
        <a:p>
          <a:r>
            <a:rPr lang="da-DK" sz="2300" dirty="0"/>
            <a:t>90% of dairy cows in registration system</a:t>
          </a:r>
          <a:endParaRPr lang="x-none" sz="2300" b="0" dirty="0"/>
        </a:p>
      </dgm:t>
    </dgm:pt>
    <dgm:pt modelId="{53DE6571-01D0-434C-9145-280D514B627F}" type="parTrans" cxnId="{C4073A17-D3E6-483E-9C8E-B7F511E753AA}">
      <dgm:prSet/>
      <dgm:spPr/>
      <dgm:t>
        <a:bodyPr/>
        <a:lstStyle/>
        <a:p>
          <a:endParaRPr lang="x-none"/>
        </a:p>
      </dgm:t>
    </dgm:pt>
    <dgm:pt modelId="{0E43A7A4-67A8-42D4-9F76-D4AED225D4AC}" type="sibTrans" cxnId="{C4073A17-D3E6-483E-9C8E-B7F511E753AA}">
      <dgm:prSet/>
      <dgm:spPr/>
      <dgm:t>
        <a:bodyPr/>
        <a:lstStyle/>
        <a:p>
          <a:endParaRPr lang="x-none"/>
        </a:p>
      </dgm:t>
    </dgm:pt>
    <dgm:pt modelId="{65CA53FE-1DF1-4602-8093-C416FFA93A23}">
      <dgm:prSet phldrT="[Text]" custT="1"/>
      <dgm:spPr/>
      <dgm:t>
        <a:bodyPr/>
        <a:lstStyle/>
        <a:p>
          <a:r>
            <a:rPr lang="en-US" sz="2300" dirty="0"/>
            <a:t>High management level</a:t>
          </a:r>
          <a:endParaRPr lang="x-none" sz="2300" dirty="0"/>
        </a:p>
      </dgm:t>
    </dgm:pt>
    <dgm:pt modelId="{6F25A177-B8B2-4FD7-AD63-E22A664E2C6E}" type="parTrans" cxnId="{2A33EDFA-13B2-4588-86BB-1984097AC338}">
      <dgm:prSet/>
      <dgm:spPr/>
      <dgm:t>
        <a:bodyPr/>
        <a:lstStyle/>
        <a:p>
          <a:endParaRPr lang="x-none"/>
        </a:p>
      </dgm:t>
    </dgm:pt>
    <dgm:pt modelId="{F82B0624-A0EC-41BA-81FF-D7CDFA97D0B5}" type="sibTrans" cxnId="{2A33EDFA-13B2-4588-86BB-1984097AC338}">
      <dgm:prSet/>
      <dgm:spPr/>
      <dgm:t>
        <a:bodyPr/>
        <a:lstStyle/>
        <a:p>
          <a:endParaRPr lang="x-none"/>
        </a:p>
      </dgm:t>
    </dgm:pt>
    <dgm:pt modelId="{B48CD912-CE30-4989-9B35-3554CA7EBBF4}">
      <dgm:prSet phldrT="[Text]" custT="1"/>
      <dgm:spPr/>
      <dgm:t>
        <a:bodyPr/>
        <a:lstStyle/>
        <a:p>
          <a:r>
            <a:rPr lang="en-US" sz="2300" dirty="0"/>
            <a:t>Very high production </a:t>
          </a:r>
          <a:br>
            <a:rPr lang="en-US" sz="2300" dirty="0"/>
          </a:br>
          <a:r>
            <a:rPr lang="en-US" sz="2300" dirty="0"/>
            <a:t>per cow</a:t>
          </a:r>
          <a:endParaRPr lang="x-none" sz="2300" dirty="0"/>
        </a:p>
      </dgm:t>
    </dgm:pt>
    <dgm:pt modelId="{4420761F-9ADE-4ABA-A4B0-C04B32DF30B1}" type="parTrans" cxnId="{E500A7A7-D959-4822-BA60-3C28EDEEA9D3}">
      <dgm:prSet/>
      <dgm:spPr/>
      <dgm:t>
        <a:bodyPr/>
        <a:lstStyle/>
        <a:p>
          <a:endParaRPr lang="x-none"/>
        </a:p>
      </dgm:t>
    </dgm:pt>
    <dgm:pt modelId="{051673AA-B6DA-4DE6-A19E-50DA18101C8E}" type="sibTrans" cxnId="{E500A7A7-D959-4822-BA60-3C28EDEEA9D3}">
      <dgm:prSet/>
      <dgm:spPr/>
      <dgm:t>
        <a:bodyPr/>
        <a:lstStyle/>
        <a:p>
          <a:endParaRPr lang="x-none"/>
        </a:p>
      </dgm:t>
    </dgm:pt>
    <dgm:pt modelId="{D292FD10-F88F-4C75-A167-00FA78121BD5}" type="pres">
      <dgm:prSet presAssocID="{41C144D3-A8CB-43B4-AD50-FDDCB350BA26}" presName="linearFlow" presStyleCnt="0">
        <dgm:presLayoutVars>
          <dgm:dir/>
          <dgm:resizeHandles val="exact"/>
        </dgm:presLayoutVars>
      </dgm:prSet>
      <dgm:spPr/>
    </dgm:pt>
    <dgm:pt modelId="{86C3D2B3-784F-4D29-8014-175ED008DDB7}" type="pres">
      <dgm:prSet presAssocID="{D7CAA8D9-47CD-43E8-9F4A-EB4D8CD5DA83}" presName="composite" presStyleCnt="0"/>
      <dgm:spPr/>
    </dgm:pt>
    <dgm:pt modelId="{4EE8B8FA-B9E6-43D7-8143-9B229A0E843E}" type="pres">
      <dgm:prSet presAssocID="{D7CAA8D9-47CD-43E8-9F4A-EB4D8CD5DA83}" presName="imgShp" presStyleLbl="fgImgPlace1" presStyleIdx="0" presStyleCnt="3" custLinFactNeighborX="49575" custLinFactNeighborY="-170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5A6B2C-648A-480B-9D7D-9E7D3D440753}" type="pres">
      <dgm:prSet presAssocID="{D7CAA8D9-47CD-43E8-9F4A-EB4D8CD5DA83}" presName="txShp" presStyleLbl="node1" presStyleIdx="0" presStyleCnt="3">
        <dgm:presLayoutVars>
          <dgm:bulletEnabled val="1"/>
        </dgm:presLayoutVars>
      </dgm:prSet>
      <dgm:spPr/>
    </dgm:pt>
    <dgm:pt modelId="{4BDA98A0-0894-4412-B2FD-1629A047584F}" type="pres">
      <dgm:prSet presAssocID="{0E43A7A4-67A8-42D4-9F76-D4AED225D4AC}" presName="spacing" presStyleCnt="0"/>
      <dgm:spPr/>
    </dgm:pt>
    <dgm:pt modelId="{05772CD9-C7C6-41F1-A70F-4D738B0ADCD3}" type="pres">
      <dgm:prSet presAssocID="{65CA53FE-1DF1-4602-8093-C416FFA93A23}" presName="composite" presStyleCnt="0"/>
      <dgm:spPr/>
    </dgm:pt>
    <dgm:pt modelId="{3F7D837E-96DD-45CA-BB5F-A42FD7CE20ED}" type="pres">
      <dgm:prSet presAssocID="{65CA53FE-1DF1-4602-8093-C416FFA93A23}" presName="imgShp" presStyleLbl="fgImgPlace1" presStyleIdx="1" presStyleCnt="3" custLinFactNeighborX="50410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D84D4F-0108-4A5B-B32B-D77E15C930CC}" type="pres">
      <dgm:prSet presAssocID="{65CA53FE-1DF1-4602-8093-C416FFA93A23}" presName="txShp" presStyleLbl="node1" presStyleIdx="1" presStyleCnt="3">
        <dgm:presLayoutVars>
          <dgm:bulletEnabled val="1"/>
        </dgm:presLayoutVars>
      </dgm:prSet>
      <dgm:spPr/>
    </dgm:pt>
    <dgm:pt modelId="{E9D5B0D2-000A-4341-A32B-31BE778EF33F}" type="pres">
      <dgm:prSet presAssocID="{F82B0624-A0EC-41BA-81FF-D7CDFA97D0B5}" presName="spacing" presStyleCnt="0"/>
      <dgm:spPr/>
    </dgm:pt>
    <dgm:pt modelId="{F7E9E2CC-92D2-44C4-9A03-3A95AE0E5B83}" type="pres">
      <dgm:prSet presAssocID="{B48CD912-CE30-4989-9B35-3554CA7EBBF4}" presName="composite" presStyleCnt="0"/>
      <dgm:spPr/>
    </dgm:pt>
    <dgm:pt modelId="{7F97BA16-B41B-4CC4-8592-4BE6B7038CC4}" type="pres">
      <dgm:prSet presAssocID="{B48CD912-CE30-4989-9B35-3554CA7EBBF4}" presName="imgShp" presStyleLbl="fgImgPlace1" presStyleIdx="2" presStyleCnt="3" custLinFactNeighborX="504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3565E78-C24B-4A98-BB24-2C929FBF319A}" type="pres">
      <dgm:prSet presAssocID="{B48CD912-CE30-4989-9B35-3554CA7EBBF4}" presName="txShp" presStyleLbl="node1" presStyleIdx="2" presStyleCnt="3">
        <dgm:presLayoutVars>
          <dgm:bulletEnabled val="1"/>
        </dgm:presLayoutVars>
      </dgm:prSet>
      <dgm:spPr/>
    </dgm:pt>
  </dgm:ptLst>
  <dgm:cxnLst>
    <dgm:cxn modelId="{C4073A17-D3E6-483E-9C8E-B7F511E753AA}" srcId="{41C144D3-A8CB-43B4-AD50-FDDCB350BA26}" destId="{D7CAA8D9-47CD-43E8-9F4A-EB4D8CD5DA83}" srcOrd="0" destOrd="0" parTransId="{53DE6571-01D0-434C-9145-280D514B627F}" sibTransId="{0E43A7A4-67A8-42D4-9F76-D4AED225D4AC}"/>
    <dgm:cxn modelId="{2BCAAF83-CC0F-4BD0-9EC9-4F75A63A54D2}" type="presOf" srcId="{D7CAA8D9-47CD-43E8-9F4A-EB4D8CD5DA83}" destId="{A15A6B2C-648A-480B-9D7D-9E7D3D440753}" srcOrd="0" destOrd="0" presId="urn:microsoft.com/office/officeart/2005/8/layout/vList3"/>
    <dgm:cxn modelId="{1DB91C9C-1BBE-48CE-AA5D-CB82050ED87C}" type="presOf" srcId="{65CA53FE-1DF1-4602-8093-C416FFA93A23}" destId="{B9D84D4F-0108-4A5B-B32B-D77E15C930CC}" srcOrd="0" destOrd="0" presId="urn:microsoft.com/office/officeart/2005/8/layout/vList3"/>
    <dgm:cxn modelId="{E500A7A7-D959-4822-BA60-3C28EDEEA9D3}" srcId="{41C144D3-A8CB-43B4-AD50-FDDCB350BA26}" destId="{B48CD912-CE30-4989-9B35-3554CA7EBBF4}" srcOrd="2" destOrd="0" parTransId="{4420761F-9ADE-4ABA-A4B0-C04B32DF30B1}" sibTransId="{051673AA-B6DA-4DE6-A19E-50DA18101C8E}"/>
    <dgm:cxn modelId="{0B9A48A8-2E65-488E-8848-5ACDA0AF6AB0}" type="presOf" srcId="{B48CD912-CE30-4989-9B35-3554CA7EBBF4}" destId="{03565E78-C24B-4A98-BB24-2C929FBF319A}" srcOrd="0" destOrd="0" presId="urn:microsoft.com/office/officeart/2005/8/layout/vList3"/>
    <dgm:cxn modelId="{C71F49C2-BE42-4FEA-9C81-F590046A7573}" type="presOf" srcId="{41C144D3-A8CB-43B4-AD50-FDDCB350BA26}" destId="{D292FD10-F88F-4C75-A167-00FA78121BD5}" srcOrd="0" destOrd="0" presId="urn:microsoft.com/office/officeart/2005/8/layout/vList3"/>
    <dgm:cxn modelId="{2A33EDFA-13B2-4588-86BB-1984097AC338}" srcId="{41C144D3-A8CB-43B4-AD50-FDDCB350BA26}" destId="{65CA53FE-1DF1-4602-8093-C416FFA93A23}" srcOrd="1" destOrd="0" parTransId="{6F25A177-B8B2-4FD7-AD63-E22A664E2C6E}" sibTransId="{F82B0624-A0EC-41BA-81FF-D7CDFA97D0B5}"/>
    <dgm:cxn modelId="{F5AB1866-4100-4802-BB81-5520347321BA}" type="presParOf" srcId="{D292FD10-F88F-4C75-A167-00FA78121BD5}" destId="{86C3D2B3-784F-4D29-8014-175ED008DDB7}" srcOrd="0" destOrd="0" presId="urn:microsoft.com/office/officeart/2005/8/layout/vList3"/>
    <dgm:cxn modelId="{37E9AE0D-08AA-4202-AB4E-22694D741989}" type="presParOf" srcId="{86C3D2B3-784F-4D29-8014-175ED008DDB7}" destId="{4EE8B8FA-B9E6-43D7-8143-9B229A0E843E}" srcOrd="0" destOrd="0" presId="urn:microsoft.com/office/officeart/2005/8/layout/vList3"/>
    <dgm:cxn modelId="{B09CE7D8-1158-438C-85A7-C37BB45A6719}" type="presParOf" srcId="{86C3D2B3-784F-4D29-8014-175ED008DDB7}" destId="{A15A6B2C-648A-480B-9D7D-9E7D3D440753}" srcOrd="1" destOrd="0" presId="urn:microsoft.com/office/officeart/2005/8/layout/vList3"/>
    <dgm:cxn modelId="{B23B05FD-7C36-484E-9083-AB59EDF00203}" type="presParOf" srcId="{D292FD10-F88F-4C75-A167-00FA78121BD5}" destId="{4BDA98A0-0894-4412-B2FD-1629A047584F}" srcOrd="1" destOrd="0" presId="urn:microsoft.com/office/officeart/2005/8/layout/vList3"/>
    <dgm:cxn modelId="{C9129BA7-8D80-4033-B261-482DB95D248D}" type="presParOf" srcId="{D292FD10-F88F-4C75-A167-00FA78121BD5}" destId="{05772CD9-C7C6-41F1-A70F-4D738B0ADCD3}" srcOrd="2" destOrd="0" presId="urn:microsoft.com/office/officeart/2005/8/layout/vList3"/>
    <dgm:cxn modelId="{B0ACBBA4-1D7C-4CE4-A48E-D74F33311E57}" type="presParOf" srcId="{05772CD9-C7C6-41F1-A70F-4D738B0ADCD3}" destId="{3F7D837E-96DD-45CA-BB5F-A42FD7CE20ED}" srcOrd="0" destOrd="0" presId="urn:microsoft.com/office/officeart/2005/8/layout/vList3"/>
    <dgm:cxn modelId="{85AE2C1E-D7C6-4D75-9DF4-D40B5FD7881E}" type="presParOf" srcId="{05772CD9-C7C6-41F1-A70F-4D738B0ADCD3}" destId="{B9D84D4F-0108-4A5B-B32B-D77E15C930CC}" srcOrd="1" destOrd="0" presId="urn:microsoft.com/office/officeart/2005/8/layout/vList3"/>
    <dgm:cxn modelId="{EC075378-FBBA-4A53-8439-39695ABC0E76}" type="presParOf" srcId="{D292FD10-F88F-4C75-A167-00FA78121BD5}" destId="{E9D5B0D2-000A-4341-A32B-31BE778EF33F}" srcOrd="3" destOrd="0" presId="urn:microsoft.com/office/officeart/2005/8/layout/vList3"/>
    <dgm:cxn modelId="{25308785-A52C-4468-A921-2CF67263FA69}" type="presParOf" srcId="{D292FD10-F88F-4C75-A167-00FA78121BD5}" destId="{F7E9E2CC-92D2-44C4-9A03-3A95AE0E5B83}" srcOrd="4" destOrd="0" presId="urn:microsoft.com/office/officeart/2005/8/layout/vList3"/>
    <dgm:cxn modelId="{91475108-36FB-4BE4-A1BF-F0BE7436CA7C}" type="presParOf" srcId="{F7E9E2CC-92D2-44C4-9A03-3A95AE0E5B83}" destId="{7F97BA16-B41B-4CC4-8592-4BE6B7038CC4}" srcOrd="0" destOrd="0" presId="urn:microsoft.com/office/officeart/2005/8/layout/vList3"/>
    <dgm:cxn modelId="{A2DE0865-F923-4C89-B2FF-E52577B5EE8C}" type="presParOf" srcId="{F7E9E2CC-92D2-44C4-9A03-3A95AE0E5B83}" destId="{03565E78-C24B-4A98-BB24-2C929FBF319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C144D3-A8CB-43B4-AD50-FDDCB350BA2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D7CAA8D9-47CD-43E8-9F4A-EB4D8CD5DA83}">
      <dgm:prSet phldrT="[Text]" custT="1"/>
      <dgm:spPr/>
      <dgm:t>
        <a:bodyPr/>
        <a:lstStyle/>
        <a:p>
          <a:r>
            <a:rPr lang="en-US" sz="2300" dirty="0"/>
            <a:t>Large focus on health </a:t>
          </a:r>
          <a:br>
            <a:rPr lang="en-US" sz="2300" dirty="0"/>
          </a:br>
          <a:r>
            <a:rPr lang="en-US" sz="2300" dirty="0"/>
            <a:t>traits in breeding</a:t>
          </a:r>
          <a:endParaRPr lang="x-none" sz="2300" dirty="0"/>
        </a:p>
      </dgm:t>
    </dgm:pt>
    <dgm:pt modelId="{53DE6571-01D0-434C-9145-280D514B627F}" type="parTrans" cxnId="{C4073A17-D3E6-483E-9C8E-B7F511E753AA}">
      <dgm:prSet/>
      <dgm:spPr/>
      <dgm:t>
        <a:bodyPr/>
        <a:lstStyle/>
        <a:p>
          <a:endParaRPr lang="x-none" sz="2300"/>
        </a:p>
      </dgm:t>
    </dgm:pt>
    <dgm:pt modelId="{0E43A7A4-67A8-42D4-9F76-D4AED225D4AC}" type="sibTrans" cxnId="{C4073A17-D3E6-483E-9C8E-B7F511E753AA}">
      <dgm:prSet/>
      <dgm:spPr/>
      <dgm:t>
        <a:bodyPr/>
        <a:lstStyle/>
        <a:p>
          <a:endParaRPr lang="x-none" sz="2300"/>
        </a:p>
      </dgm:t>
    </dgm:pt>
    <dgm:pt modelId="{65CA53FE-1DF1-4602-8093-C416FFA93A23}">
      <dgm:prSet phldrT="[Text]" custT="1"/>
      <dgm:spPr/>
      <dgm:t>
        <a:bodyPr/>
        <a:lstStyle/>
        <a:p>
          <a:r>
            <a:rPr lang="en-US" sz="2300" dirty="0"/>
            <a:t>Strict regulations </a:t>
          </a:r>
          <a:br>
            <a:rPr lang="en-US" sz="2300" dirty="0"/>
          </a:br>
          <a:r>
            <a:rPr lang="en-US" sz="2300" dirty="0"/>
            <a:t>regarding use of </a:t>
          </a:r>
          <a:br>
            <a:rPr lang="en-US" sz="2300" dirty="0"/>
          </a:br>
          <a:r>
            <a:rPr lang="en-US" sz="2300" dirty="0"/>
            <a:t>  antibiotics and hormones</a:t>
          </a:r>
          <a:endParaRPr lang="x-none" sz="2300" dirty="0"/>
        </a:p>
      </dgm:t>
    </dgm:pt>
    <dgm:pt modelId="{6F25A177-B8B2-4FD7-AD63-E22A664E2C6E}" type="parTrans" cxnId="{2A33EDFA-13B2-4588-86BB-1984097AC338}">
      <dgm:prSet/>
      <dgm:spPr/>
      <dgm:t>
        <a:bodyPr/>
        <a:lstStyle/>
        <a:p>
          <a:endParaRPr lang="x-none" sz="2300"/>
        </a:p>
      </dgm:t>
    </dgm:pt>
    <dgm:pt modelId="{F82B0624-A0EC-41BA-81FF-D7CDFA97D0B5}" type="sibTrans" cxnId="{2A33EDFA-13B2-4588-86BB-1984097AC338}">
      <dgm:prSet/>
      <dgm:spPr/>
      <dgm:t>
        <a:bodyPr/>
        <a:lstStyle/>
        <a:p>
          <a:endParaRPr lang="x-none" sz="2300"/>
        </a:p>
      </dgm:t>
    </dgm:pt>
    <dgm:pt modelId="{B48CD912-CE30-4989-9B35-3554CA7EBBF4}">
      <dgm:prSet phldrT="[Text]" custT="1"/>
      <dgm:spPr/>
      <dgm:t>
        <a:bodyPr/>
        <a:lstStyle/>
        <a:p>
          <a:r>
            <a:rPr lang="en-US" sz="2300" dirty="0"/>
            <a:t>  Sustainability, food safety </a:t>
          </a:r>
          <a:br>
            <a:rPr lang="en-US" sz="2300" dirty="0"/>
          </a:br>
          <a:r>
            <a:rPr lang="en-US" sz="2300" dirty="0"/>
            <a:t>&amp; animal welfare in the whole value chain</a:t>
          </a:r>
          <a:endParaRPr lang="x-none" sz="2300" dirty="0"/>
        </a:p>
      </dgm:t>
    </dgm:pt>
    <dgm:pt modelId="{4420761F-9ADE-4ABA-A4B0-C04B32DF30B1}" type="parTrans" cxnId="{E500A7A7-D959-4822-BA60-3C28EDEEA9D3}">
      <dgm:prSet/>
      <dgm:spPr/>
      <dgm:t>
        <a:bodyPr/>
        <a:lstStyle/>
        <a:p>
          <a:endParaRPr lang="x-none" sz="2300"/>
        </a:p>
      </dgm:t>
    </dgm:pt>
    <dgm:pt modelId="{051673AA-B6DA-4DE6-A19E-50DA18101C8E}" type="sibTrans" cxnId="{E500A7A7-D959-4822-BA60-3C28EDEEA9D3}">
      <dgm:prSet/>
      <dgm:spPr/>
      <dgm:t>
        <a:bodyPr/>
        <a:lstStyle/>
        <a:p>
          <a:endParaRPr lang="x-none" sz="2300"/>
        </a:p>
      </dgm:t>
    </dgm:pt>
    <dgm:pt modelId="{D292FD10-F88F-4C75-A167-00FA78121BD5}" type="pres">
      <dgm:prSet presAssocID="{41C144D3-A8CB-43B4-AD50-FDDCB350BA26}" presName="linearFlow" presStyleCnt="0">
        <dgm:presLayoutVars>
          <dgm:dir/>
          <dgm:resizeHandles val="exact"/>
        </dgm:presLayoutVars>
      </dgm:prSet>
      <dgm:spPr/>
    </dgm:pt>
    <dgm:pt modelId="{86C3D2B3-784F-4D29-8014-175ED008DDB7}" type="pres">
      <dgm:prSet presAssocID="{D7CAA8D9-47CD-43E8-9F4A-EB4D8CD5DA83}" presName="composite" presStyleCnt="0"/>
      <dgm:spPr/>
    </dgm:pt>
    <dgm:pt modelId="{4EE8B8FA-B9E6-43D7-8143-9B229A0E843E}" type="pres">
      <dgm:prSet presAssocID="{D7CAA8D9-47CD-43E8-9F4A-EB4D8CD5DA83}" presName="imgShp" presStyleLbl="fgImgPlace1" presStyleIdx="0" presStyleCnt="3" custLinFactNeighborX="35910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15A6B2C-648A-480B-9D7D-9E7D3D440753}" type="pres">
      <dgm:prSet presAssocID="{D7CAA8D9-47CD-43E8-9F4A-EB4D8CD5DA83}" presName="txShp" presStyleLbl="node1" presStyleIdx="0" presStyleCnt="3">
        <dgm:presLayoutVars>
          <dgm:bulletEnabled val="1"/>
        </dgm:presLayoutVars>
      </dgm:prSet>
      <dgm:spPr/>
    </dgm:pt>
    <dgm:pt modelId="{4BDA98A0-0894-4412-B2FD-1629A047584F}" type="pres">
      <dgm:prSet presAssocID="{0E43A7A4-67A8-42D4-9F76-D4AED225D4AC}" presName="spacing" presStyleCnt="0"/>
      <dgm:spPr/>
    </dgm:pt>
    <dgm:pt modelId="{05772CD9-C7C6-41F1-A70F-4D738B0ADCD3}" type="pres">
      <dgm:prSet presAssocID="{65CA53FE-1DF1-4602-8093-C416FFA93A23}" presName="composite" presStyleCnt="0"/>
      <dgm:spPr/>
    </dgm:pt>
    <dgm:pt modelId="{3F7D837E-96DD-45CA-BB5F-A42FD7CE20ED}" type="pres">
      <dgm:prSet presAssocID="{65CA53FE-1DF1-4602-8093-C416FFA93A23}" presName="imgShp" presStyleLbl="fgImgPlace1" presStyleIdx="1" presStyleCnt="3" custLinFactNeighborX="35910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D84D4F-0108-4A5B-B32B-D77E15C930CC}" type="pres">
      <dgm:prSet presAssocID="{65CA53FE-1DF1-4602-8093-C416FFA93A23}" presName="txShp" presStyleLbl="node1" presStyleIdx="1" presStyleCnt="3">
        <dgm:presLayoutVars>
          <dgm:bulletEnabled val="1"/>
        </dgm:presLayoutVars>
      </dgm:prSet>
      <dgm:spPr/>
    </dgm:pt>
    <dgm:pt modelId="{E9D5B0D2-000A-4341-A32B-31BE778EF33F}" type="pres">
      <dgm:prSet presAssocID="{F82B0624-A0EC-41BA-81FF-D7CDFA97D0B5}" presName="spacing" presStyleCnt="0"/>
      <dgm:spPr/>
    </dgm:pt>
    <dgm:pt modelId="{F7E9E2CC-92D2-44C4-9A03-3A95AE0E5B83}" type="pres">
      <dgm:prSet presAssocID="{B48CD912-CE30-4989-9B35-3554CA7EBBF4}" presName="composite" presStyleCnt="0"/>
      <dgm:spPr/>
    </dgm:pt>
    <dgm:pt modelId="{7F97BA16-B41B-4CC4-8592-4BE6B7038CC4}" type="pres">
      <dgm:prSet presAssocID="{B48CD912-CE30-4989-9B35-3554CA7EBBF4}" presName="imgShp" presStyleLbl="fgImgPlace1" presStyleIdx="2" presStyleCnt="3" custLinFactNeighborX="35910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3565E78-C24B-4A98-BB24-2C929FBF319A}" type="pres">
      <dgm:prSet presAssocID="{B48CD912-CE30-4989-9B35-3554CA7EBBF4}" presName="txShp" presStyleLbl="node1" presStyleIdx="2" presStyleCnt="3">
        <dgm:presLayoutVars>
          <dgm:bulletEnabled val="1"/>
        </dgm:presLayoutVars>
      </dgm:prSet>
      <dgm:spPr/>
    </dgm:pt>
  </dgm:ptLst>
  <dgm:cxnLst>
    <dgm:cxn modelId="{F2D58713-578D-4E0A-8C5D-11BF2FF54944}" type="presOf" srcId="{41C144D3-A8CB-43B4-AD50-FDDCB350BA26}" destId="{D292FD10-F88F-4C75-A167-00FA78121BD5}" srcOrd="0" destOrd="0" presId="urn:microsoft.com/office/officeart/2005/8/layout/vList3"/>
    <dgm:cxn modelId="{C4073A17-D3E6-483E-9C8E-B7F511E753AA}" srcId="{41C144D3-A8CB-43B4-AD50-FDDCB350BA26}" destId="{D7CAA8D9-47CD-43E8-9F4A-EB4D8CD5DA83}" srcOrd="0" destOrd="0" parTransId="{53DE6571-01D0-434C-9145-280D514B627F}" sibTransId="{0E43A7A4-67A8-42D4-9F76-D4AED225D4AC}"/>
    <dgm:cxn modelId="{04729A2E-6D6B-4CC2-ACE7-09E74A55FAA4}" type="presOf" srcId="{65CA53FE-1DF1-4602-8093-C416FFA93A23}" destId="{B9D84D4F-0108-4A5B-B32B-D77E15C930CC}" srcOrd="0" destOrd="0" presId="urn:microsoft.com/office/officeart/2005/8/layout/vList3"/>
    <dgm:cxn modelId="{D719896E-1C04-4506-A1D9-4C7BDB7EFF17}" type="presOf" srcId="{D7CAA8D9-47CD-43E8-9F4A-EB4D8CD5DA83}" destId="{A15A6B2C-648A-480B-9D7D-9E7D3D440753}" srcOrd="0" destOrd="0" presId="urn:microsoft.com/office/officeart/2005/8/layout/vList3"/>
    <dgm:cxn modelId="{E500A7A7-D959-4822-BA60-3C28EDEEA9D3}" srcId="{41C144D3-A8CB-43B4-AD50-FDDCB350BA26}" destId="{B48CD912-CE30-4989-9B35-3554CA7EBBF4}" srcOrd="2" destOrd="0" parTransId="{4420761F-9ADE-4ABA-A4B0-C04B32DF30B1}" sibTransId="{051673AA-B6DA-4DE6-A19E-50DA18101C8E}"/>
    <dgm:cxn modelId="{D3F944DF-843E-4C56-8310-96B5DD5603D7}" type="presOf" srcId="{B48CD912-CE30-4989-9B35-3554CA7EBBF4}" destId="{03565E78-C24B-4A98-BB24-2C929FBF319A}" srcOrd="0" destOrd="0" presId="urn:microsoft.com/office/officeart/2005/8/layout/vList3"/>
    <dgm:cxn modelId="{2A33EDFA-13B2-4588-86BB-1984097AC338}" srcId="{41C144D3-A8CB-43B4-AD50-FDDCB350BA26}" destId="{65CA53FE-1DF1-4602-8093-C416FFA93A23}" srcOrd="1" destOrd="0" parTransId="{6F25A177-B8B2-4FD7-AD63-E22A664E2C6E}" sibTransId="{F82B0624-A0EC-41BA-81FF-D7CDFA97D0B5}"/>
    <dgm:cxn modelId="{6A4677F4-5D30-4E81-BF82-5936787E24F3}" type="presParOf" srcId="{D292FD10-F88F-4C75-A167-00FA78121BD5}" destId="{86C3D2B3-784F-4D29-8014-175ED008DDB7}" srcOrd="0" destOrd="0" presId="urn:microsoft.com/office/officeart/2005/8/layout/vList3"/>
    <dgm:cxn modelId="{C98F18A7-090C-4883-B0C5-ED025C47D8E5}" type="presParOf" srcId="{86C3D2B3-784F-4D29-8014-175ED008DDB7}" destId="{4EE8B8FA-B9E6-43D7-8143-9B229A0E843E}" srcOrd="0" destOrd="0" presId="urn:microsoft.com/office/officeart/2005/8/layout/vList3"/>
    <dgm:cxn modelId="{4A35EBF5-534A-4C7F-AD0E-1006999CB11A}" type="presParOf" srcId="{86C3D2B3-784F-4D29-8014-175ED008DDB7}" destId="{A15A6B2C-648A-480B-9D7D-9E7D3D440753}" srcOrd="1" destOrd="0" presId="urn:microsoft.com/office/officeart/2005/8/layout/vList3"/>
    <dgm:cxn modelId="{63B93470-B63F-471E-B5DF-7FADB977DE8B}" type="presParOf" srcId="{D292FD10-F88F-4C75-A167-00FA78121BD5}" destId="{4BDA98A0-0894-4412-B2FD-1629A047584F}" srcOrd="1" destOrd="0" presId="urn:microsoft.com/office/officeart/2005/8/layout/vList3"/>
    <dgm:cxn modelId="{8571FAA6-1E78-4843-8765-87EB6189B37F}" type="presParOf" srcId="{D292FD10-F88F-4C75-A167-00FA78121BD5}" destId="{05772CD9-C7C6-41F1-A70F-4D738B0ADCD3}" srcOrd="2" destOrd="0" presId="urn:microsoft.com/office/officeart/2005/8/layout/vList3"/>
    <dgm:cxn modelId="{EE989CC5-59E3-4CF7-8FEF-91275005D49F}" type="presParOf" srcId="{05772CD9-C7C6-41F1-A70F-4D738B0ADCD3}" destId="{3F7D837E-96DD-45CA-BB5F-A42FD7CE20ED}" srcOrd="0" destOrd="0" presId="urn:microsoft.com/office/officeart/2005/8/layout/vList3"/>
    <dgm:cxn modelId="{FE18DEEF-E23E-4C4E-BEDD-434DD15FC93F}" type="presParOf" srcId="{05772CD9-C7C6-41F1-A70F-4D738B0ADCD3}" destId="{B9D84D4F-0108-4A5B-B32B-D77E15C930CC}" srcOrd="1" destOrd="0" presId="urn:microsoft.com/office/officeart/2005/8/layout/vList3"/>
    <dgm:cxn modelId="{70415CA7-9673-44D9-B2EC-C221CE53E346}" type="presParOf" srcId="{D292FD10-F88F-4C75-A167-00FA78121BD5}" destId="{E9D5B0D2-000A-4341-A32B-31BE778EF33F}" srcOrd="3" destOrd="0" presId="urn:microsoft.com/office/officeart/2005/8/layout/vList3"/>
    <dgm:cxn modelId="{F4149628-7835-4E79-BA48-AF373A0D6745}" type="presParOf" srcId="{D292FD10-F88F-4C75-A167-00FA78121BD5}" destId="{F7E9E2CC-92D2-44C4-9A03-3A95AE0E5B83}" srcOrd="4" destOrd="0" presId="urn:microsoft.com/office/officeart/2005/8/layout/vList3"/>
    <dgm:cxn modelId="{ABEA586E-4E08-4550-B1AF-1B05765B6D4C}" type="presParOf" srcId="{F7E9E2CC-92D2-44C4-9A03-3A95AE0E5B83}" destId="{7F97BA16-B41B-4CC4-8592-4BE6B7038CC4}" srcOrd="0" destOrd="0" presId="urn:microsoft.com/office/officeart/2005/8/layout/vList3"/>
    <dgm:cxn modelId="{8D3C72AE-AF5D-4C87-8A28-7A38E5EFD5E9}" type="presParOf" srcId="{F7E9E2CC-92D2-44C4-9A03-3A95AE0E5B83}" destId="{03565E78-C24B-4A98-BB24-2C929FBF319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33E0A5-E51C-4DA8-BE35-303ECC90D7FB}" type="doc">
      <dgm:prSet loTypeId="urn:microsoft.com/office/officeart/2005/8/layout/radial6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a-DK"/>
        </a:p>
      </dgm:t>
    </dgm:pt>
    <dgm:pt modelId="{F633AADF-972D-4506-8C9E-31CA491289E0}">
      <dgm:prSet phldrT="[Tekst]"/>
      <dgm:spPr>
        <a:xfrm>
          <a:off x="2832915" y="1596778"/>
          <a:ext cx="1750993" cy="1750993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da-DK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94925155-D29E-46CE-88AD-7A622966258F}" type="parTrans" cxnId="{8312B7C3-2329-4B49-B73D-B51C08759DA8}">
      <dgm:prSet/>
      <dgm:spPr/>
      <dgm:t>
        <a:bodyPr/>
        <a:lstStyle/>
        <a:p>
          <a:endParaRPr lang="da-DK"/>
        </a:p>
      </dgm:t>
    </dgm:pt>
    <dgm:pt modelId="{4DA0EF3F-A7CC-4701-B065-B5CB1DCE2ACC}" type="sibTrans" cxnId="{8312B7C3-2329-4B49-B73D-B51C08759DA8}">
      <dgm:prSet/>
      <dgm:spPr/>
      <dgm:t>
        <a:bodyPr/>
        <a:lstStyle/>
        <a:p>
          <a:endParaRPr lang="da-DK"/>
        </a:p>
      </dgm:t>
    </dgm:pt>
    <dgm:pt modelId="{1BE53190-71C6-45AA-8C90-E165C0C79763}">
      <dgm:prSet phldrT="[Tekst]"/>
      <dgm:spPr>
        <a:xfrm>
          <a:off x="3095564" y="2243"/>
          <a:ext cx="1225695" cy="1225695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da-DK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Animal health</a:t>
          </a:r>
        </a:p>
      </dgm:t>
    </dgm:pt>
    <dgm:pt modelId="{FE9E0A8C-4E8D-49B8-861D-4D1524DF761F}" type="parTrans" cxnId="{2E805F66-F3CC-4A75-A828-E5FF87E94B4A}">
      <dgm:prSet/>
      <dgm:spPr/>
      <dgm:t>
        <a:bodyPr/>
        <a:lstStyle/>
        <a:p>
          <a:endParaRPr lang="da-DK"/>
        </a:p>
      </dgm:t>
    </dgm:pt>
    <dgm:pt modelId="{3A680FBA-4881-4FD7-B819-0A5FC33BDA9F}" type="sibTrans" cxnId="{2E805F66-F3CC-4A75-A828-E5FF87E94B4A}">
      <dgm:prSet/>
      <dgm:spPr>
        <a:xfrm>
          <a:off x="1807102" y="570965"/>
          <a:ext cx="3802618" cy="380261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rgbClr val="FF00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a-DK"/>
        </a:p>
      </dgm:t>
    </dgm:pt>
    <dgm:pt modelId="{A0922CE1-E946-4F75-BE39-1A52442F3221}">
      <dgm:prSet phldrT="[Tekst]"/>
      <dgm:spPr>
        <a:xfrm>
          <a:off x="4952748" y="1859427"/>
          <a:ext cx="1225695" cy="1225695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da-DK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Animal welfare</a:t>
          </a:r>
        </a:p>
      </dgm:t>
    </dgm:pt>
    <dgm:pt modelId="{3FEBF991-78F8-4398-A1D3-8AF431869177}" type="parTrans" cxnId="{5E5AE8E0-218C-4112-8582-75EC84D88AF2}">
      <dgm:prSet/>
      <dgm:spPr/>
      <dgm:t>
        <a:bodyPr/>
        <a:lstStyle/>
        <a:p>
          <a:endParaRPr lang="da-DK"/>
        </a:p>
      </dgm:t>
    </dgm:pt>
    <dgm:pt modelId="{0EF62943-C054-4C34-A82B-048192ABB2D2}" type="sibTrans" cxnId="{5E5AE8E0-218C-4112-8582-75EC84D88AF2}">
      <dgm:prSet/>
      <dgm:spPr>
        <a:xfrm>
          <a:off x="1807102" y="570965"/>
          <a:ext cx="3802618" cy="380261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rgbClr val="FF00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a-DK"/>
        </a:p>
      </dgm:t>
    </dgm:pt>
    <dgm:pt modelId="{2DC2A0A9-7859-4F70-AB03-B9403059ADC1}">
      <dgm:prSet phldrT="[Tekst]"/>
      <dgm:spPr>
        <a:xfrm>
          <a:off x="3095564" y="3716611"/>
          <a:ext cx="1225695" cy="1225695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da-DK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Public health</a:t>
          </a:r>
        </a:p>
      </dgm:t>
    </dgm:pt>
    <dgm:pt modelId="{58ACCE8E-78C8-42BD-9329-023BDBF928F1}" type="parTrans" cxnId="{4B54DF91-FBED-41C4-81BF-9E97BDC50154}">
      <dgm:prSet/>
      <dgm:spPr/>
      <dgm:t>
        <a:bodyPr/>
        <a:lstStyle/>
        <a:p>
          <a:endParaRPr lang="da-DK"/>
        </a:p>
      </dgm:t>
    </dgm:pt>
    <dgm:pt modelId="{94C8D14F-EEBB-4018-84FC-77F7FEC80FAB}" type="sibTrans" cxnId="{4B54DF91-FBED-41C4-81BF-9E97BDC50154}">
      <dgm:prSet/>
      <dgm:spPr>
        <a:xfrm>
          <a:off x="1807102" y="570965"/>
          <a:ext cx="3802618" cy="380261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rgbClr val="FF00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a-DK"/>
        </a:p>
      </dgm:t>
    </dgm:pt>
    <dgm:pt modelId="{988C108C-ECFA-45D4-A016-694FA0B69776}">
      <dgm:prSet phldrT="[Tekst]"/>
      <dgm:spPr>
        <a:xfrm>
          <a:off x="1238380" y="1859427"/>
          <a:ext cx="1225695" cy="1225695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chemeClr val="bg1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da-DK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Food </a:t>
          </a:r>
          <a:r>
            <a:rPr lang="da-DK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security</a:t>
          </a:r>
          <a:endParaRPr lang="da-DK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A481846D-6949-4FEC-8725-481E9FAA94A9}" type="parTrans" cxnId="{DC775852-8855-462C-A533-872637F2CBD6}">
      <dgm:prSet/>
      <dgm:spPr/>
      <dgm:t>
        <a:bodyPr/>
        <a:lstStyle/>
        <a:p>
          <a:endParaRPr lang="da-DK"/>
        </a:p>
      </dgm:t>
    </dgm:pt>
    <dgm:pt modelId="{DF678604-606B-4273-B01A-23B9EB2F28F1}" type="sibTrans" cxnId="{DC775852-8855-462C-A533-872637F2CBD6}">
      <dgm:prSet/>
      <dgm:spPr>
        <a:xfrm>
          <a:off x="1807102" y="570965"/>
          <a:ext cx="3802618" cy="380261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rgbClr val="FF00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da-DK"/>
        </a:p>
      </dgm:t>
    </dgm:pt>
    <dgm:pt modelId="{0F5C6DA2-27E1-4275-BD74-DD75498F94C8}" type="pres">
      <dgm:prSet presAssocID="{C133E0A5-E51C-4DA8-BE35-303ECC90D7F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27E015-56C7-4A02-ACF9-781302EAEA93}" type="pres">
      <dgm:prSet presAssocID="{F633AADF-972D-4506-8C9E-31CA491289E0}" presName="centerShape" presStyleLbl="node0" presStyleIdx="0" presStyleCnt="1" custLinFactNeighborX="2139" custLinFactNeighborY="1376"/>
      <dgm:spPr/>
    </dgm:pt>
    <dgm:pt modelId="{96C73E79-CEBD-4D88-8A7B-3839D0B15241}" type="pres">
      <dgm:prSet presAssocID="{1BE53190-71C6-45AA-8C90-E165C0C79763}" presName="node" presStyleLbl="node1" presStyleIdx="0" presStyleCnt="4">
        <dgm:presLayoutVars>
          <dgm:bulletEnabled val="1"/>
        </dgm:presLayoutVars>
      </dgm:prSet>
      <dgm:spPr/>
    </dgm:pt>
    <dgm:pt modelId="{382FD409-9454-4E11-BB77-4097E9264360}" type="pres">
      <dgm:prSet presAssocID="{1BE53190-71C6-45AA-8C90-E165C0C79763}" presName="dummy" presStyleCnt="0"/>
      <dgm:spPr/>
    </dgm:pt>
    <dgm:pt modelId="{634E0F2D-507A-4B09-836D-5DE0BF868C85}" type="pres">
      <dgm:prSet presAssocID="{3A680FBA-4881-4FD7-B819-0A5FC33BDA9F}" presName="sibTrans" presStyleLbl="sibTrans2D1" presStyleIdx="0" presStyleCnt="4"/>
      <dgm:spPr/>
    </dgm:pt>
    <dgm:pt modelId="{157E4C4E-C7DC-4A7D-B0B6-478EE044A019}" type="pres">
      <dgm:prSet presAssocID="{A0922CE1-E946-4F75-BE39-1A52442F3221}" presName="node" presStyleLbl="node1" presStyleIdx="1" presStyleCnt="4">
        <dgm:presLayoutVars>
          <dgm:bulletEnabled val="1"/>
        </dgm:presLayoutVars>
      </dgm:prSet>
      <dgm:spPr/>
    </dgm:pt>
    <dgm:pt modelId="{2D11DC2D-8200-455A-8883-DD49AF0363F8}" type="pres">
      <dgm:prSet presAssocID="{A0922CE1-E946-4F75-BE39-1A52442F3221}" presName="dummy" presStyleCnt="0"/>
      <dgm:spPr/>
    </dgm:pt>
    <dgm:pt modelId="{27E35327-43BE-41E5-B5D0-3E13E0522EC6}" type="pres">
      <dgm:prSet presAssocID="{0EF62943-C054-4C34-A82B-048192ABB2D2}" presName="sibTrans" presStyleLbl="sibTrans2D1" presStyleIdx="1" presStyleCnt="4"/>
      <dgm:spPr/>
    </dgm:pt>
    <dgm:pt modelId="{F9F98EC9-6845-4D0D-8F20-53C334F5979A}" type="pres">
      <dgm:prSet presAssocID="{2DC2A0A9-7859-4F70-AB03-B9403059ADC1}" presName="node" presStyleLbl="node1" presStyleIdx="2" presStyleCnt="4">
        <dgm:presLayoutVars>
          <dgm:bulletEnabled val="1"/>
        </dgm:presLayoutVars>
      </dgm:prSet>
      <dgm:spPr/>
    </dgm:pt>
    <dgm:pt modelId="{4A0C07BE-BF25-430E-95D6-E66D84CD3D67}" type="pres">
      <dgm:prSet presAssocID="{2DC2A0A9-7859-4F70-AB03-B9403059ADC1}" presName="dummy" presStyleCnt="0"/>
      <dgm:spPr/>
    </dgm:pt>
    <dgm:pt modelId="{51E39BD0-7B5D-4779-8E71-0172EBE95AA8}" type="pres">
      <dgm:prSet presAssocID="{94C8D14F-EEBB-4018-84FC-77F7FEC80FAB}" presName="sibTrans" presStyleLbl="sibTrans2D1" presStyleIdx="2" presStyleCnt="4"/>
      <dgm:spPr/>
    </dgm:pt>
    <dgm:pt modelId="{3F2412FF-C8EC-45EA-87CB-E71F9DF5CBEC}" type="pres">
      <dgm:prSet presAssocID="{988C108C-ECFA-45D4-A016-694FA0B69776}" presName="node" presStyleLbl="node1" presStyleIdx="3" presStyleCnt="4" custRadScaleRad="100553" custRadScaleInc="4327">
        <dgm:presLayoutVars>
          <dgm:bulletEnabled val="1"/>
        </dgm:presLayoutVars>
      </dgm:prSet>
      <dgm:spPr/>
    </dgm:pt>
    <dgm:pt modelId="{E969461C-B93F-4966-B722-35B0DEDAE323}" type="pres">
      <dgm:prSet presAssocID="{988C108C-ECFA-45D4-A016-694FA0B69776}" presName="dummy" presStyleCnt="0"/>
      <dgm:spPr/>
    </dgm:pt>
    <dgm:pt modelId="{1C5981E6-F394-45D6-8E49-4FB0BAF06093}" type="pres">
      <dgm:prSet presAssocID="{DF678604-606B-4273-B01A-23B9EB2F28F1}" presName="sibTrans" presStyleLbl="sibTrans2D1" presStyleIdx="3" presStyleCnt="4"/>
      <dgm:spPr/>
    </dgm:pt>
  </dgm:ptLst>
  <dgm:cxnLst>
    <dgm:cxn modelId="{A0FCBC17-FAE7-4522-84EC-FE6303083A84}" type="presOf" srcId="{94C8D14F-EEBB-4018-84FC-77F7FEC80FAB}" destId="{51E39BD0-7B5D-4779-8E71-0172EBE95AA8}" srcOrd="0" destOrd="0" presId="urn:microsoft.com/office/officeart/2005/8/layout/radial6"/>
    <dgm:cxn modelId="{B4B17E33-3985-49F5-83BD-FB91162A6BB8}" type="presOf" srcId="{DF678604-606B-4273-B01A-23B9EB2F28F1}" destId="{1C5981E6-F394-45D6-8E49-4FB0BAF06093}" srcOrd="0" destOrd="0" presId="urn:microsoft.com/office/officeart/2005/8/layout/radial6"/>
    <dgm:cxn modelId="{0F9A0738-A9F8-4DCD-99A9-09DD1EEF9A06}" type="presOf" srcId="{A0922CE1-E946-4F75-BE39-1A52442F3221}" destId="{157E4C4E-C7DC-4A7D-B0B6-478EE044A019}" srcOrd="0" destOrd="0" presId="urn:microsoft.com/office/officeart/2005/8/layout/radial6"/>
    <dgm:cxn modelId="{2E805F66-F3CC-4A75-A828-E5FF87E94B4A}" srcId="{F633AADF-972D-4506-8C9E-31CA491289E0}" destId="{1BE53190-71C6-45AA-8C90-E165C0C79763}" srcOrd="0" destOrd="0" parTransId="{FE9E0A8C-4E8D-49B8-861D-4D1524DF761F}" sibTransId="{3A680FBA-4881-4FD7-B819-0A5FC33BDA9F}"/>
    <dgm:cxn modelId="{DC775852-8855-462C-A533-872637F2CBD6}" srcId="{F633AADF-972D-4506-8C9E-31CA491289E0}" destId="{988C108C-ECFA-45D4-A016-694FA0B69776}" srcOrd="3" destOrd="0" parTransId="{A481846D-6949-4FEC-8725-481E9FAA94A9}" sibTransId="{DF678604-606B-4273-B01A-23B9EB2F28F1}"/>
    <dgm:cxn modelId="{25CB3153-D785-4B74-BD97-C7FF03592555}" type="presOf" srcId="{2DC2A0A9-7859-4F70-AB03-B9403059ADC1}" destId="{F9F98EC9-6845-4D0D-8F20-53C334F5979A}" srcOrd="0" destOrd="0" presId="urn:microsoft.com/office/officeart/2005/8/layout/radial6"/>
    <dgm:cxn modelId="{37CBA453-208A-4193-A7E0-7B7221F3B644}" type="presOf" srcId="{F633AADF-972D-4506-8C9E-31CA491289E0}" destId="{A527E015-56C7-4A02-ACF9-781302EAEA93}" srcOrd="0" destOrd="0" presId="urn:microsoft.com/office/officeart/2005/8/layout/radial6"/>
    <dgm:cxn modelId="{19786857-0B32-458C-BE33-D6C54F0D9810}" type="presOf" srcId="{1BE53190-71C6-45AA-8C90-E165C0C79763}" destId="{96C73E79-CEBD-4D88-8A7B-3839D0B15241}" srcOrd="0" destOrd="0" presId="urn:microsoft.com/office/officeart/2005/8/layout/radial6"/>
    <dgm:cxn modelId="{4B54DF91-FBED-41C4-81BF-9E97BDC50154}" srcId="{F633AADF-972D-4506-8C9E-31CA491289E0}" destId="{2DC2A0A9-7859-4F70-AB03-B9403059ADC1}" srcOrd="2" destOrd="0" parTransId="{58ACCE8E-78C8-42BD-9329-023BDBF928F1}" sibTransId="{94C8D14F-EEBB-4018-84FC-77F7FEC80FAB}"/>
    <dgm:cxn modelId="{DCE7549C-8417-480B-B4B5-FB83EFE29ADE}" type="presOf" srcId="{0EF62943-C054-4C34-A82B-048192ABB2D2}" destId="{27E35327-43BE-41E5-B5D0-3E13E0522EC6}" srcOrd="0" destOrd="0" presId="urn:microsoft.com/office/officeart/2005/8/layout/radial6"/>
    <dgm:cxn modelId="{E6F5A9AA-2279-4C37-8CA9-421C7A2AE419}" type="presOf" srcId="{C133E0A5-E51C-4DA8-BE35-303ECC90D7FB}" destId="{0F5C6DA2-27E1-4275-BD74-DD75498F94C8}" srcOrd="0" destOrd="0" presId="urn:microsoft.com/office/officeart/2005/8/layout/radial6"/>
    <dgm:cxn modelId="{185BC2C1-D0C9-45B4-92E1-49D266EA4E28}" type="presOf" srcId="{988C108C-ECFA-45D4-A016-694FA0B69776}" destId="{3F2412FF-C8EC-45EA-87CB-E71F9DF5CBEC}" srcOrd="0" destOrd="0" presId="urn:microsoft.com/office/officeart/2005/8/layout/radial6"/>
    <dgm:cxn modelId="{8312B7C3-2329-4B49-B73D-B51C08759DA8}" srcId="{C133E0A5-E51C-4DA8-BE35-303ECC90D7FB}" destId="{F633AADF-972D-4506-8C9E-31CA491289E0}" srcOrd="0" destOrd="0" parTransId="{94925155-D29E-46CE-88AD-7A622966258F}" sibTransId="{4DA0EF3F-A7CC-4701-B065-B5CB1DCE2ACC}"/>
    <dgm:cxn modelId="{08D3C0E0-7A78-4C72-AEB3-3A95C84F7EB7}" type="presOf" srcId="{3A680FBA-4881-4FD7-B819-0A5FC33BDA9F}" destId="{634E0F2D-507A-4B09-836D-5DE0BF868C85}" srcOrd="0" destOrd="0" presId="urn:microsoft.com/office/officeart/2005/8/layout/radial6"/>
    <dgm:cxn modelId="{5E5AE8E0-218C-4112-8582-75EC84D88AF2}" srcId="{F633AADF-972D-4506-8C9E-31CA491289E0}" destId="{A0922CE1-E946-4F75-BE39-1A52442F3221}" srcOrd="1" destOrd="0" parTransId="{3FEBF991-78F8-4398-A1D3-8AF431869177}" sibTransId="{0EF62943-C054-4C34-A82B-048192ABB2D2}"/>
    <dgm:cxn modelId="{14FADB64-2D83-4912-8910-7C68AE422002}" type="presParOf" srcId="{0F5C6DA2-27E1-4275-BD74-DD75498F94C8}" destId="{A527E015-56C7-4A02-ACF9-781302EAEA93}" srcOrd="0" destOrd="0" presId="urn:microsoft.com/office/officeart/2005/8/layout/radial6"/>
    <dgm:cxn modelId="{768CB493-C61E-429F-A5F5-1F3A3EBF49BA}" type="presParOf" srcId="{0F5C6DA2-27E1-4275-BD74-DD75498F94C8}" destId="{96C73E79-CEBD-4D88-8A7B-3839D0B15241}" srcOrd="1" destOrd="0" presId="urn:microsoft.com/office/officeart/2005/8/layout/radial6"/>
    <dgm:cxn modelId="{9ED598F4-82B5-46C8-B5BB-3B8F1E4A34C3}" type="presParOf" srcId="{0F5C6DA2-27E1-4275-BD74-DD75498F94C8}" destId="{382FD409-9454-4E11-BB77-4097E9264360}" srcOrd="2" destOrd="0" presId="urn:microsoft.com/office/officeart/2005/8/layout/radial6"/>
    <dgm:cxn modelId="{3476E0C0-F394-4764-A11D-B83C4841EA95}" type="presParOf" srcId="{0F5C6DA2-27E1-4275-BD74-DD75498F94C8}" destId="{634E0F2D-507A-4B09-836D-5DE0BF868C85}" srcOrd="3" destOrd="0" presId="urn:microsoft.com/office/officeart/2005/8/layout/radial6"/>
    <dgm:cxn modelId="{523D0FC1-1497-4892-8709-105A0A403EFD}" type="presParOf" srcId="{0F5C6DA2-27E1-4275-BD74-DD75498F94C8}" destId="{157E4C4E-C7DC-4A7D-B0B6-478EE044A019}" srcOrd="4" destOrd="0" presId="urn:microsoft.com/office/officeart/2005/8/layout/radial6"/>
    <dgm:cxn modelId="{7BF0F0BD-5B14-4EFA-9B89-15E48886ACE6}" type="presParOf" srcId="{0F5C6DA2-27E1-4275-BD74-DD75498F94C8}" destId="{2D11DC2D-8200-455A-8883-DD49AF0363F8}" srcOrd="5" destOrd="0" presId="urn:microsoft.com/office/officeart/2005/8/layout/radial6"/>
    <dgm:cxn modelId="{CD4A3EF0-E18C-4412-811F-932436503931}" type="presParOf" srcId="{0F5C6DA2-27E1-4275-BD74-DD75498F94C8}" destId="{27E35327-43BE-41E5-B5D0-3E13E0522EC6}" srcOrd="6" destOrd="0" presId="urn:microsoft.com/office/officeart/2005/8/layout/radial6"/>
    <dgm:cxn modelId="{89660500-BB2E-48D1-9976-1EE4A9E925FE}" type="presParOf" srcId="{0F5C6DA2-27E1-4275-BD74-DD75498F94C8}" destId="{F9F98EC9-6845-4D0D-8F20-53C334F5979A}" srcOrd="7" destOrd="0" presId="urn:microsoft.com/office/officeart/2005/8/layout/radial6"/>
    <dgm:cxn modelId="{D86C61F1-A979-401F-AA4B-ACFCC74FD571}" type="presParOf" srcId="{0F5C6DA2-27E1-4275-BD74-DD75498F94C8}" destId="{4A0C07BE-BF25-430E-95D6-E66D84CD3D67}" srcOrd="8" destOrd="0" presId="urn:microsoft.com/office/officeart/2005/8/layout/radial6"/>
    <dgm:cxn modelId="{D0757A42-308A-40AF-8EDA-DF99759F6DB8}" type="presParOf" srcId="{0F5C6DA2-27E1-4275-BD74-DD75498F94C8}" destId="{51E39BD0-7B5D-4779-8E71-0172EBE95AA8}" srcOrd="9" destOrd="0" presId="urn:microsoft.com/office/officeart/2005/8/layout/radial6"/>
    <dgm:cxn modelId="{2DF6D8AD-2FEB-4AFF-8DF2-6F7C9F94E6B5}" type="presParOf" srcId="{0F5C6DA2-27E1-4275-BD74-DD75498F94C8}" destId="{3F2412FF-C8EC-45EA-87CB-E71F9DF5CBEC}" srcOrd="10" destOrd="0" presId="urn:microsoft.com/office/officeart/2005/8/layout/radial6"/>
    <dgm:cxn modelId="{6BD4B92C-438B-413E-BF15-BEEBAD64DE3F}" type="presParOf" srcId="{0F5C6DA2-27E1-4275-BD74-DD75498F94C8}" destId="{E969461C-B93F-4966-B722-35B0DEDAE323}" srcOrd="11" destOrd="0" presId="urn:microsoft.com/office/officeart/2005/8/layout/radial6"/>
    <dgm:cxn modelId="{1177433A-B123-48FC-8101-8A8CA1EC0B53}" type="presParOf" srcId="{0F5C6DA2-27E1-4275-BD74-DD75498F94C8}" destId="{1C5981E6-F394-45D6-8E49-4FB0BAF0609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50E5FD-94E8-47FF-97B0-4537711E7633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da-DK"/>
        </a:p>
      </dgm:t>
    </dgm:pt>
    <dgm:pt modelId="{538ABB77-B048-4221-B709-F70037387321}">
      <dgm:prSet phldrT="[Tekst]" custT="1"/>
      <dgm:spPr>
        <a:xfrm>
          <a:off x="265418" y="42538"/>
          <a:ext cx="3715854" cy="885600"/>
        </a:xfrm>
        <a:prstGeom prst="roundRect">
          <a:avLst/>
        </a:prstGeom>
        <a:gradFill rotWithShape="0">
          <a:gsLst>
            <a:gs pos="0">
              <a:srgbClr val="000C3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00C3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00C3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da-DK" sz="18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Animal </a:t>
          </a:r>
          <a:r>
            <a:rPr lang="da-DK" sz="18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production</a:t>
          </a:r>
          <a:r>
            <a:rPr lang="da-DK" sz="18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losses </a:t>
          </a:r>
          <a:r>
            <a:rPr lang="da-DK" sz="18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are</a:t>
          </a:r>
          <a:r>
            <a:rPr lang="da-DK" sz="18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da-DK" sz="18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caused</a:t>
          </a:r>
          <a:r>
            <a:rPr lang="da-DK" sz="18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by </a:t>
          </a:r>
          <a:r>
            <a:rPr lang="da-DK" sz="18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diseases</a:t>
          </a:r>
          <a:r>
            <a:rPr lang="da-DK" sz="18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da-DK" sz="18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globally</a:t>
          </a:r>
          <a:endParaRPr lang="da-DK" sz="18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75306DF3-D5E0-4E9A-B718-719181C316A5}" type="parTrans" cxnId="{3C1CF09B-A21C-4B42-862A-8E122A943C5B}">
      <dgm:prSet/>
      <dgm:spPr/>
      <dgm:t>
        <a:bodyPr/>
        <a:lstStyle/>
        <a:p>
          <a:endParaRPr lang="da-DK"/>
        </a:p>
      </dgm:t>
    </dgm:pt>
    <dgm:pt modelId="{EDEAE6FF-5163-4E71-883D-B20A11028092}" type="sibTrans" cxnId="{3C1CF09B-A21C-4B42-862A-8E122A943C5B}">
      <dgm:prSet/>
      <dgm:spPr/>
      <dgm:t>
        <a:bodyPr/>
        <a:lstStyle/>
        <a:p>
          <a:endParaRPr lang="da-DK"/>
        </a:p>
      </dgm:t>
    </dgm:pt>
    <dgm:pt modelId="{C531455B-E004-4EAA-9B79-59FF853C6B69}">
      <dgm:prSet phldrT="[Tekst]" custT="1"/>
      <dgm:spPr>
        <a:xfrm>
          <a:off x="265418" y="2764138"/>
          <a:ext cx="3715854" cy="885600"/>
        </a:xfrm>
        <a:prstGeom prst="roundRect">
          <a:avLst/>
        </a:prstGeom>
        <a:gradFill rotWithShape="0">
          <a:gsLst>
            <a:gs pos="0">
              <a:srgbClr val="000C3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00C3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00C3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da-DK" sz="20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human </a:t>
          </a:r>
          <a:r>
            <a:rPr lang="da-DK" sz="20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pathogens</a:t>
          </a:r>
          <a:r>
            <a:rPr lang="da-DK" sz="20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da-DK" sz="20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are</a:t>
          </a:r>
          <a:r>
            <a:rPr lang="da-DK" sz="20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of </a:t>
          </a:r>
          <a:r>
            <a:rPr lang="da-DK" sz="20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animal</a:t>
          </a:r>
          <a:r>
            <a:rPr lang="da-DK" sz="20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origin</a:t>
          </a:r>
        </a:p>
      </dgm:t>
    </dgm:pt>
    <dgm:pt modelId="{A2FD2A08-E26C-4B63-B565-549438361B17}" type="parTrans" cxnId="{D24B2438-B0CD-4A28-B8F2-BBD05408E48F}">
      <dgm:prSet/>
      <dgm:spPr/>
      <dgm:t>
        <a:bodyPr/>
        <a:lstStyle/>
        <a:p>
          <a:endParaRPr lang="da-DK"/>
        </a:p>
      </dgm:t>
    </dgm:pt>
    <dgm:pt modelId="{5E966EF1-E0D3-4299-90CD-6008105B09BF}" type="sibTrans" cxnId="{D24B2438-B0CD-4A28-B8F2-BBD05408E48F}">
      <dgm:prSet/>
      <dgm:spPr/>
      <dgm:t>
        <a:bodyPr/>
        <a:lstStyle/>
        <a:p>
          <a:endParaRPr lang="da-DK"/>
        </a:p>
      </dgm:t>
    </dgm:pt>
    <dgm:pt modelId="{B35D1CB8-AAD9-48CF-9D67-840AC606C798}">
      <dgm:prSet custT="1"/>
      <dgm:spPr>
        <a:xfrm>
          <a:off x="265418" y="1403338"/>
          <a:ext cx="3715854" cy="885600"/>
        </a:xfrm>
        <a:prstGeom prst="roundRect">
          <a:avLst/>
        </a:prstGeom>
        <a:gradFill rotWithShape="0">
          <a:gsLst>
            <a:gs pos="0">
              <a:srgbClr val="000C3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00C3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00C3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GB" sz="18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Antibiotics used in animals are medically important for humans</a:t>
          </a:r>
          <a:endParaRPr lang="da-DK" sz="18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C5622C73-53BD-498F-B6EC-06A4F5A0DEB6}" type="parTrans" cxnId="{4697EAE6-E304-4060-8C03-2C840AD3A9AF}">
      <dgm:prSet/>
      <dgm:spPr/>
      <dgm:t>
        <a:bodyPr/>
        <a:lstStyle/>
        <a:p>
          <a:endParaRPr lang="da-DK"/>
        </a:p>
      </dgm:t>
    </dgm:pt>
    <dgm:pt modelId="{10A544FC-92E6-4D33-BF9E-BD39F91B3A41}" type="sibTrans" cxnId="{4697EAE6-E304-4060-8C03-2C840AD3A9AF}">
      <dgm:prSet/>
      <dgm:spPr/>
      <dgm:t>
        <a:bodyPr/>
        <a:lstStyle/>
        <a:p>
          <a:endParaRPr lang="da-DK"/>
        </a:p>
      </dgm:t>
    </dgm:pt>
    <dgm:pt modelId="{444C7035-9E3E-4BF0-B2A0-FE21A05073D2}" type="pres">
      <dgm:prSet presAssocID="{2450E5FD-94E8-47FF-97B0-4537711E7633}" presName="linear" presStyleCnt="0">
        <dgm:presLayoutVars>
          <dgm:dir/>
          <dgm:animLvl val="lvl"/>
          <dgm:resizeHandles val="exact"/>
        </dgm:presLayoutVars>
      </dgm:prSet>
      <dgm:spPr/>
    </dgm:pt>
    <dgm:pt modelId="{1966086C-013D-4B9F-926F-EB9DBC946463}" type="pres">
      <dgm:prSet presAssocID="{538ABB77-B048-4221-B709-F70037387321}" presName="parentLin" presStyleCnt="0"/>
      <dgm:spPr/>
    </dgm:pt>
    <dgm:pt modelId="{71C5A370-2A31-4AFA-A10B-ED21C0381525}" type="pres">
      <dgm:prSet presAssocID="{538ABB77-B048-4221-B709-F70037387321}" presName="parentLeftMargin" presStyleLbl="node1" presStyleIdx="0" presStyleCnt="3"/>
      <dgm:spPr/>
    </dgm:pt>
    <dgm:pt modelId="{893D8DE5-5755-419D-B4F6-082A1CE834E5}" type="pres">
      <dgm:prSet presAssocID="{538ABB77-B048-4221-B709-F700373873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5DCE62-2484-4304-B8C2-02C943C1DBD0}" type="pres">
      <dgm:prSet presAssocID="{538ABB77-B048-4221-B709-F70037387321}" presName="negativeSpace" presStyleCnt="0"/>
      <dgm:spPr/>
    </dgm:pt>
    <dgm:pt modelId="{E501878C-B7F0-41CB-85E3-1D37EEACE952}" type="pres">
      <dgm:prSet presAssocID="{538ABB77-B048-4221-B709-F70037387321}" presName="childText" presStyleLbl="conFgAcc1" presStyleIdx="0" presStyleCnt="3">
        <dgm:presLayoutVars>
          <dgm:bulletEnabled val="1"/>
        </dgm:presLayoutVars>
      </dgm:prSet>
      <dgm:spPr>
        <a:xfrm>
          <a:off x="0" y="485338"/>
          <a:ext cx="5308363" cy="756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000C3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79BC3E2-FA31-470E-AFA3-41C0DB1890DF}" type="pres">
      <dgm:prSet presAssocID="{EDEAE6FF-5163-4E71-883D-B20A11028092}" presName="spaceBetweenRectangles" presStyleCnt="0"/>
      <dgm:spPr/>
    </dgm:pt>
    <dgm:pt modelId="{178CC478-8A44-4825-A5F3-2FEFDFAF1BEE}" type="pres">
      <dgm:prSet presAssocID="{B35D1CB8-AAD9-48CF-9D67-840AC606C798}" presName="parentLin" presStyleCnt="0"/>
      <dgm:spPr/>
    </dgm:pt>
    <dgm:pt modelId="{1A00A559-63FD-4E6C-AB05-E42B1511E056}" type="pres">
      <dgm:prSet presAssocID="{B35D1CB8-AAD9-48CF-9D67-840AC606C798}" presName="parentLeftMargin" presStyleLbl="node1" presStyleIdx="0" presStyleCnt="3"/>
      <dgm:spPr/>
    </dgm:pt>
    <dgm:pt modelId="{5B3D720D-9EA8-4B23-9490-2005A15A897F}" type="pres">
      <dgm:prSet presAssocID="{B35D1CB8-AAD9-48CF-9D67-840AC606C79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1510C8-CD99-4D4D-B0A1-838C8C043750}" type="pres">
      <dgm:prSet presAssocID="{B35D1CB8-AAD9-48CF-9D67-840AC606C798}" presName="negativeSpace" presStyleCnt="0"/>
      <dgm:spPr/>
    </dgm:pt>
    <dgm:pt modelId="{99C19B98-EC8B-44DB-98F3-4D0C80ADC078}" type="pres">
      <dgm:prSet presAssocID="{B35D1CB8-AAD9-48CF-9D67-840AC606C798}" presName="childText" presStyleLbl="conFgAcc1" presStyleIdx="1" presStyleCnt="3">
        <dgm:presLayoutVars>
          <dgm:bulletEnabled val="1"/>
        </dgm:presLayoutVars>
      </dgm:prSet>
      <dgm:spPr>
        <a:xfrm>
          <a:off x="0" y="1846138"/>
          <a:ext cx="5308363" cy="756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000C3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54B575F-76CC-496F-9EA4-0376C856112C}" type="pres">
      <dgm:prSet presAssocID="{10A544FC-92E6-4D33-BF9E-BD39F91B3A41}" presName="spaceBetweenRectangles" presStyleCnt="0"/>
      <dgm:spPr/>
    </dgm:pt>
    <dgm:pt modelId="{6704BE63-564E-43BF-9AE8-8031E785500D}" type="pres">
      <dgm:prSet presAssocID="{C531455B-E004-4EAA-9B79-59FF853C6B69}" presName="parentLin" presStyleCnt="0"/>
      <dgm:spPr/>
    </dgm:pt>
    <dgm:pt modelId="{3CA820D4-3B48-48E4-A5F3-AFDCC4A79DC8}" type="pres">
      <dgm:prSet presAssocID="{C531455B-E004-4EAA-9B79-59FF853C6B69}" presName="parentLeftMargin" presStyleLbl="node1" presStyleIdx="1" presStyleCnt="3"/>
      <dgm:spPr/>
    </dgm:pt>
    <dgm:pt modelId="{51A08F87-5AAA-40FF-9E5C-218D9CDDD905}" type="pres">
      <dgm:prSet presAssocID="{C531455B-E004-4EAA-9B79-59FF853C6B6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801F724-7B03-462E-8741-3401A8529B29}" type="pres">
      <dgm:prSet presAssocID="{C531455B-E004-4EAA-9B79-59FF853C6B69}" presName="negativeSpace" presStyleCnt="0"/>
      <dgm:spPr/>
    </dgm:pt>
    <dgm:pt modelId="{ACBCA357-40B4-44B7-BB92-C18EB9006109}" type="pres">
      <dgm:prSet presAssocID="{C531455B-E004-4EAA-9B79-59FF853C6B69}" presName="childText" presStyleLbl="conFgAcc1" presStyleIdx="2" presStyleCnt="3">
        <dgm:presLayoutVars>
          <dgm:bulletEnabled val="1"/>
        </dgm:presLayoutVars>
      </dgm:prSet>
      <dgm:spPr>
        <a:xfrm>
          <a:off x="0" y="3206938"/>
          <a:ext cx="5308363" cy="756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000C3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7C00361F-2305-4DC6-A1E4-DCB98A4058F6}" type="presOf" srcId="{2450E5FD-94E8-47FF-97B0-4537711E7633}" destId="{444C7035-9E3E-4BF0-B2A0-FE21A05073D2}" srcOrd="0" destOrd="0" presId="urn:microsoft.com/office/officeart/2005/8/layout/list1"/>
    <dgm:cxn modelId="{7764AA30-DE30-48CE-B6AE-E74477743CF7}" type="presOf" srcId="{538ABB77-B048-4221-B709-F70037387321}" destId="{71C5A370-2A31-4AFA-A10B-ED21C0381525}" srcOrd="0" destOrd="0" presId="urn:microsoft.com/office/officeart/2005/8/layout/list1"/>
    <dgm:cxn modelId="{D24B2438-B0CD-4A28-B8F2-BBD05408E48F}" srcId="{2450E5FD-94E8-47FF-97B0-4537711E7633}" destId="{C531455B-E004-4EAA-9B79-59FF853C6B69}" srcOrd="2" destOrd="0" parTransId="{A2FD2A08-E26C-4B63-B565-549438361B17}" sibTransId="{5E966EF1-E0D3-4299-90CD-6008105B09BF}"/>
    <dgm:cxn modelId="{882B6C62-E80B-4BFA-A4EA-FAD8FC9B9DED}" type="presOf" srcId="{538ABB77-B048-4221-B709-F70037387321}" destId="{893D8DE5-5755-419D-B4F6-082A1CE834E5}" srcOrd="1" destOrd="0" presId="urn:microsoft.com/office/officeart/2005/8/layout/list1"/>
    <dgm:cxn modelId="{8DFBFA94-D389-46EB-9502-F838CBC40FF4}" type="presOf" srcId="{C531455B-E004-4EAA-9B79-59FF853C6B69}" destId="{51A08F87-5AAA-40FF-9E5C-218D9CDDD905}" srcOrd="1" destOrd="0" presId="urn:microsoft.com/office/officeart/2005/8/layout/list1"/>
    <dgm:cxn modelId="{3C1CF09B-A21C-4B42-862A-8E122A943C5B}" srcId="{2450E5FD-94E8-47FF-97B0-4537711E7633}" destId="{538ABB77-B048-4221-B709-F70037387321}" srcOrd="0" destOrd="0" parTransId="{75306DF3-D5E0-4E9A-B718-719181C316A5}" sibTransId="{EDEAE6FF-5163-4E71-883D-B20A11028092}"/>
    <dgm:cxn modelId="{1A4C90C0-4997-42CA-A737-69ECAA4805BC}" type="presOf" srcId="{B35D1CB8-AAD9-48CF-9D67-840AC606C798}" destId="{5B3D720D-9EA8-4B23-9490-2005A15A897F}" srcOrd="1" destOrd="0" presId="urn:microsoft.com/office/officeart/2005/8/layout/list1"/>
    <dgm:cxn modelId="{659275C7-40EF-4511-AF6C-F27EEEF02BEA}" type="presOf" srcId="{C531455B-E004-4EAA-9B79-59FF853C6B69}" destId="{3CA820D4-3B48-48E4-A5F3-AFDCC4A79DC8}" srcOrd="0" destOrd="0" presId="urn:microsoft.com/office/officeart/2005/8/layout/list1"/>
    <dgm:cxn modelId="{A9A5DCE5-8FE9-4998-8307-2425A5618A6E}" type="presOf" srcId="{B35D1CB8-AAD9-48CF-9D67-840AC606C798}" destId="{1A00A559-63FD-4E6C-AB05-E42B1511E056}" srcOrd="0" destOrd="0" presId="urn:microsoft.com/office/officeart/2005/8/layout/list1"/>
    <dgm:cxn modelId="{4697EAE6-E304-4060-8C03-2C840AD3A9AF}" srcId="{2450E5FD-94E8-47FF-97B0-4537711E7633}" destId="{B35D1CB8-AAD9-48CF-9D67-840AC606C798}" srcOrd="1" destOrd="0" parTransId="{C5622C73-53BD-498F-B6EC-06A4F5A0DEB6}" sibTransId="{10A544FC-92E6-4D33-BF9E-BD39F91B3A41}"/>
    <dgm:cxn modelId="{CABDF855-3ABB-48BA-8D97-514A86F28718}" type="presParOf" srcId="{444C7035-9E3E-4BF0-B2A0-FE21A05073D2}" destId="{1966086C-013D-4B9F-926F-EB9DBC946463}" srcOrd="0" destOrd="0" presId="urn:microsoft.com/office/officeart/2005/8/layout/list1"/>
    <dgm:cxn modelId="{C96B1522-5741-4FD4-926B-16CC3EFAAFD4}" type="presParOf" srcId="{1966086C-013D-4B9F-926F-EB9DBC946463}" destId="{71C5A370-2A31-4AFA-A10B-ED21C0381525}" srcOrd="0" destOrd="0" presId="urn:microsoft.com/office/officeart/2005/8/layout/list1"/>
    <dgm:cxn modelId="{6F501ED6-5A05-4DD2-AEDF-014B8F43CFF0}" type="presParOf" srcId="{1966086C-013D-4B9F-926F-EB9DBC946463}" destId="{893D8DE5-5755-419D-B4F6-082A1CE834E5}" srcOrd="1" destOrd="0" presId="urn:microsoft.com/office/officeart/2005/8/layout/list1"/>
    <dgm:cxn modelId="{4E36D4D3-9DE2-4D61-B0AB-99107D4FE387}" type="presParOf" srcId="{444C7035-9E3E-4BF0-B2A0-FE21A05073D2}" destId="{9B5DCE62-2484-4304-B8C2-02C943C1DBD0}" srcOrd="1" destOrd="0" presId="urn:microsoft.com/office/officeart/2005/8/layout/list1"/>
    <dgm:cxn modelId="{6BC1A9F1-D8DA-403A-9425-B4BAA94E9E5A}" type="presParOf" srcId="{444C7035-9E3E-4BF0-B2A0-FE21A05073D2}" destId="{E501878C-B7F0-41CB-85E3-1D37EEACE952}" srcOrd="2" destOrd="0" presId="urn:microsoft.com/office/officeart/2005/8/layout/list1"/>
    <dgm:cxn modelId="{F4554DF4-F955-4031-A59D-B5F90479B9C6}" type="presParOf" srcId="{444C7035-9E3E-4BF0-B2A0-FE21A05073D2}" destId="{C79BC3E2-FA31-470E-AFA3-41C0DB1890DF}" srcOrd="3" destOrd="0" presId="urn:microsoft.com/office/officeart/2005/8/layout/list1"/>
    <dgm:cxn modelId="{C193040A-F2BB-4942-9470-618B8C27B8AC}" type="presParOf" srcId="{444C7035-9E3E-4BF0-B2A0-FE21A05073D2}" destId="{178CC478-8A44-4825-A5F3-2FEFDFAF1BEE}" srcOrd="4" destOrd="0" presId="urn:microsoft.com/office/officeart/2005/8/layout/list1"/>
    <dgm:cxn modelId="{A7F6D357-91A8-4914-814F-597131BF2C2C}" type="presParOf" srcId="{178CC478-8A44-4825-A5F3-2FEFDFAF1BEE}" destId="{1A00A559-63FD-4E6C-AB05-E42B1511E056}" srcOrd="0" destOrd="0" presId="urn:microsoft.com/office/officeart/2005/8/layout/list1"/>
    <dgm:cxn modelId="{60969A91-928A-44DD-AE76-EF59251158BF}" type="presParOf" srcId="{178CC478-8A44-4825-A5F3-2FEFDFAF1BEE}" destId="{5B3D720D-9EA8-4B23-9490-2005A15A897F}" srcOrd="1" destOrd="0" presId="urn:microsoft.com/office/officeart/2005/8/layout/list1"/>
    <dgm:cxn modelId="{A7A42732-90E4-4E78-9DB0-43EA618EC1BE}" type="presParOf" srcId="{444C7035-9E3E-4BF0-B2A0-FE21A05073D2}" destId="{3B1510C8-CD99-4D4D-B0A1-838C8C043750}" srcOrd="5" destOrd="0" presId="urn:microsoft.com/office/officeart/2005/8/layout/list1"/>
    <dgm:cxn modelId="{F3BBFF68-DE2B-40C4-91DA-E5AA45DE7168}" type="presParOf" srcId="{444C7035-9E3E-4BF0-B2A0-FE21A05073D2}" destId="{99C19B98-EC8B-44DB-98F3-4D0C80ADC078}" srcOrd="6" destOrd="0" presId="urn:microsoft.com/office/officeart/2005/8/layout/list1"/>
    <dgm:cxn modelId="{413DD861-041B-4237-8F4F-1B66852249B2}" type="presParOf" srcId="{444C7035-9E3E-4BF0-B2A0-FE21A05073D2}" destId="{554B575F-76CC-496F-9EA4-0376C856112C}" srcOrd="7" destOrd="0" presId="urn:microsoft.com/office/officeart/2005/8/layout/list1"/>
    <dgm:cxn modelId="{7D731EDD-A966-4DDB-9323-F172EBC5A0C4}" type="presParOf" srcId="{444C7035-9E3E-4BF0-B2A0-FE21A05073D2}" destId="{6704BE63-564E-43BF-9AE8-8031E785500D}" srcOrd="8" destOrd="0" presId="urn:microsoft.com/office/officeart/2005/8/layout/list1"/>
    <dgm:cxn modelId="{8AD9E18F-B9A8-4973-AE8C-DC76E575FDFC}" type="presParOf" srcId="{6704BE63-564E-43BF-9AE8-8031E785500D}" destId="{3CA820D4-3B48-48E4-A5F3-AFDCC4A79DC8}" srcOrd="0" destOrd="0" presId="urn:microsoft.com/office/officeart/2005/8/layout/list1"/>
    <dgm:cxn modelId="{2BFACC87-A70A-48C5-BA23-52BB7832D4B1}" type="presParOf" srcId="{6704BE63-564E-43BF-9AE8-8031E785500D}" destId="{51A08F87-5AAA-40FF-9E5C-218D9CDDD905}" srcOrd="1" destOrd="0" presId="urn:microsoft.com/office/officeart/2005/8/layout/list1"/>
    <dgm:cxn modelId="{5C0F8574-B123-4794-91FA-973FFED5AE83}" type="presParOf" srcId="{444C7035-9E3E-4BF0-B2A0-FE21A05073D2}" destId="{C801F724-7B03-462E-8741-3401A8529B29}" srcOrd="9" destOrd="0" presId="urn:microsoft.com/office/officeart/2005/8/layout/list1"/>
    <dgm:cxn modelId="{F56DA846-945E-474B-AD0F-A7455416190C}" type="presParOf" srcId="{444C7035-9E3E-4BF0-B2A0-FE21A05073D2}" destId="{ACBCA357-40B4-44B7-BB92-C18EB900610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2B03FF-CADB-48FA-8EBB-CAC0F1D3EDB5}" type="doc">
      <dgm:prSet loTypeId="urn:microsoft.com/office/officeart/2005/8/layout/p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452894-02D7-4F1A-B193-C424D4ACC58E}">
      <dgm:prSet phldrT="[Teks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da-DK" sz="2400" dirty="0"/>
            <a:t>1.</a:t>
          </a:r>
        </a:p>
        <a:p>
          <a:r>
            <a:rPr lang="da-DK" sz="2200" dirty="0"/>
            <a:t>Genomic test ALL heifers in the herd</a:t>
          </a:r>
        </a:p>
      </dgm:t>
    </dgm:pt>
    <dgm:pt modelId="{0959EA1D-6DCB-4268-B145-8095FE8E4030}" type="parTrans" cxnId="{2A0F1A32-7A08-41DC-A8B5-C0A2C9FE82C0}">
      <dgm:prSet/>
      <dgm:spPr/>
      <dgm:t>
        <a:bodyPr/>
        <a:lstStyle/>
        <a:p>
          <a:endParaRPr lang="da-DK"/>
        </a:p>
      </dgm:t>
    </dgm:pt>
    <dgm:pt modelId="{616E5A08-ED0C-45BA-9F0A-D0F4998C727D}" type="sibTrans" cxnId="{2A0F1A32-7A08-41DC-A8B5-C0A2C9FE82C0}">
      <dgm:prSet/>
      <dgm:spPr/>
      <dgm:t>
        <a:bodyPr/>
        <a:lstStyle/>
        <a:p>
          <a:endParaRPr lang="da-DK"/>
        </a:p>
      </dgm:t>
    </dgm:pt>
    <dgm:pt modelId="{F1318247-F26D-4F58-9A49-C4F0142C03AB}">
      <dgm:prSet phldrT="[Teks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en-US" sz="2400" dirty="0"/>
            <a:t>2.</a:t>
          </a:r>
        </a:p>
        <a:p>
          <a:r>
            <a:rPr lang="en-US" sz="2200" dirty="0"/>
            <a:t>Evaluate and select the heifers for different strategies</a:t>
          </a:r>
        </a:p>
      </dgm:t>
    </dgm:pt>
    <dgm:pt modelId="{79BB243F-E5D9-433B-BD5E-D0E6DDBEA832}" type="parTrans" cxnId="{C7164DFC-623E-482B-BB3D-AA14F43029F7}">
      <dgm:prSet/>
      <dgm:spPr/>
      <dgm:t>
        <a:bodyPr/>
        <a:lstStyle/>
        <a:p>
          <a:endParaRPr lang="da-DK"/>
        </a:p>
      </dgm:t>
    </dgm:pt>
    <dgm:pt modelId="{9C9BE5F9-6A0D-481E-AC15-EAAE83558220}" type="sibTrans" cxnId="{C7164DFC-623E-482B-BB3D-AA14F43029F7}">
      <dgm:prSet/>
      <dgm:spPr/>
      <dgm:t>
        <a:bodyPr/>
        <a:lstStyle/>
        <a:p>
          <a:endParaRPr lang="da-DK"/>
        </a:p>
      </dgm:t>
    </dgm:pt>
    <dgm:pt modelId="{6A3AF028-634F-47E0-BBAA-552C5A4C416C}">
      <dgm:prSet phldrT="[Teks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da-DK" sz="2400" dirty="0"/>
            <a:t>3.</a:t>
          </a:r>
        </a:p>
        <a:p>
          <a:r>
            <a:rPr lang="en-US" sz="2200" dirty="0"/>
            <a:t>Use sexed semen in top heifers based on </a:t>
          </a:r>
          <a:r>
            <a:rPr lang="en-US" sz="2200" dirty="0" err="1"/>
            <a:t>GenVik</a:t>
          </a:r>
          <a:r>
            <a:rPr lang="en-US" sz="2200" dirty="0"/>
            <a:t> </a:t>
          </a:r>
          <a:endParaRPr lang="da-DK" sz="2200" dirty="0"/>
        </a:p>
      </dgm:t>
    </dgm:pt>
    <dgm:pt modelId="{16CF1CED-4D71-40A4-B6CC-06EB36668439}" type="parTrans" cxnId="{FC5DFB72-77FD-4656-B3BA-8306BF70EAD3}">
      <dgm:prSet/>
      <dgm:spPr/>
      <dgm:t>
        <a:bodyPr/>
        <a:lstStyle/>
        <a:p>
          <a:endParaRPr lang="da-DK"/>
        </a:p>
      </dgm:t>
    </dgm:pt>
    <dgm:pt modelId="{9106F62C-C850-4E0E-A27F-2F7EF7D5398D}" type="sibTrans" cxnId="{FC5DFB72-77FD-4656-B3BA-8306BF70EAD3}">
      <dgm:prSet/>
      <dgm:spPr/>
      <dgm:t>
        <a:bodyPr/>
        <a:lstStyle/>
        <a:p>
          <a:endParaRPr lang="da-DK"/>
        </a:p>
      </dgm:t>
    </dgm:pt>
    <dgm:pt modelId="{974DDF4B-FF06-4B99-BFBD-7BBD2706B560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alphaOff val="0"/>
                <a:satMod val="120000"/>
                <a:shade val="78000"/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da-DK" sz="2400" dirty="0"/>
            <a:t>4.</a:t>
          </a:r>
          <a:br>
            <a:rPr lang="da-DK" sz="2200" dirty="0"/>
          </a:br>
          <a:r>
            <a:rPr lang="da-DK" sz="2200" dirty="0" err="1"/>
            <a:t>Bottom</a:t>
          </a:r>
          <a:r>
            <a:rPr lang="da-DK" sz="2200" dirty="0"/>
            <a:t> part of </a:t>
          </a:r>
          <a:r>
            <a:rPr lang="da-DK" sz="2200" dirty="0" err="1"/>
            <a:t>tested</a:t>
          </a:r>
          <a:r>
            <a:rPr lang="da-DK" sz="2200" dirty="0"/>
            <a:t> heifers – for sale or </a:t>
          </a:r>
          <a:r>
            <a:rPr lang="da-DK" sz="2200" dirty="0" err="1"/>
            <a:t>breed</a:t>
          </a:r>
          <a:r>
            <a:rPr lang="da-DK" sz="2200" dirty="0"/>
            <a:t> to </a:t>
          </a:r>
          <a:r>
            <a:rPr lang="da-DK" sz="2200" dirty="0" err="1"/>
            <a:t>beef</a:t>
          </a:r>
          <a:endParaRPr lang="da-DK" sz="2200" dirty="0"/>
        </a:p>
      </dgm:t>
    </dgm:pt>
    <dgm:pt modelId="{70E6CE6E-DDF6-4087-B80E-08C0F38B59E7}" type="sibTrans" cxnId="{A34FB554-C9B8-4D09-B2F6-F36F6DC8DC5E}">
      <dgm:prSet/>
      <dgm:spPr/>
      <dgm:t>
        <a:bodyPr/>
        <a:lstStyle/>
        <a:p>
          <a:endParaRPr lang="en-US"/>
        </a:p>
      </dgm:t>
    </dgm:pt>
    <dgm:pt modelId="{359B01AA-4215-4A87-B4E6-01C2F868E7AD}" type="parTrans" cxnId="{A34FB554-C9B8-4D09-B2F6-F36F6DC8DC5E}">
      <dgm:prSet/>
      <dgm:spPr/>
      <dgm:t>
        <a:bodyPr/>
        <a:lstStyle/>
        <a:p>
          <a:endParaRPr lang="en-US"/>
        </a:p>
      </dgm:t>
    </dgm:pt>
    <dgm:pt modelId="{03A62F81-742F-4B4F-A1D7-E6B577E6B524}" type="pres">
      <dgm:prSet presAssocID="{EA2B03FF-CADB-48FA-8EBB-CAC0F1D3EDB5}" presName="Name0" presStyleCnt="0">
        <dgm:presLayoutVars>
          <dgm:dir/>
          <dgm:resizeHandles val="exact"/>
        </dgm:presLayoutVars>
      </dgm:prSet>
      <dgm:spPr/>
    </dgm:pt>
    <dgm:pt modelId="{0210D5E3-D6ED-4B68-876D-9DB27F5B4CA0}" type="pres">
      <dgm:prSet presAssocID="{EA2B03FF-CADB-48FA-8EBB-CAC0F1D3EDB5}" presName="bkgdShp" presStyleLbl="alignAccFollowNode1" presStyleIdx="0" presStyleCnt="1" custLinFactNeighborX="-37799"/>
      <dgm:spPr/>
    </dgm:pt>
    <dgm:pt modelId="{F43F8348-C733-4BCA-8897-7E7E674AEC3B}" type="pres">
      <dgm:prSet presAssocID="{EA2B03FF-CADB-48FA-8EBB-CAC0F1D3EDB5}" presName="linComp" presStyleCnt="0"/>
      <dgm:spPr/>
    </dgm:pt>
    <dgm:pt modelId="{D4B898C6-DF34-4CBC-82AF-5245EB8B2CE2}" type="pres">
      <dgm:prSet presAssocID="{D3452894-02D7-4F1A-B193-C424D4ACC58E}" presName="compNode" presStyleCnt="0"/>
      <dgm:spPr/>
    </dgm:pt>
    <dgm:pt modelId="{7B72B6CD-481D-4CEC-AA8C-591430FE4FC9}" type="pres">
      <dgm:prSet presAssocID="{D3452894-02D7-4F1A-B193-C424D4ACC58E}" presName="node" presStyleLbl="node1" presStyleIdx="0" presStyleCnt="4">
        <dgm:presLayoutVars>
          <dgm:bulletEnabled val="1"/>
        </dgm:presLayoutVars>
      </dgm:prSet>
      <dgm:spPr/>
    </dgm:pt>
    <dgm:pt modelId="{9F6B27CC-322F-487D-ADBA-3805B3FD1371}" type="pres">
      <dgm:prSet presAssocID="{D3452894-02D7-4F1A-B193-C424D4ACC58E}" presName="invisiNode" presStyleLbl="node1" presStyleIdx="0" presStyleCnt="4"/>
      <dgm:spPr/>
    </dgm:pt>
    <dgm:pt modelId="{12EF6DFE-7D6D-43F6-ABD0-E3EF6661F738}" type="pres">
      <dgm:prSet presAssocID="{D3452894-02D7-4F1A-B193-C424D4ACC58E}" presName="imagNode" presStyleLbl="fgImgPlace1" presStyleIdx="0" presStyleCnt="4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7D5EADFD-23CC-4DDA-A541-2CE62AEEDEF6}" type="pres">
      <dgm:prSet presAssocID="{616E5A08-ED0C-45BA-9F0A-D0F4998C727D}" presName="sibTrans" presStyleLbl="sibTrans2D1" presStyleIdx="0" presStyleCnt="0"/>
      <dgm:spPr/>
    </dgm:pt>
    <dgm:pt modelId="{BB03F910-11C6-4233-9B69-CEAABE88422C}" type="pres">
      <dgm:prSet presAssocID="{F1318247-F26D-4F58-9A49-C4F0142C03AB}" presName="compNode" presStyleCnt="0"/>
      <dgm:spPr/>
    </dgm:pt>
    <dgm:pt modelId="{6A5E15DC-170D-48BA-BFD7-EDB4A65FC62E}" type="pres">
      <dgm:prSet presAssocID="{F1318247-F26D-4F58-9A49-C4F0142C03AB}" presName="node" presStyleLbl="node1" presStyleIdx="1" presStyleCnt="4">
        <dgm:presLayoutVars>
          <dgm:bulletEnabled val="1"/>
        </dgm:presLayoutVars>
      </dgm:prSet>
      <dgm:spPr/>
    </dgm:pt>
    <dgm:pt modelId="{AAD919ED-CFF2-4823-BF46-1D0931BF2A31}" type="pres">
      <dgm:prSet presAssocID="{F1318247-F26D-4F58-9A49-C4F0142C03AB}" presName="invisiNode" presStyleLbl="node1" presStyleIdx="1" presStyleCnt="4"/>
      <dgm:spPr/>
    </dgm:pt>
    <dgm:pt modelId="{A690AAB5-EF47-4874-AAB0-897852066D8C}" type="pres">
      <dgm:prSet presAssocID="{F1318247-F26D-4F58-9A49-C4F0142C03AB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FA9A1DE-C0A9-43CD-80A4-67A515320FE6}" type="pres">
      <dgm:prSet presAssocID="{9C9BE5F9-6A0D-481E-AC15-EAAE83558220}" presName="sibTrans" presStyleLbl="sibTrans2D1" presStyleIdx="0" presStyleCnt="0"/>
      <dgm:spPr/>
    </dgm:pt>
    <dgm:pt modelId="{032C2595-E994-47E7-ACB6-1329AEBC72A4}" type="pres">
      <dgm:prSet presAssocID="{6A3AF028-634F-47E0-BBAA-552C5A4C416C}" presName="compNode" presStyleCnt="0"/>
      <dgm:spPr/>
    </dgm:pt>
    <dgm:pt modelId="{32997CE6-43BB-401D-956A-96995BB1CCBF}" type="pres">
      <dgm:prSet presAssocID="{6A3AF028-634F-47E0-BBAA-552C5A4C416C}" presName="node" presStyleLbl="node1" presStyleIdx="2" presStyleCnt="4" custLinFactNeighborX="469" custLinFactNeighborY="-1062">
        <dgm:presLayoutVars>
          <dgm:bulletEnabled val="1"/>
        </dgm:presLayoutVars>
      </dgm:prSet>
      <dgm:spPr/>
    </dgm:pt>
    <dgm:pt modelId="{CD53D8F1-EE39-4F81-B000-1E4725724D63}" type="pres">
      <dgm:prSet presAssocID="{6A3AF028-634F-47E0-BBAA-552C5A4C416C}" presName="invisiNode" presStyleLbl="node1" presStyleIdx="2" presStyleCnt="4"/>
      <dgm:spPr/>
    </dgm:pt>
    <dgm:pt modelId="{A44235BF-7ECF-4E5E-B97A-2CD129C2F55D}" type="pres">
      <dgm:prSet presAssocID="{6A3AF028-634F-47E0-BBAA-552C5A4C416C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D125F161-DFE8-434E-97A8-02CA28064219}" type="pres">
      <dgm:prSet presAssocID="{9106F62C-C850-4E0E-A27F-2F7EF7D5398D}" presName="sibTrans" presStyleLbl="sibTrans2D1" presStyleIdx="0" presStyleCnt="0"/>
      <dgm:spPr/>
    </dgm:pt>
    <dgm:pt modelId="{C7CAEC0E-1D74-4EA1-A00C-0CD347A799B5}" type="pres">
      <dgm:prSet presAssocID="{974DDF4B-FF06-4B99-BFBD-7BBD2706B560}" presName="compNode" presStyleCnt="0"/>
      <dgm:spPr/>
    </dgm:pt>
    <dgm:pt modelId="{48C891A5-5837-45CE-946D-7685D9B0E105}" type="pres">
      <dgm:prSet presAssocID="{974DDF4B-FF06-4B99-BFBD-7BBD2706B560}" presName="node" presStyleLbl="node1" presStyleIdx="3" presStyleCnt="4">
        <dgm:presLayoutVars>
          <dgm:bulletEnabled val="1"/>
        </dgm:presLayoutVars>
      </dgm:prSet>
      <dgm:spPr/>
    </dgm:pt>
    <dgm:pt modelId="{CB862149-2E47-4312-B5DC-A2E951E974A3}" type="pres">
      <dgm:prSet presAssocID="{974DDF4B-FF06-4B99-BFBD-7BBD2706B560}" presName="invisiNode" presStyleLbl="node1" presStyleIdx="3" presStyleCnt="4"/>
      <dgm:spPr/>
    </dgm:pt>
    <dgm:pt modelId="{2B5D4A90-ABD3-4311-8675-570DED83AA04}" type="pres">
      <dgm:prSet presAssocID="{974DDF4B-FF06-4B99-BFBD-7BBD2706B560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BF55800E-7D5F-459B-A3DC-9F2744B74BA0}" type="presOf" srcId="{EA2B03FF-CADB-48FA-8EBB-CAC0F1D3EDB5}" destId="{03A62F81-742F-4B4F-A1D7-E6B577E6B524}" srcOrd="0" destOrd="0" presId="urn:microsoft.com/office/officeart/2005/8/layout/pList2"/>
    <dgm:cxn modelId="{61D67E20-5E16-4DAD-BF46-16DEABB5966B}" type="presOf" srcId="{6A3AF028-634F-47E0-BBAA-552C5A4C416C}" destId="{32997CE6-43BB-401D-956A-96995BB1CCBF}" srcOrd="0" destOrd="0" presId="urn:microsoft.com/office/officeart/2005/8/layout/pList2"/>
    <dgm:cxn modelId="{2A0F1A32-7A08-41DC-A8B5-C0A2C9FE82C0}" srcId="{EA2B03FF-CADB-48FA-8EBB-CAC0F1D3EDB5}" destId="{D3452894-02D7-4F1A-B193-C424D4ACC58E}" srcOrd="0" destOrd="0" parTransId="{0959EA1D-6DCB-4268-B145-8095FE8E4030}" sibTransId="{616E5A08-ED0C-45BA-9F0A-D0F4998C727D}"/>
    <dgm:cxn modelId="{A3319D61-3B6D-4F45-93B0-2F971A04D42A}" type="presOf" srcId="{974DDF4B-FF06-4B99-BFBD-7BBD2706B560}" destId="{48C891A5-5837-45CE-946D-7685D9B0E105}" srcOrd="0" destOrd="0" presId="urn:microsoft.com/office/officeart/2005/8/layout/pList2"/>
    <dgm:cxn modelId="{EAF94949-252E-4FD9-A7E1-52EAB2D0AD9C}" type="presOf" srcId="{9106F62C-C850-4E0E-A27F-2F7EF7D5398D}" destId="{D125F161-DFE8-434E-97A8-02CA28064219}" srcOrd="0" destOrd="0" presId="urn:microsoft.com/office/officeart/2005/8/layout/pList2"/>
    <dgm:cxn modelId="{345B8F6C-FC3B-4691-B0C0-3D746F2DDAA3}" type="presOf" srcId="{9C9BE5F9-6A0D-481E-AC15-EAAE83558220}" destId="{6FA9A1DE-C0A9-43CD-80A4-67A515320FE6}" srcOrd="0" destOrd="0" presId="urn:microsoft.com/office/officeart/2005/8/layout/pList2"/>
    <dgm:cxn modelId="{FC5DFB72-77FD-4656-B3BA-8306BF70EAD3}" srcId="{EA2B03FF-CADB-48FA-8EBB-CAC0F1D3EDB5}" destId="{6A3AF028-634F-47E0-BBAA-552C5A4C416C}" srcOrd="2" destOrd="0" parTransId="{16CF1CED-4D71-40A4-B6CC-06EB36668439}" sibTransId="{9106F62C-C850-4E0E-A27F-2F7EF7D5398D}"/>
    <dgm:cxn modelId="{A34FB554-C9B8-4D09-B2F6-F36F6DC8DC5E}" srcId="{EA2B03FF-CADB-48FA-8EBB-CAC0F1D3EDB5}" destId="{974DDF4B-FF06-4B99-BFBD-7BBD2706B560}" srcOrd="3" destOrd="0" parTransId="{359B01AA-4215-4A87-B4E6-01C2F868E7AD}" sibTransId="{70E6CE6E-DDF6-4087-B80E-08C0F38B59E7}"/>
    <dgm:cxn modelId="{449404A3-24AB-4619-842F-C4E8B1C3DAED}" type="presOf" srcId="{F1318247-F26D-4F58-9A49-C4F0142C03AB}" destId="{6A5E15DC-170D-48BA-BFD7-EDB4A65FC62E}" srcOrd="0" destOrd="0" presId="urn:microsoft.com/office/officeart/2005/8/layout/pList2"/>
    <dgm:cxn modelId="{EB2BF2D6-B5CD-4494-88DA-80C2FFF24CF8}" type="presOf" srcId="{D3452894-02D7-4F1A-B193-C424D4ACC58E}" destId="{7B72B6CD-481D-4CEC-AA8C-591430FE4FC9}" srcOrd="0" destOrd="0" presId="urn:microsoft.com/office/officeart/2005/8/layout/pList2"/>
    <dgm:cxn modelId="{D8A9D1EE-D8E4-444B-B39D-D364FA3D003B}" type="presOf" srcId="{616E5A08-ED0C-45BA-9F0A-D0F4998C727D}" destId="{7D5EADFD-23CC-4DDA-A541-2CE62AEEDEF6}" srcOrd="0" destOrd="0" presId="urn:microsoft.com/office/officeart/2005/8/layout/pList2"/>
    <dgm:cxn modelId="{C7164DFC-623E-482B-BB3D-AA14F43029F7}" srcId="{EA2B03FF-CADB-48FA-8EBB-CAC0F1D3EDB5}" destId="{F1318247-F26D-4F58-9A49-C4F0142C03AB}" srcOrd="1" destOrd="0" parTransId="{79BB243F-E5D9-433B-BD5E-D0E6DDBEA832}" sibTransId="{9C9BE5F9-6A0D-481E-AC15-EAAE83558220}"/>
    <dgm:cxn modelId="{18629AD0-15CF-4772-92C9-925BAC98EAF1}" type="presParOf" srcId="{03A62F81-742F-4B4F-A1D7-E6B577E6B524}" destId="{0210D5E3-D6ED-4B68-876D-9DB27F5B4CA0}" srcOrd="0" destOrd="0" presId="urn:microsoft.com/office/officeart/2005/8/layout/pList2"/>
    <dgm:cxn modelId="{84AEF104-BB7A-4F00-8E21-D2A38E42499D}" type="presParOf" srcId="{03A62F81-742F-4B4F-A1D7-E6B577E6B524}" destId="{F43F8348-C733-4BCA-8897-7E7E674AEC3B}" srcOrd="1" destOrd="0" presId="urn:microsoft.com/office/officeart/2005/8/layout/pList2"/>
    <dgm:cxn modelId="{2ADB9FEE-D412-4ABD-980D-111BF12845A3}" type="presParOf" srcId="{F43F8348-C733-4BCA-8897-7E7E674AEC3B}" destId="{D4B898C6-DF34-4CBC-82AF-5245EB8B2CE2}" srcOrd="0" destOrd="0" presId="urn:microsoft.com/office/officeart/2005/8/layout/pList2"/>
    <dgm:cxn modelId="{29910A10-D8C6-41A7-99E3-B8DBA4C565E0}" type="presParOf" srcId="{D4B898C6-DF34-4CBC-82AF-5245EB8B2CE2}" destId="{7B72B6CD-481D-4CEC-AA8C-591430FE4FC9}" srcOrd="0" destOrd="0" presId="urn:microsoft.com/office/officeart/2005/8/layout/pList2"/>
    <dgm:cxn modelId="{01B12756-5C2B-4D4D-B0B6-F7328CEF01FB}" type="presParOf" srcId="{D4B898C6-DF34-4CBC-82AF-5245EB8B2CE2}" destId="{9F6B27CC-322F-487D-ADBA-3805B3FD1371}" srcOrd="1" destOrd="0" presId="urn:microsoft.com/office/officeart/2005/8/layout/pList2"/>
    <dgm:cxn modelId="{6853FA00-75ED-46EE-94E9-4264E5B61117}" type="presParOf" srcId="{D4B898C6-DF34-4CBC-82AF-5245EB8B2CE2}" destId="{12EF6DFE-7D6D-43F6-ABD0-E3EF6661F738}" srcOrd="2" destOrd="0" presId="urn:microsoft.com/office/officeart/2005/8/layout/pList2"/>
    <dgm:cxn modelId="{DCE5F15B-51C0-40A3-B208-4DDF7185C0E1}" type="presParOf" srcId="{F43F8348-C733-4BCA-8897-7E7E674AEC3B}" destId="{7D5EADFD-23CC-4DDA-A541-2CE62AEEDEF6}" srcOrd="1" destOrd="0" presId="urn:microsoft.com/office/officeart/2005/8/layout/pList2"/>
    <dgm:cxn modelId="{9DD80952-FEEF-42F2-B924-104F4766AB87}" type="presParOf" srcId="{F43F8348-C733-4BCA-8897-7E7E674AEC3B}" destId="{BB03F910-11C6-4233-9B69-CEAABE88422C}" srcOrd="2" destOrd="0" presId="urn:microsoft.com/office/officeart/2005/8/layout/pList2"/>
    <dgm:cxn modelId="{64EB2E0F-9A2E-4708-A622-D0A9319CBED5}" type="presParOf" srcId="{BB03F910-11C6-4233-9B69-CEAABE88422C}" destId="{6A5E15DC-170D-48BA-BFD7-EDB4A65FC62E}" srcOrd="0" destOrd="0" presId="urn:microsoft.com/office/officeart/2005/8/layout/pList2"/>
    <dgm:cxn modelId="{3F97B3B9-D76B-4F14-B1BB-8AB4035C5A31}" type="presParOf" srcId="{BB03F910-11C6-4233-9B69-CEAABE88422C}" destId="{AAD919ED-CFF2-4823-BF46-1D0931BF2A31}" srcOrd="1" destOrd="0" presId="urn:microsoft.com/office/officeart/2005/8/layout/pList2"/>
    <dgm:cxn modelId="{28E3562D-BFE6-481E-82BA-100165B431BB}" type="presParOf" srcId="{BB03F910-11C6-4233-9B69-CEAABE88422C}" destId="{A690AAB5-EF47-4874-AAB0-897852066D8C}" srcOrd="2" destOrd="0" presId="urn:microsoft.com/office/officeart/2005/8/layout/pList2"/>
    <dgm:cxn modelId="{ED0525C5-7BBD-47F8-8C0C-2FA6E2EE88A3}" type="presParOf" srcId="{F43F8348-C733-4BCA-8897-7E7E674AEC3B}" destId="{6FA9A1DE-C0A9-43CD-80A4-67A515320FE6}" srcOrd="3" destOrd="0" presId="urn:microsoft.com/office/officeart/2005/8/layout/pList2"/>
    <dgm:cxn modelId="{7D8E165D-9587-4DA9-B0C6-CAA668072FD9}" type="presParOf" srcId="{F43F8348-C733-4BCA-8897-7E7E674AEC3B}" destId="{032C2595-E994-47E7-ACB6-1329AEBC72A4}" srcOrd="4" destOrd="0" presId="urn:microsoft.com/office/officeart/2005/8/layout/pList2"/>
    <dgm:cxn modelId="{6FCCD553-716B-4BB6-968D-46977247D0D5}" type="presParOf" srcId="{032C2595-E994-47E7-ACB6-1329AEBC72A4}" destId="{32997CE6-43BB-401D-956A-96995BB1CCBF}" srcOrd="0" destOrd="0" presId="urn:microsoft.com/office/officeart/2005/8/layout/pList2"/>
    <dgm:cxn modelId="{975EDF97-3F41-4428-AB36-7E112696A3BC}" type="presParOf" srcId="{032C2595-E994-47E7-ACB6-1329AEBC72A4}" destId="{CD53D8F1-EE39-4F81-B000-1E4725724D63}" srcOrd="1" destOrd="0" presId="urn:microsoft.com/office/officeart/2005/8/layout/pList2"/>
    <dgm:cxn modelId="{696602EE-B90F-4E6C-90F1-43AA5DC44993}" type="presParOf" srcId="{032C2595-E994-47E7-ACB6-1329AEBC72A4}" destId="{A44235BF-7ECF-4E5E-B97A-2CD129C2F55D}" srcOrd="2" destOrd="0" presId="urn:microsoft.com/office/officeart/2005/8/layout/pList2"/>
    <dgm:cxn modelId="{CFD04EF8-C403-4E82-8119-26FF7ED86A12}" type="presParOf" srcId="{F43F8348-C733-4BCA-8897-7E7E674AEC3B}" destId="{D125F161-DFE8-434E-97A8-02CA28064219}" srcOrd="5" destOrd="0" presId="urn:microsoft.com/office/officeart/2005/8/layout/pList2"/>
    <dgm:cxn modelId="{BA9D6DB5-607A-4AA5-B9A0-F52CEF3E669D}" type="presParOf" srcId="{F43F8348-C733-4BCA-8897-7E7E674AEC3B}" destId="{C7CAEC0E-1D74-4EA1-A00C-0CD347A799B5}" srcOrd="6" destOrd="0" presId="urn:microsoft.com/office/officeart/2005/8/layout/pList2"/>
    <dgm:cxn modelId="{36914F4C-E97B-421D-8199-E9055604F347}" type="presParOf" srcId="{C7CAEC0E-1D74-4EA1-A00C-0CD347A799B5}" destId="{48C891A5-5837-45CE-946D-7685D9B0E105}" srcOrd="0" destOrd="0" presId="urn:microsoft.com/office/officeart/2005/8/layout/pList2"/>
    <dgm:cxn modelId="{D03DDD79-C0F5-4A5C-B9DE-5715F40AA571}" type="presParOf" srcId="{C7CAEC0E-1D74-4EA1-A00C-0CD347A799B5}" destId="{CB862149-2E47-4312-B5DC-A2E951E974A3}" srcOrd="1" destOrd="0" presId="urn:microsoft.com/office/officeart/2005/8/layout/pList2"/>
    <dgm:cxn modelId="{7CBB4A02-D669-40DD-8C2E-480BB0D0A312}" type="presParOf" srcId="{C7CAEC0E-1D74-4EA1-A00C-0CD347A799B5}" destId="{2B5D4A90-ABD3-4311-8675-570DED83AA0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A6B2C-648A-480B-9D7D-9E7D3D440753}">
      <dsp:nvSpPr>
        <dsp:cNvPr id="0" name=""/>
        <dsp:cNvSpPr/>
      </dsp:nvSpPr>
      <dsp:spPr>
        <a:xfrm rot="10800000">
          <a:off x="1622102" y="2142"/>
          <a:ext cx="5190515" cy="12588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126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/>
            <a:t>90% of dairy cows in registration system</a:t>
          </a:r>
          <a:endParaRPr lang="x-none" sz="2300" b="0" kern="1200" dirty="0"/>
        </a:p>
      </dsp:txBody>
      <dsp:txXfrm rot="10800000">
        <a:off x="1936819" y="2142"/>
        <a:ext cx="4875798" cy="1258869"/>
      </dsp:txXfrm>
    </dsp:sp>
    <dsp:sp modelId="{4EE8B8FA-B9E6-43D7-8143-9B229A0E843E}">
      <dsp:nvSpPr>
        <dsp:cNvPr id="0" name=""/>
        <dsp:cNvSpPr/>
      </dsp:nvSpPr>
      <dsp:spPr>
        <a:xfrm>
          <a:off x="1616752" y="2"/>
          <a:ext cx="1258869" cy="1258869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84D4F-0108-4A5B-B32B-D77E15C930CC}">
      <dsp:nvSpPr>
        <dsp:cNvPr id="0" name=""/>
        <dsp:cNvSpPr/>
      </dsp:nvSpPr>
      <dsp:spPr>
        <a:xfrm rot="10800000">
          <a:off x="1622102" y="1636793"/>
          <a:ext cx="5190515" cy="12588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126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High management level</a:t>
          </a:r>
          <a:endParaRPr lang="x-none" sz="2300" kern="1200" dirty="0"/>
        </a:p>
      </dsp:txBody>
      <dsp:txXfrm rot="10800000">
        <a:off x="1936819" y="1636793"/>
        <a:ext cx="4875798" cy="1258869"/>
      </dsp:txXfrm>
    </dsp:sp>
    <dsp:sp modelId="{3F7D837E-96DD-45CA-BB5F-A42FD7CE20ED}">
      <dsp:nvSpPr>
        <dsp:cNvPr id="0" name=""/>
        <dsp:cNvSpPr/>
      </dsp:nvSpPr>
      <dsp:spPr>
        <a:xfrm>
          <a:off x="1627264" y="1636793"/>
          <a:ext cx="1258869" cy="1258869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65E78-C24B-4A98-BB24-2C929FBF319A}">
      <dsp:nvSpPr>
        <dsp:cNvPr id="0" name=""/>
        <dsp:cNvSpPr/>
      </dsp:nvSpPr>
      <dsp:spPr>
        <a:xfrm rot="10800000">
          <a:off x="1622102" y="3271445"/>
          <a:ext cx="5190515" cy="125886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126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Very high production </a:t>
          </a:r>
          <a:br>
            <a:rPr lang="en-US" sz="2300" kern="1200" dirty="0"/>
          </a:br>
          <a:r>
            <a:rPr lang="en-US" sz="2300" kern="1200" dirty="0"/>
            <a:t>per cow</a:t>
          </a:r>
          <a:endParaRPr lang="x-none" sz="2300" kern="1200" dirty="0"/>
        </a:p>
      </dsp:txBody>
      <dsp:txXfrm rot="10800000">
        <a:off x="1936819" y="3271445"/>
        <a:ext cx="4875798" cy="1258869"/>
      </dsp:txXfrm>
    </dsp:sp>
    <dsp:sp modelId="{7F97BA16-B41B-4CC4-8592-4BE6B7038CC4}">
      <dsp:nvSpPr>
        <dsp:cNvPr id="0" name=""/>
        <dsp:cNvSpPr/>
      </dsp:nvSpPr>
      <dsp:spPr>
        <a:xfrm>
          <a:off x="1627264" y="3271445"/>
          <a:ext cx="1258869" cy="125886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A6B2C-648A-480B-9D7D-9E7D3D440753}">
      <dsp:nvSpPr>
        <dsp:cNvPr id="0" name=""/>
        <dsp:cNvSpPr/>
      </dsp:nvSpPr>
      <dsp:spPr>
        <a:xfrm rot="10800000">
          <a:off x="1475188" y="3468"/>
          <a:ext cx="4607974" cy="12581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801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Large focus on health </a:t>
          </a:r>
          <a:br>
            <a:rPr lang="en-US" sz="2300" kern="1200" dirty="0"/>
          </a:br>
          <a:r>
            <a:rPr lang="en-US" sz="2300" kern="1200" dirty="0"/>
            <a:t>traits in breeding</a:t>
          </a:r>
          <a:endParaRPr lang="x-none" sz="2300" kern="1200" dirty="0"/>
        </a:p>
      </dsp:txBody>
      <dsp:txXfrm rot="10800000">
        <a:off x="1789721" y="3468"/>
        <a:ext cx="4293441" cy="1258132"/>
      </dsp:txXfrm>
    </dsp:sp>
    <dsp:sp modelId="{4EE8B8FA-B9E6-43D7-8143-9B229A0E843E}">
      <dsp:nvSpPr>
        <dsp:cNvPr id="0" name=""/>
        <dsp:cNvSpPr/>
      </dsp:nvSpPr>
      <dsp:spPr>
        <a:xfrm>
          <a:off x="1297917" y="3468"/>
          <a:ext cx="1258132" cy="1258132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84D4F-0108-4A5B-B32B-D77E15C930CC}">
      <dsp:nvSpPr>
        <dsp:cNvPr id="0" name=""/>
        <dsp:cNvSpPr/>
      </dsp:nvSpPr>
      <dsp:spPr>
        <a:xfrm rot="10800000">
          <a:off x="1475188" y="1637162"/>
          <a:ext cx="4607974" cy="12581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801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Strict regulations </a:t>
          </a:r>
          <a:br>
            <a:rPr lang="en-US" sz="2300" kern="1200" dirty="0"/>
          </a:br>
          <a:r>
            <a:rPr lang="en-US" sz="2300" kern="1200" dirty="0"/>
            <a:t>regarding use of </a:t>
          </a:r>
          <a:br>
            <a:rPr lang="en-US" sz="2300" kern="1200" dirty="0"/>
          </a:br>
          <a:r>
            <a:rPr lang="en-US" sz="2300" kern="1200" dirty="0"/>
            <a:t>  antibiotics and hormones</a:t>
          </a:r>
          <a:endParaRPr lang="x-none" sz="2300" kern="1200" dirty="0"/>
        </a:p>
      </dsp:txBody>
      <dsp:txXfrm rot="10800000">
        <a:off x="1789721" y="1637162"/>
        <a:ext cx="4293441" cy="1258132"/>
      </dsp:txXfrm>
    </dsp:sp>
    <dsp:sp modelId="{3F7D837E-96DD-45CA-BB5F-A42FD7CE20ED}">
      <dsp:nvSpPr>
        <dsp:cNvPr id="0" name=""/>
        <dsp:cNvSpPr/>
      </dsp:nvSpPr>
      <dsp:spPr>
        <a:xfrm>
          <a:off x="1297917" y="1637162"/>
          <a:ext cx="1258132" cy="1258132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65E78-C24B-4A98-BB24-2C929FBF319A}">
      <dsp:nvSpPr>
        <dsp:cNvPr id="0" name=""/>
        <dsp:cNvSpPr/>
      </dsp:nvSpPr>
      <dsp:spPr>
        <a:xfrm rot="10800000">
          <a:off x="1475188" y="3270856"/>
          <a:ext cx="4607974" cy="12581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801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 Sustainability, food safety </a:t>
          </a:r>
          <a:br>
            <a:rPr lang="en-US" sz="2300" kern="1200" dirty="0"/>
          </a:br>
          <a:r>
            <a:rPr lang="en-US" sz="2300" kern="1200" dirty="0"/>
            <a:t>&amp; animal welfare in the whole value chain</a:t>
          </a:r>
          <a:endParaRPr lang="x-none" sz="2300" kern="1200" dirty="0"/>
        </a:p>
      </dsp:txBody>
      <dsp:txXfrm rot="10800000">
        <a:off x="1789721" y="3270856"/>
        <a:ext cx="4293441" cy="1258132"/>
      </dsp:txXfrm>
    </dsp:sp>
    <dsp:sp modelId="{7F97BA16-B41B-4CC4-8592-4BE6B7038CC4}">
      <dsp:nvSpPr>
        <dsp:cNvPr id="0" name=""/>
        <dsp:cNvSpPr/>
      </dsp:nvSpPr>
      <dsp:spPr>
        <a:xfrm>
          <a:off x="1297917" y="3270856"/>
          <a:ext cx="1258132" cy="1258132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981E6-F394-45D6-8E49-4FB0BAF06093}">
      <dsp:nvSpPr>
        <dsp:cNvPr id="0" name=""/>
        <dsp:cNvSpPr/>
      </dsp:nvSpPr>
      <dsp:spPr>
        <a:xfrm>
          <a:off x="1796830" y="570937"/>
          <a:ext cx="3802618" cy="380261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rgbClr val="FF00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39BD0-7B5D-4779-8E71-0172EBE95AA8}">
      <dsp:nvSpPr>
        <dsp:cNvPr id="0" name=""/>
        <dsp:cNvSpPr/>
      </dsp:nvSpPr>
      <dsp:spPr>
        <a:xfrm>
          <a:off x="1796829" y="570994"/>
          <a:ext cx="3802618" cy="380261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rgbClr val="FF00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35327-43BE-41E5-B5D0-3E13E0522EC6}">
      <dsp:nvSpPr>
        <dsp:cNvPr id="0" name=""/>
        <dsp:cNvSpPr/>
      </dsp:nvSpPr>
      <dsp:spPr>
        <a:xfrm>
          <a:off x="1807102" y="570965"/>
          <a:ext cx="3802618" cy="380261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rgbClr val="FF00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E0F2D-507A-4B09-836D-5DE0BF868C85}">
      <dsp:nvSpPr>
        <dsp:cNvPr id="0" name=""/>
        <dsp:cNvSpPr/>
      </dsp:nvSpPr>
      <dsp:spPr>
        <a:xfrm>
          <a:off x="1807102" y="570965"/>
          <a:ext cx="3802618" cy="380261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rgbClr val="FF0000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27E015-56C7-4A02-ACF9-781302EAEA93}">
      <dsp:nvSpPr>
        <dsp:cNvPr id="0" name=""/>
        <dsp:cNvSpPr/>
      </dsp:nvSpPr>
      <dsp:spPr>
        <a:xfrm>
          <a:off x="2912365" y="1647888"/>
          <a:ext cx="1750993" cy="1750993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65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168792" y="1904315"/>
        <a:ext cx="1238139" cy="1238139"/>
      </dsp:txXfrm>
    </dsp:sp>
    <dsp:sp modelId="{96C73E79-CEBD-4D88-8A7B-3839D0B15241}">
      <dsp:nvSpPr>
        <dsp:cNvPr id="0" name=""/>
        <dsp:cNvSpPr/>
      </dsp:nvSpPr>
      <dsp:spPr>
        <a:xfrm>
          <a:off x="3095564" y="2243"/>
          <a:ext cx="1225695" cy="1225695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Animal health</a:t>
          </a:r>
        </a:p>
      </dsp:txBody>
      <dsp:txXfrm>
        <a:off x="3275063" y="181742"/>
        <a:ext cx="866697" cy="866697"/>
      </dsp:txXfrm>
    </dsp:sp>
    <dsp:sp modelId="{157E4C4E-C7DC-4A7D-B0B6-478EE044A019}">
      <dsp:nvSpPr>
        <dsp:cNvPr id="0" name=""/>
        <dsp:cNvSpPr/>
      </dsp:nvSpPr>
      <dsp:spPr>
        <a:xfrm>
          <a:off x="4952748" y="1859427"/>
          <a:ext cx="1225695" cy="1225695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Animal welfare</a:t>
          </a:r>
        </a:p>
      </dsp:txBody>
      <dsp:txXfrm>
        <a:off x="5132247" y="2038926"/>
        <a:ext cx="866697" cy="866697"/>
      </dsp:txXfrm>
    </dsp:sp>
    <dsp:sp modelId="{F9F98EC9-6845-4D0D-8F20-53C334F5979A}">
      <dsp:nvSpPr>
        <dsp:cNvPr id="0" name=""/>
        <dsp:cNvSpPr/>
      </dsp:nvSpPr>
      <dsp:spPr>
        <a:xfrm>
          <a:off x="3095564" y="3716611"/>
          <a:ext cx="1225695" cy="1225695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Public health</a:t>
          </a:r>
        </a:p>
      </dsp:txBody>
      <dsp:txXfrm>
        <a:off x="3275063" y="3896110"/>
        <a:ext cx="866697" cy="866697"/>
      </dsp:txXfrm>
    </dsp:sp>
    <dsp:sp modelId="{3F2412FF-C8EC-45EA-87CB-E71F9DF5CBEC}">
      <dsp:nvSpPr>
        <dsp:cNvPr id="0" name=""/>
        <dsp:cNvSpPr/>
      </dsp:nvSpPr>
      <dsp:spPr>
        <a:xfrm>
          <a:off x="1228589" y="1817121"/>
          <a:ext cx="1225695" cy="1225695"/>
        </a:xfrm>
        <a:prstGeom prst="ellipse">
          <a:avLst/>
        </a:prstGeom>
        <a:solidFill>
          <a:srgbClr val="0093D0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Food </a:t>
          </a:r>
          <a:r>
            <a:rPr lang="da-DK" sz="18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security</a:t>
          </a:r>
          <a:endParaRPr lang="da-DK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1408088" y="1996620"/>
        <a:ext cx="866697" cy="8666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1878C-B7F0-41CB-85E3-1D37EEACE952}">
      <dsp:nvSpPr>
        <dsp:cNvPr id="0" name=""/>
        <dsp:cNvSpPr/>
      </dsp:nvSpPr>
      <dsp:spPr>
        <a:xfrm>
          <a:off x="0" y="485338"/>
          <a:ext cx="5308363" cy="756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000C3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D8DE5-5755-419D-B4F6-082A1CE834E5}">
      <dsp:nvSpPr>
        <dsp:cNvPr id="0" name=""/>
        <dsp:cNvSpPr/>
      </dsp:nvSpPr>
      <dsp:spPr>
        <a:xfrm>
          <a:off x="265418" y="42538"/>
          <a:ext cx="3715854" cy="885600"/>
        </a:xfrm>
        <a:prstGeom prst="roundRect">
          <a:avLst/>
        </a:prstGeom>
        <a:gradFill rotWithShape="0">
          <a:gsLst>
            <a:gs pos="0">
              <a:srgbClr val="000C3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00C3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00C3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450" tIns="0" rIns="14045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Animal </a:t>
          </a:r>
          <a:r>
            <a:rPr lang="da-DK" sz="18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production</a:t>
          </a: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losses </a:t>
          </a:r>
          <a:r>
            <a:rPr lang="da-DK" sz="18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are</a:t>
          </a: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da-DK" sz="18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caused</a:t>
          </a: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by </a:t>
          </a:r>
          <a:r>
            <a:rPr lang="da-DK" sz="18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diseases</a:t>
          </a:r>
          <a:r>
            <a:rPr lang="da-DK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da-DK" sz="18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globally</a:t>
          </a:r>
          <a:endParaRPr lang="da-DK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08649" y="85769"/>
        <a:ext cx="3629392" cy="799138"/>
      </dsp:txXfrm>
    </dsp:sp>
    <dsp:sp modelId="{99C19B98-EC8B-44DB-98F3-4D0C80ADC078}">
      <dsp:nvSpPr>
        <dsp:cNvPr id="0" name=""/>
        <dsp:cNvSpPr/>
      </dsp:nvSpPr>
      <dsp:spPr>
        <a:xfrm>
          <a:off x="0" y="1846138"/>
          <a:ext cx="5308363" cy="756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000C3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D720D-9EA8-4B23-9490-2005A15A897F}">
      <dsp:nvSpPr>
        <dsp:cNvPr id="0" name=""/>
        <dsp:cNvSpPr/>
      </dsp:nvSpPr>
      <dsp:spPr>
        <a:xfrm>
          <a:off x="265418" y="1403338"/>
          <a:ext cx="3715854" cy="885600"/>
        </a:xfrm>
        <a:prstGeom prst="roundRect">
          <a:avLst/>
        </a:prstGeom>
        <a:gradFill rotWithShape="0">
          <a:gsLst>
            <a:gs pos="0">
              <a:srgbClr val="000C3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00C3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00C3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450" tIns="0" rIns="14045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Antibiotics used in animals are medically important for humans</a:t>
          </a:r>
          <a:endParaRPr lang="da-DK" sz="18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08649" y="1446569"/>
        <a:ext cx="3629392" cy="799138"/>
      </dsp:txXfrm>
    </dsp:sp>
    <dsp:sp modelId="{ACBCA357-40B4-44B7-BB92-C18EB9006109}">
      <dsp:nvSpPr>
        <dsp:cNvPr id="0" name=""/>
        <dsp:cNvSpPr/>
      </dsp:nvSpPr>
      <dsp:spPr>
        <a:xfrm>
          <a:off x="0" y="3206938"/>
          <a:ext cx="5308363" cy="756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000C3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08F87-5AAA-40FF-9E5C-218D9CDDD905}">
      <dsp:nvSpPr>
        <dsp:cNvPr id="0" name=""/>
        <dsp:cNvSpPr/>
      </dsp:nvSpPr>
      <dsp:spPr>
        <a:xfrm>
          <a:off x="265418" y="2764138"/>
          <a:ext cx="3715854" cy="885600"/>
        </a:xfrm>
        <a:prstGeom prst="roundRect">
          <a:avLst/>
        </a:prstGeom>
        <a:gradFill rotWithShape="0">
          <a:gsLst>
            <a:gs pos="0">
              <a:srgbClr val="000C3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00C3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00C3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450" tIns="0" rIns="14045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human </a:t>
          </a:r>
          <a:r>
            <a:rPr lang="da-DK" sz="20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pathogens</a:t>
          </a:r>
          <a:r>
            <a:rPr lang="da-DK" sz="20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da-DK" sz="20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are</a:t>
          </a:r>
          <a:r>
            <a:rPr lang="da-DK" sz="20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of </a:t>
          </a:r>
          <a:r>
            <a:rPr lang="da-DK" sz="2000" kern="1200" dirty="0" err="1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animal</a:t>
          </a:r>
          <a:r>
            <a:rPr lang="da-DK" sz="2000" kern="1200" dirty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origin</a:t>
          </a:r>
        </a:p>
      </dsp:txBody>
      <dsp:txXfrm>
        <a:off x="308649" y="2807369"/>
        <a:ext cx="3629392" cy="7991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0D5E3-D6ED-4B68-876D-9DB27F5B4CA0}">
      <dsp:nvSpPr>
        <dsp:cNvPr id="0" name=""/>
        <dsp:cNvSpPr/>
      </dsp:nvSpPr>
      <dsp:spPr>
        <a:xfrm>
          <a:off x="0" y="0"/>
          <a:ext cx="9980027" cy="22972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F6DFE-7D6D-43F6-ABD0-E3EF6661F738}">
      <dsp:nvSpPr>
        <dsp:cNvPr id="0" name=""/>
        <dsp:cNvSpPr/>
      </dsp:nvSpPr>
      <dsp:spPr>
        <a:xfrm>
          <a:off x="302149" y="306301"/>
          <a:ext cx="2180401" cy="16846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72B6CD-481D-4CEC-AA8C-591430FE4FC9}">
      <dsp:nvSpPr>
        <dsp:cNvPr id="0" name=""/>
        <dsp:cNvSpPr/>
      </dsp:nvSpPr>
      <dsp:spPr>
        <a:xfrm rot="10800000">
          <a:off x="302149" y="2297261"/>
          <a:ext cx="2180401" cy="280776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1.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 dirty="0"/>
            <a:t>Genomic test ALL heifers in the herd</a:t>
          </a:r>
        </a:p>
      </dsp:txBody>
      <dsp:txXfrm rot="10800000">
        <a:off x="369204" y="2297261"/>
        <a:ext cx="2046291" cy="2740709"/>
      </dsp:txXfrm>
    </dsp:sp>
    <dsp:sp modelId="{A690AAB5-EF47-4874-AAB0-897852066D8C}">
      <dsp:nvSpPr>
        <dsp:cNvPr id="0" name=""/>
        <dsp:cNvSpPr/>
      </dsp:nvSpPr>
      <dsp:spPr>
        <a:xfrm>
          <a:off x="2700591" y="306301"/>
          <a:ext cx="2180401" cy="16846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5E15DC-170D-48BA-BFD7-EDB4A65FC62E}">
      <dsp:nvSpPr>
        <dsp:cNvPr id="0" name=""/>
        <dsp:cNvSpPr/>
      </dsp:nvSpPr>
      <dsp:spPr>
        <a:xfrm rot="10800000">
          <a:off x="2700591" y="2297261"/>
          <a:ext cx="2180401" cy="280776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Evaluate and select the heifers for different strategies</a:t>
          </a:r>
        </a:p>
      </dsp:txBody>
      <dsp:txXfrm rot="10800000">
        <a:off x="2767646" y="2297261"/>
        <a:ext cx="2046291" cy="2740709"/>
      </dsp:txXfrm>
    </dsp:sp>
    <dsp:sp modelId="{A44235BF-7ECF-4E5E-B97A-2CD129C2F55D}">
      <dsp:nvSpPr>
        <dsp:cNvPr id="0" name=""/>
        <dsp:cNvSpPr/>
      </dsp:nvSpPr>
      <dsp:spPr>
        <a:xfrm>
          <a:off x="5099033" y="306301"/>
          <a:ext cx="2180401" cy="16846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997CE6-43BB-401D-956A-96995BB1CCBF}">
      <dsp:nvSpPr>
        <dsp:cNvPr id="0" name=""/>
        <dsp:cNvSpPr/>
      </dsp:nvSpPr>
      <dsp:spPr>
        <a:xfrm rot="10800000">
          <a:off x="5109259" y="2267443"/>
          <a:ext cx="2180401" cy="280776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3.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 sexed semen in top heifers based on </a:t>
          </a:r>
          <a:r>
            <a:rPr lang="en-US" sz="2200" kern="1200" dirty="0" err="1"/>
            <a:t>GenVik</a:t>
          </a:r>
          <a:r>
            <a:rPr lang="en-US" sz="2200" kern="1200" dirty="0"/>
            <a:t> </a:t>
          </a:r>
          <a:endParaRPr lang="da-DK" sz="2200" kern="1200" dirty="0"/>
        </a:p>
      </dsp:txBody>
      <dsp:txXfrm rot="10800000">
        <a:off x="5176314" y="2267443"/>
        <a:ext cx="2046291" cy="2740709"/>
      </dsp:txXfrm>
    </dsp:sp>
    <dsp:sp modelId="{2B5D4A90-ABD3-4311-8675-570DED83AA04}">
      <dsp:nvSpPr>
        <dsp:cNvPr id="0" name=""/>
        <dsp:cNvSpPr/>
      </dsp:nvSpPr>
      <dsp:spPr>
        <a:xfrm>
          <a:off x="7497475" y="306301"/>
          <a:ext cx="2180401" cy="16846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891A5-5837-45CE-946D-7685D9B0E105}">
      <dsp:nvSpPr>
        <dsp:cNvPr id="0" name=""/>
        <dsp:cNvSpPr/>
      </dsp:nvSpPr>
      <dsp:spPr>
        <a:xfrm rot="10800000">
          <a:off x="7497475" y="2297261"/>
          <a:ext cx="2180401" cy="280776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alphaOff val="0"/>
                <a:satMod val="120000"/>
                <a:shade val="78000"/>
                <a:lumMod val="20000"/>
                <a:lumOff val="8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4.</a:t>
          </a:r>
          <a:br>
            <a:rPr lang="da-DK" sz="2200" kern="1200" dirty="0"/>
          </a:br>
          <a:r>
            <a:rPr lang="da-DK" sz="2200" kern="1200" dirty="0" err="1"/>
            <a:t>Bottom</a:t>
          </a:r>
          <a:r>
            <a:rPr lang="da-DK" sz="2200" kern="1200" dirty="0"/>
            <a:t> part of </a:t>
          </a:r>
          <a:r>
            <a:rPr lang="da-DK" sz="2200" kern="1200" dirty="0" err="1"/>
            <a:t>tested</a:t>
          </a:r>
          <a:r>
            <a:rPr lang="da-DK" sz="2200" kern="1200" dirty="0"/>
            <a:t> heifers – for sale or </a:t>
          </a:r>
          <a:r>
            <a:rPr lang="da-DK" sz="2200" kern="1200" dirty="0" err="1"/>
            <a:t>breed</a:t>
          </a:r>
          <a:r>
            <a:rPr lang="da-DK" sz="2200" kern="1200" dirty="0"/>
            <a:t> to </a:t>
          </a:r>
          <a:r>
            <a:rPr lang="da-DK" sz="2200" kern="1200" dirty="0" err="1"/>
            <a:t>beef</a:t>
          </a:r>
          <a:endParaRPr lang="da-DK" sz="2200" kern="1200" dirty="0"/>
        </a:p>
      </dsp:txBody>
      <dsp:txXfrm rot="10800000">
        <a:off x="7564530" y="2297261"/>
        <a:ext cx="2046291" cy="2740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16BAD-45BA-4CCB-B4AC-19D77D63C351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E4964-5070-43FD-9529-5809EA3EC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1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E4964-5070-43FD-9529-5809EA3ECC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58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E4964-5070-43FD-9529-5809EA3ECC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1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E4964-5070-43FD-9529-5809EA3ECC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51D94-5711-4DB0-8CD6-B7C0F68C99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5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E4964-5070-43FD-9529-5809EA3ECC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15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81F83-FA9B-4D83-A777-57126141C11A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2793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E4964-5070-43FD-9529-5809EA3ECC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3 main breeding </a:t>
            </a:r>
            <a:r>
              <a:rPr lang="en-US" dirty="0" err="1"/>
              <a:t>programmes</a:t>
            </a:r>
            <a:r>
              <a:rPr lang="en-US" dirty="0"/>
              <a:t>: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VikingHolstein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VikingRed (Swedish Red, Finnish Ayrshire and Danish Red)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VikingJersey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E4964-5070-43FD-9529-5809EA3ECC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7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E4964-5070-43FD-9529-5809EA3ECC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8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E4964-5070-43FD-9529-5809EA3ECC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4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adsholder til billede 20"/>
          <p:cNvSpPr>
            <a:spLocks noGrp="1"/>
          </p:cNvSpPr>
          <p:nvPr>
            <p:ph type="pic" sz="quarter" idx="14"/>
          </p:nvPr>
        </p:nvSpPr>
        <p:spPr>
          <a:xfrm>
            <a:off x="5018966" y="0"/>
            <a:ext cx="7173035" cy="6858000"/>
          </a:xfrm>
          <a:custGeom>
            <a:avLst/>
            <a:gdLst>
              <a:gd name="connsiteX0" fmla="*/ 2604725 w 7173035"/>
              <a:gd name="connsiteY0" fmla="*/ 0 h 6858000"/>
              <a:gd name="connsiteX1" fmla="*/ 7173035 w 7173035"/>
              <a:gd name="connsiteY1" fmla="*/ 0 h 6858000"/>
              <a:gd name="connsiteX2" fmla="*/ 7173035 w 7173035"/>
              <a:gd name="connsiteY2" fmla="*/ 6858000 h 6858000"/>
              <a:gd name="connsiteX3" fmla="*/ 437375 w 7173035"/>
              <a:gd name="connsiteY3" fmla="*/ 6858000 h 6858000"/>
              <a:gd name="connsiteX4" fmla="*/ 353340 w 7173035"/>
              <a:gd name="connsiteY4" fmla="*/ 6651196 h 6858000"/>
              <a:gd name="connsiteX5" fmla="*/ 0 w 7173035"/>
              <a:gd name="connsiteY5" fmla="*/ 4708477 h 6858000"/>
              <a:gd name="connsiteX6" fmla="*/ 2567325 w 7173035"/>
              <a:gd name="connsiteY6" fmla="*/ 232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035" h="6858000">
                <a:moveTo>
                  <a:pt x="2604725" y="0"/>
                </a:moveTo>
                <a:lnTo>
                  <a:pt x="7173035" y="0"/>
                </a:lnTo>
                <a:lnTo>
                  <a:pt x="7173035" y="6858000"/>
                </a:lnTo>
                <a:lnTo>
                  <a:pt x="437375" y="6858000"/>
                </a:lnTo>
                <a:lnTo>
                  <a:pt x="353340" y="6651196"/>
                </a:lnTo>
                <a:cubicBezTo>
                  <a:pt x="124752" y="6045425"/>
                  <a:pt x="0" y="5391088"/>
                  <a:pt x="0" y="4708477"/>
                </a:cubicBezTo>
                <a:cubicBezTo>
                  <a:pt x="0" y="2758162"/>
                  <a:pt x="1018385" y="1038642"/>
                  <a:pt x="2567325" y="23265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8509" y="1388021"/>
            <a:ext cx="4893398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093D0"/>
                </a:solidFill>
              </a:defRPr>
            </a:lvl1pPr>
          </a:lstStyle>
          <a:p>
            <a:r>
              <a:rPr lang="da-DK" dirty="0"/>
              <a:t>KLIK FOR AT REDIGERE I MASTER</a:t>
            </a:r>
            <a:endParaRPr lang="en-US" dirty="0"/>
          </a:p>
        </p:txBody>
      </p:sp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52" y="5930264"/>
            <a:ext cx="2541981" cy="459005"/>
          </a:xfrm>
          <a:prstGeom prst="rect">
            <a:avLst/>
          </a:prstGeom>
        </p:spPr>
      </p:pic>
      <p:sp>
        <p:nvSpPr>
          <p:cNvPr id="8" name="Pladsholder til tekst 23"/>
          <p:cNvSpPr>
            <a:spLocks noGrp="1"/>
          </p:cNvSpPr>
          <p:nvPr>
            <p:ph type="body" sz="quarter" idx="15"/>
          </p:nvPr>
        </p:nvSpPr>
        <p:spPr>
          <a:xfrm>
            <a:off x="568511" y="2742828"/>
            <a:ext cx="4450455" cy="558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09" y="0"/>
            <a:ext cx="1644627" cy="8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27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19" y="421869"/>
            <a:ext cx="3698194" cy="667782"/>
          </a:xfrm>
          <a:prstGeom prst="rect">
            <a:avLst/>
          </a:prstGeom>
        </p:spPr>
      </p:pic>
      <p:grpSp>
        <p:nvGrpSpPr>
          <p:cNvPr id="8" name="Gruppe 7"/>
          <p:cNvGrpSpPr/>
          <p:nvPr userDrawn="1"/>
        </p:nvGrpSpPr>
        <p:grpSpPr>
          <a:xfrm>
            <a:off x="4043690" y="-175643"/>
            <a:ext cx="12112022" cy="5258267"/>
            <a:chOff x="4043690" y="-175643"/>
            <a:chExt cx="12112022" cy="5258267"/>
          </a:xfrm>
          <a:blipFill>
            <a:blip r:embed="rId3"/>
            <a:stretch>
              <a:fillRect/>
            </a:stretch>
          </a:blipFill>
        </p:grpSpPr>
        <p:sp>
          <p:nvSpPr>
            <p:cNvPr id="14" name="Afrundet rektangel 13"/>
            <p:cNvSpPr/>
            <p:nvPr userDrawn="1"/>
          </p:nvSpPr>
          <p:spPr>
            <a:xfrm rot="19145691">
              <a:off x="4043690" y="-175643"/>
              <a:ext cx="8037777" cy="13985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frundet rektangel 14"/>
            <p:cNvSpPr/>
            <p:nvPr userDrawn="1"/>
          </p:nvSpPr>
          <p:spPr>
            <a:xfrm rot="19145691">
              <a:off x="7770906" y="2749047"/>
              <a:ext cx="8384806" cy="12079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frundet rektangel 15"/>
            <p:cNvSpPr/>
            <p:nvPr userDrawn="1"/>
          </p:nvSpPr>
          <p:spPr>
            <a:xfrm rot="19145691">
              <a:off x="6430588" y="2638991"/>
              <a:ext cx="7101165" cy="12079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frundet rektangel 16"/>
            <p:cNvSpPr/>
            <p:nvPr userDrawn="1"/>
          </p:nvSpPr>
          <p:spPr>
            <a:xfrm rot="19145691">
              <a:off x="9853012" y="4225374"/>
              <a:ext cx="4957038" cy="85725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frundet rektangel 19"/>
            <p:cNvSpPr/>
            <p:nvPr userDrawn="1"/>
          </p:nvSpPr>
          <p:spPr>
            <a:xfrm rot="19145691">
              <a:off x="4338230" y="932764"/>
              <a:ext cx="9739687" cy="169462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Kombinationstegning 22"/>
          <p:cNvSpPr/>
          <p:nvPr userDrawn="1"/>
        </p:nvSpPr>
        <p:spPr>
          <a:xfrm>
            <a:off x="4964463" y="0"/>
            <a:ext cx="2439953" cy="1604090"/>
          </a:xfrm>
          <a:custGeom>
            <a:avLst/>
            <a:gdLst>
              <a:gd name="connsiteX0" fmla="*/ 1130792 w 2439953"/>
              <a:gd name="connsiteY0" fmla="*/ 0 h 1604090"/>
              <a:gd name="connsiteX1" fmla="*/ 2439953 w 2439953"/>
              <a:gd name="connsiteY1" fmla="*/ 0 h 1604090"/>
              <a:gd name="connsiteX2" fmla="*/ 709300 w 2439953"/>
              <a:gd name="connsiteY2" fmla="*/ 1499411 h 1604090"/>
              <a:gd name="connsiteX3" fmla="*/ 104680 w 2439953"/>
              <a:gd name="connsiteY3" fmla="*/ 1456126 h 1604090"/>
              <a:gd name="connsiteX4" fmla="*/ 147965 w 2439953"/>
              <a:gd name="connsiteY4" fmla="*/ 851506 h 160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953" h="1604090">
                <a:moveTo>
                  <a:pt x="1130792" y="0"/>
                </a:moveTo>
                <a:lnTo>
                  <a:pt x="2439953" y="0"/>
                </a:lnTo>
                <a:lnTo>
                  <a:pt x="709300" y="1499411"/>
                </a:lnTo>
                <a:cubicBezTo>
                  <a:pt x="530386" y="1654419"/>
                  <a:pt x="259688" y="1635040"/>
                  <a:pt x="104680" y="1456126"/>
                </a:cubicBezTo>
                <a:cubicBezTo>
                  <a:pt x="-50328" y="1277212"/>
                  <a:pt x="-30949" y="1006514"/>
                  <a:pt x="147965" y="851506"/>
                </a:cubicBezTo>
                <a:close/>
              </a:path>
            </a:pathLst>
          </a:custGeom>
          <a:solidFill>
            <a:srgbClr val="0093D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6514"/>
            <a:ext cx="6950739" cy="3101486"/>
          </a:xfrm>
          <a:prstGeom prst="rect">
            <a:avLst/>
          </a:prstGeom>
        </p:spPr>
      </p:pic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435159" y="4644475"/>
            <a:ext cx="4893398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7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7">
            <a:extLst>
              <a:ext uri="{FF2B5EF4-FFF2-40B4-BE49-F238E27FC236}">
                <a16:creationId xmlns:a16="http://schemas.microsoft.com/office/drawing/2014/main" id="{0DAC8914-19DF-4605-B0A9-FBA2DAEEFB27}"/>
              </a:ext>
            </a:extLst>
          </p:cNvPr>
          <p:cNvSpPr/>
          <p:nvPr/>
        </p:nvSpPr>
        <p:spPr>
          <a:xfrm>
            <a:off x="8916988" y="642938"/>
            <a:ext cx="1133475" cy="1057275"/>
          </a:xfrm>
          <a:prstGeom prst="ellipse">
            <a:avLst/>
          </a:prstGeom>
          <a:solidFill>
            <a:srgbClr val="21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>
              <a:solidFill>
                <a:prstClr val="white"/>
              </a:solidFill>
            </a:endParaRPr>
          </a:p>
        </p:txBody>
      </p:sp>
      <p:sp>
        <p:nvSpPr>
          <p:cNvPr id="5" name="Rektangel 6">
            <a:extLst>
              <a:ext uri="{FF2B5EF4-FFF2-40B4-BE49-F238E27FC236}">
                <a16:creationId xmlns:a16="http://schemas.microsoft.com/office/drawing/2014/main" id="{ED1084A7-6EDE-4C16-A94C-339AD5D180E1}"/>
              </a:ext>
            </a:extLst>
          </p:cNvPr>
          <p:cNvSpPr/>
          <p:nvPr userDrawn="1"/>
        </p:nvSpPr>
        <p:spPr>
          <a:xfrm>
            <a:off x="0" y="642938"/>
            <a:ext cx="9398000" cy="1057275"/>
          </a:xfrm>
          <a:prstGeom prst="rect">
            <a:avLst/>
          </a:prstGeom>
          <a:gradFill flip="none" rotWithShape="1">
            <a:gsLst>
              <a:gs pos="18000">
                <a:srgbClr val="21213C"/>
              </a:gs>
              <a:gs pos="100000">
                <a:srgbClr val="1F73A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>
              <a:solidFill>
                <a:prstClr val="white"/>
              </a:solidFill>
            </a:endParaRPr>
          </a:p>
        </p:txBody>
      </p:sp>
      <p:pic>
        <p:nvPicPr>
          <p:cNvPr id="6" name="Billede 10">
            <a:extLst>
              <a:ext uri="{FF2B5EF4-FFF2-40B4-BE49-F238E27FC236}">
                <a16:creationId xmlns:a16="http://schemas.microsoft.com/office/drawing/2014/main" id="{4B67185C-EA5E-4C1F-8011-5B786BCE58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54050"/>
            <a:ext cx="95345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ktangel 9">
            <a:extLst>
              <a:ext uri="{FF2B5EF4-FFF2-40B4-BE49-F238E27FC236}">
                <a16:creationId xmlns:a16="http://schemas.microsoft.com/office/drawing/2014/main" id="{4FCCDE3D-5BA5-427D-9CEA-3B94CADA0B4C}"/>
              </a:ext>
            </a:extLst>
          </p:cNvPr>
          <p:cNvSpPr/>
          <p:nvPr userDrawn="1"/>
        </p:nvSpPr>
        <p:spPr>
          <a:xfrm>
            <a:off x="-9454" y="642455"/>
            <a:ext cx="9556633" cy="1058349"/>
          </a:xfrm>
          <a:prstGeom prst="rect">
            <a:avLst/>
          </a:prstGeom>
          <a:gradFill flip="none" rotWithShape="1">
            <a:gsLst>
              <a:gs pos="18000">
                <a:srgbClr val="21213C">
                  <a:alpha val="95000"/>
                </a:srgbClr>
              </a:gs>
              <a:gs pos="48000">
                <a:srgbClr val="151645">
                  <a:alpha val="5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>
              <a:solidFill>
                <a:prstClr val="white"/>
              </a:solidFill>
            </a:endParaRPr>
          </a:p>
        </p:txBody>
      </p:sp>
      <p:pic>
        <p:nvPicPr>
          <p:cNvPr id="8" name="Billede 11">
            <a:extLst>
              <a:ext uri="{FF2B5EF4-FFF2-40B4-BE49-F238E27FC236}">
                <a16:creationId xmlns:a16="http://schemas.microsoft.com/office/drawing/2014/main" id="{9F4A5A16-31FF-4898-81C9-6CB04787E0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141288"/>
            <a:ext cx="13017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95092" y="2017154"/>
            <a:ext cx="10972800" cy="4525963"/>
          </a:xfrm>
        </p:spPr>
        <p:txBody>
          <a:bodyPr/>
          <a:lstStyle>
            <a:lvl1pPr marL="342900" indent="-342900">
              <a:lnSpc>
                <a:spcPct val="100000"/>
              </a:lnSpc>
              <a:buFontTx/>
              <a:buBlip>
                <a:blip r:embed="rId4"/>
              </a:buBlip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i master</a:t>
            </a:r>
          </a:p>
          <a:p>
            <a:pPr lvl="0"/>
            <a:endParaRPr lang="da-DK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682144" y="642458"/>
            <a:ext cx="8870241" cy="1058347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9" name="Pladsholder til dato 3">
            <a:extLst>
              <a:ext uri="{FF2B5EF4-FFF2-40B4-BE49-F238E27FC236}">
                <a16:creationId xmlns:a16="http://schemas.microsoft.com/office/drawing/2014/main" id="{8D656B7B-A314-450E-B050-BEFE28BDA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705167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68A8-A1E5-40D9-8108-0FD675A74335}" type="datetime1">
              <a:rPr lang="da-DK"/>
              <a:pPr>
                <a:defRPr/>
              </a:pPr>
              <a:t>03-10-2019</a:t>
            </a:fld>
            <a:endParaRPr lang="da-DK"/>
          </a:p>
        </p:txBody>
      </p:sp>
      <p:sp>
        <p:nvSpPr>
          <p:cNvPr id="10" name="Pladsholder til sidefod 4">
            <a:extLst>
              <a:ext uri="{FF2B5EF4-FFF2-40B4-BE49-F238E27FC236}">
                <a16:creationId xmlns:a16="http://schemas.microsoft.com/office/drawing/2014/main" id="{265BB574-8163-4A8F-9640-E1089D076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www.vikinggenetics.com/vikingdefence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AF4E57FF-533C-493F-A497-A79BE432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188" y="636111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CE61-FC3A-4008-98CC-BE598193722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0480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42005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42005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3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 -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452C213-4371-41DB-8D06-78FE3493A4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452C213-4371-41DB-8D06-78FE3493A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7C30F937-78E5-4CBB-AB30-35EA3F60743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71" cy="1587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67964" y="1549400"/>
            <a:ext cx="4665117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ikonet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et </a:t>
            </a:r>
            <a:r>
              <a:rPr lang="en-US" dirty="0" err="1"/>
              <a:t>billede</a:t>
            </a:r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567966" y="3623205"/>
            <a:ext cx="4665115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ikonet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et </a:t>
            </a:r>
            <a:r>
              <a:rPr lang="en-US" dirty="0" err="1"/>
              <a:t>billede</a:t>
            </a:r>
            <a:endParaRPr lang="en-US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master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233082" y="1549400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ikonet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et </a:t>
            </a:r>
            <a:r>
              <a:rPr lang="en-US" dirty="0" err="1"/>
              <a:t>billede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5233082" y="3623205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ikonet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et </a:t>
            </a:r>
            <a:r>
              <a:rPr lang="en-US" dirty="0" err="1"/>
              <a:t>billede</a:t>
            </a:r>
            <a:endParaRPr lang="en-US" dirty="0"/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061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 Placeholder 13"/>
          <p:cNvSpPr>
            <a:spLocks noGrp="1"/>
          </p:cNvSpPr>
          <p:nvPr>
            <p:ph type="body" sz="quarter" idx="33" hasCustomPrompt="1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redigere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master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redigere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master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2804"/>
            <a:ext cx="2597572" cy="189699"/>
          </a:xfrm>
          <a:prstGeom prst="rect">
            <a:avLst/>
          </a:prstGeom>
        </p:spPr>
      </p:pic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603839" y="2108827"/>
            <a:ext cx="245935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000" b="1" dirty="0">
                <a:solidFill>
                  <a:schemeClr val="tx1"/>
                </a:solidFill>
              </a:rPr>
              <a:t>Insert images in placeholders</a:t>
            </a:r>
          </a:p>
          <a:p>
            <a:pPr algn="r" eaLnBrk="1" hangingPunct="1">
              <a:defRPr/>
            </a:pPr>
            <a:r>
              <a:rPr lang="en-US" sz="1000" b="0" dirty="0">
                <a:solidFill>
                  <a:schemeClr val="tx1"/>
                </a:solidFill>
              </a:rPr>
              <a:t>1. Insert an image by clicking on the icon in the middle of the placeholder</a:t>
            </a:r>
          </a:p>
          <a:p>
            <a:pPr algn="r" eaLnBrk="1" hangingPunct="1">
              <a:defRPr/>
            </a:pPr>
            <a:r>
              <a:rPr lang="en-US" sz="1000" b="0" dirty="0">
                <a:solidFill>
                  <a:schemeClr val="tx1"/>
                </a:solidFill>
              </a:rPr>
              <a:t>2. Select an image from your computer to be deployed</a:t>
            </a:r>
          </a:p>
          <a:p>
            <a:pPr algn="r" eaLnBrk="1" hangingPunct="1">
              <a:defRPr/>
            </a:pPr>
            <a:endParaRPr lang="en-US" sz="1000" b="0" baseline="0" dirty="0">
              <a:solidFill>
                <a:schemeClr val="tx1"/>
              </a:solidFill>
            </a:endParaRPr>
          </a:p>
          <a:p>
            <a:pPr algn="r" eaLnBrk="1" hangingPunct="1">
              <a:defRPr/>
            </a:pPr>
            <a:endParaRPr lang="en-US" sz="1000" b="0" baseline="0" dirty="0">
              <a:solidFill>
                <a:schemeClr val="tx1"/>
              </a:solidFill>
            </a:endParaRPr>
          </a:p>
          <a:p>
            <a:pPr algn="r" eaLnBrk="1" hangingPunct="1">
              <a:defRPr/>
            </a:pPr>
            <a:endParaRPr lang="en-US" sz="1000" b="0" baseline="0" dirty="0">
              <a:solidFill>
                <a:schemeClr val="tx1"/>
              </a:solidFill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baseline="0" dirty="0">
                <a:solidFill>
                  <a:schemeClr val="tx1"/>
                </a:solidFill>
              </a:rPr>
              <a:t>To crop the image, click "Crop" in the toolbar - When you crop , you can scale the image up and down or crop using the </a:t>
            </a:r>
            <a:r>
              <a:rPr lang="en-US" sz="1000" b="0" baseline="0" dirty="0" err="1">
                <a:solidFill>
                  <a:schemeClr val="tx1"/>
                </a:solidFill>
              </a:rPr>
              <a:t>cropmarker</a:t>
            </a:r>
            <a:endParaRPr lang="en-US" sz="1000" b="0" baseline="0" dirty="0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2482266" y="-680"/>
            <a:ext cx="2412408" cy="870632"/>
            <a:chOff x="-2481943" y="-680"/>
            <a:chExt cx="2412094" cy="870632"/>
          </a:xfrm>
        </p:grpSpPr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sz="1000" b="1" kern="1200" dirty="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rPr>
                <a:t>Text slide with bulleted</a:t>
              </a:r>
            </a:p>
            <a:p>
              <a:pPr algn="r" eaLnBrk="1" hangingPunct="1">
                <a:defRPr/>
              </a:pPr>
              <a:r>
                <a:rPr lang="en-US" sz="1000" b="0" kern="1200" dirty="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rPr>
                <a:t>Use the ' Increase / Decrease indentation ' to switch between the different text levels</a:t>
              </a: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-1072920" y="615042"/>
              <a:ext cx="992187" cy="254910"/>
              <a:chOff x="-1214438" y="647700"/>
              <a:chExt cx="992187" cy="254910"/>
            </a:xfrm>
          </p:grpSpPr>
          <p:grpSp>
            <p:nvGrpSpPr>
              <p:cNvPr id="23" name="Group 2"/>
              <p:cNvGrpSpPr>
                <a:grpSpLocks/>
              </p:cNvGrpSpPr>
              <p:nvPr/>
            </p:nvGrpSpPr>
            <p:grpSpPr bwMode="auto">
              <a:xfrm>
                <a:off x="-1214438" y="647700"/>
                <a:ext cx="438150" cy="250149"/>
                <a:chOff x="-1214438" y="614750"/>
                <a:chExt cx="438150" cy="250037"/>
              </a:xfrm>
            </p:grpSpPr>
            <p:grpSp>
              <p:nvGrpSpPr>
                <p:cNvPr id="28" name="Group 3"/>
                <p:cNvGrpSpPr>
                  <a:grpSpLocks/>
                </p:cNvGrpSpPr>
                <p:nvPr/>
              </p:nvGrpSpPr>
              <p:grpSpPr bwMode="auto">
                <a:xfrm>
                  <a:off x="-1214438" y="614750"/>
                  <a:ext cx="428624" cy="242102"/>
                  <a:chOff x="-727591" y="3179406"/>
                  <a:chExt cx="429052" cy="242279"/>
                </a:xfrm>
              </p:grpSpPr>
              <p:pic>
                <p:nvPicPr>
                  <p:cNvPr id="30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17940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1" name="Rectangle 30"/>
                  <p:cNvSpPr/>
                  <p:nvPr/>
                </p:nvSpPr>
                <p:spPr bwMode="auto">
                  <a:xfrm>
                    <a:off x="-727591" y="320572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>
                      <a:defRPr/>
                    </a:pPr>
                    <a:endParaRPr lang="en-US" sz="1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9" name="Rounded Rectangle 28"/>
                <p:cNvSpPr/>
                <p:nvPr/>
              </p:nvSpPr>
              <p:spPr bwMode="auto">
                <a:xfrm>
                  <a:off x="-1014413" y="618834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>
                    <a:defRPr/>
                  </a:pPr>
                  <a:endPara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4" name="Group 28"/>
              <p:cNvGrpSpPr>
                <a:grpSpLocks/>
              </p:cNvGrpSpPr>
              <p:nvPr/>
            </p:nvGrpSpPr>
            <p:grpSpPr bwMode="auto">
              <a:xfrm>
                <a:off x="-682625" y="656548"/>
                <a:ext cx="460374" cy="246062"/>
                <a:chOff x="-561835" y="3303611"/>
                <a:chExt cx="460235" cy="245772"/>
              </a:xfrm>
            </p:grpSpPr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30809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-317434" y="330995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>
                    <a:defRPr/>
                  </a:pPr>
                  <a:endPara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-561835" y="3303611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>
                    <a:defRPr/>
                  </a:pPr>
                  <a:endPara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06355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000" b="1" dirty="0">
                <a:solidFill>
                  <a:schemeClr val="tx1"/>
                </a:solidFill>
              </a:rPr>
              <a:t>Change the color of LF bars</a:t>
            </a:r>
          </a:p>
          <a:p>
            <a:pPr marL="228600" indent="-228600" algn="r" eaLnBrk="1" hangingPunct="1">
              <a:buFont typeface="+mj-lt"/>
              <a:buAutoNum type="arabicPeriod"/>
              <a:defRPr/>
            </a:pPr>
            <a:r>
              <a:rPr lang="en-US" sz="1000" b="0" dirty="0">
                <a:solidFill>
                  <a:schemeClr val="tx1"/>
                </a:solidFill>
              </a:rPr>
              <a:t>Click on the bar</a:t>
            </a:r>
          </a:p>
          <a:p>
            <a:pPr marL="228600" indent="-228600" algn="r" eaLnBrk="1" hangingPunct="1">
              <a:buFont typeface="+mj-lt"/>
              <a:buAutoNum type="arabicPeriod"/>
              <a:defRPr/>
            </a:pPr>
            <a:r>
              <a:rPr lang="en-US" sz="1000" b="0" dirty="0">
                <a:solidFill>
                  <a:schemeClr val="tx1"/>
                </a:solidFill>
              </a:rPr>
              <a:t>From the toolbar, select "Color bucket” "</a:t>
            </a:r>
          </a:p>
          <a:p>
            <a:pPr marL="228600" indent="-228600" algn="r" eaLnBrk="1" hangingPunct="1">
              <a:buFont typeface="+mj-lt"/>
              <a:buAutoNum type="arabicPeriod"/>
              <a:defRPr/>
            </a:pPr>
            <a:r>
              <a:rPr lang="en-US" sz="1000" b="0" dirty="0">
                <a:solidFill>
                  <a:schemeClr val="tx1"/>
                </a:solidFill>
              </a:rPr>
              <a:t>From "drop down " menu select one of theme</a:t>
            </a:r>
            <a:r>
              <a:rPr lang="en-US" sz="1000" b="0" baseline="0" dirty="0">
                <a:solidFill>
                  <a:schemeClr val="tx1"/>
                </a:solidFill>
              </a:rPr>
              <a:t> </a:t>
            </a:r>
            <a:r>
              <a:rPr lang="en-US" sz="1000" b="0" baseline="0" dirty="0" err="1">
                <a:solidFill>
                  <a:schemeClr val="tx1"/>
                </a:solidFill>
              </a:rPr>
              <a:t>colours</a:t>
            </a:r>
            <a:r>
              <a:rPr lang="en-US" sz="1000" b="0" baseline="0" dirty="0">
                <a:solidFill>
                  <a:schemeClr val="tx1"/>
                </a:solidFill>
              </a:rPr>
              <a:t> from the </a:t>
            </a:r>
            <a:r>
              <a:rPr lang="en-US" sz="1000" b="0" baseline="0" dirty="0" err="1">
                <a:solidFill>
                  <a:schemeClr val="tx1"/>
                </a:solidFill>
              </a:rPr>
              <a:t>colour</a:t>
            </a:r>
            <a:r>
              <a:rPr lang="en-US" sz="1000" b="0" dirty="0">
                <a:solidFill>
                  <a:schemeClr val="tx1"/>
                </a:solidFill>
              </a:rPr>
              <a:t> bar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US" sz="1000" b="1" noProof="1">
                <a:solidFill>
                  <a:schemeClr val="tx1"/>
                </a:solidFill>
                <a:latin typeface="+mn-lt"/>
              </a:rPr>
              <a:t>Choose layout</a:t>
            </a:r>
            <a:br>
              <a:rPr lang="en-US" sz="1000" b="1" noProof="1">
                <a:solidFill>
                  <a:schemeClr val="tx1"/>
                </a:solidFill>
                <a:latin typeface="+mn-lt"/>
              </a:rPr>
            </a:br>
            <a:r>
              <a:rPr lang="en-US" sz="1000" b="0" noProof="1">
                <a:solidFill>
                  <a:schemeClr val="tx1"/>
                </a:solidFill>
                <a:latin typeface="+mn-lt"/>
              </a:rPr>
              <a:t>1. From the toolbar click on " new slide "</a:t>
            </a:r>
          </a:p>
          <a:p>
            <a:pPr algn="r">
              <a:spcBef>
                <a:spcPts val="600"/>
              </a:spcBef>
              <a:defRPr/>
            </a:pPr>
            <a:r>
              <a:rPr lang="en-US" sz="1000" b="0" noProof="1">
                <a:solidFill>
                  <a:schemeClr val="tx1"/>
                </a:solidFill>
                <a:latin typeface="+mn-lt"/>
              </a:rPr>
              <a:t>2. Select an appropriate layout from the "drop down " menu</a:t>
            </a:r>
          </a:p>
        </p:txBody>
      </p:sp>
      <p:pic>
        <p:nvPicPr>
          <p:cNvPr id="35" name="Picture 34" descr="Skærmbillede 2016-08-17 kl. 14.33.13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3635" y="5054312"/>
            <a:ext cx="1659151" cy="18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2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86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42005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42005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922689" cy="4532457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57" y="2217511"/>
            <a:ext cx="3565456" cy="3675639"/>
          </a:xfrm>
          <a:prstGeom prst="rect">
            <a:avLst/>
          </a:prstGeom>
        </p:spPr>
      </p:pic>
      <p:sp>
        <p:nvSpPr>
          <p:cNvPr id="8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8660891" y="3133723"/>
            <a:ext cx="2615787" cy="18432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47745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ladsholder til indhold 2"/>
          <p:cNvSpPr>
            <a:spLocks noGrp="1"/>
          </p:cNvSpPr>
          <p:nvPr>
            <p:ph sz="half" idx="1"/>
          </p:nvPr>
        </p:nvSpPr>
        <p:spPr>
          <a:xfrm>
            <a:off x="4259035" y="1825625"/>
            <a:ext cx="6922689" cy="4532457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93" y="2250168"/>
            <a:ext cx="3565456" cy="3675639"/>
          </a:xfrm>
          <a:prstGeom prst="rect">
            <a:avLst/>
          </a:prstGeom>
        </p:spPr>
      </p:pic>
      <p:sp>
        <p:nvSpPr>
          <p:cNvPr id="8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223227" y="3166380"/>
            <a:ext cx="2615787" cy="18432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028343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ladsholder til billede 10"/>
          <p:cNvSpPr>
            <a:spLocks noGrp="1"/>
          </p:cNvSpPr>
          <p:nvPr>
            <p:ph type="pic" sz="quarter" idx="13"/>
          </p:nvPr>
        </p:nvSpPr>
        <p:spPr>
          <a:xfrm>
            <a:off x="7677151" y="2110652"/>
            <a:ext cx="3962400" cy="39624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ladsholder til indhold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615793" cy="4532457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53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adsholder til billede 20"/>
          <p:cNvSpPr>
            <a:spLocks noGrp="1"/>
          </p:cNvSpPr>
          <p:nvPr>
            <p:ph type="pic" sz="quarter" idx="14"/>
          </p:nvPr>
        </p:nvSpPr>
        <p:spPr>
          <a:xfrm>
            <a:off x="5018966" y="0"/>
            <a:ext cx="7173035" cy="6858000"/>
          </a:xfrm>
          <a:custGeom>
            <a:avLst/>
            <a:gdLst>
              <a:gd name="connsiteX0" fmla="*/ 2604725 w 7173035"/>
              <a:gd name="connsiteY0" fmla="*/ 0 h 6858000"/>
              <a:gd name="connsiteX1" fmla="*/ 7173035 w 7173035"/>
              <a:gd name="connsiteY1" fmla="*/ 0 h 6858000"/>
              <a:gd name="connsiteX2" fmla="*/ 7173035 w 7173035"/>
              <a:gd name="connsiteY2" fmla="*/ 6858000 h 6858000"/>
              <a:gd name="connsiteX3" fmla="*/ 437375 w 7173035"/>
              <a:gd name="connsiteY3" fmla="*/ 6858000 h 6858000"/>
              <a:gd name="connsiteX4" fmla="*/ 353340 w 7173035"/>
              <a:gd name="connsiteY4" fmla="*/ 6651196 h 6858000"/>
              <a:gd name="connsiteX5" fmla="*/ 0 w 7173035"/>
              <a:gd name="connsiteY5" fmla="*/ 4708477 h 6858000"/>
              <a:gd name="connsiteX6" fmla="*/ 2567325 w 7173035"/>
              <a:gd name="connsiteY6" fmla="*/ 232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035" h="6858000">
                <a:moveTo>
                  <a:pt x="2604725" y="0"/>
                </a:moveTo>
                <a:lnTo>
                  <a:pt x="7173035" y="0"/>
                </a:lnTo>
                <a:lnTo>
                  <a:pt x="7173035" y="6858000"/>
                </a:lnTo>
                <a:lnTo>
                  <a:pt x="437375" y="6858000"/>
                </a:lnTo>
                <a:lnTo>
                  <a:pt x="353340" y="6651196"/>
                </a:lnTo>
                <a:cubicBezTo>
                  <a:pt x="124752" y="6045425"/>
                  <a:pt x="0" y="5391088"/>
                  <a:pt x="0" y="4708477"/>
                </a:cubicBezTo>
                <a:cubicBezTo>
                  <a:pt x="0" y="2758162"/>
                  <a:pt x="1018385" y="1038642"/>
                  <a:pt x="2567325" y="2326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8509" y="1388021"/>
            <a:ext cx="4893398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093D0"/>
                </a:solidFill>
              </a:defRPr>
            </a:lvl1pPr>
          </a:lstStyle>
          <a:p>
            <a:r>
              <a:rPr lang="da-DK" dirty="0"/>
              <a:t>KLIK FOR AT REDIGERE I MASTER</a:t>
            </a:r>
            <a:endParaRPr lang="en-US" dirty="0"/>
          </a:p>
        </p:txBody>
      </p:sp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52" y="5930264"/>
            <a:ext cx="2541981" cy="459005"/>
          </a:xfrm>
          <a:prstGeom prst="rect">
            <a:avLst/>
          </a:prstGeom>
        </p:spPr>
      </p:pic>
      <p:sp>
        <p:nvSpPr>
          <p:cNvPr id="8" name="Pladsholder til tekst 23"/>
          <p:cNvSpPr>
            <a:spLocks noGrp="1"/>
          </p:cNvSpPr>
          <p:nvPr>
            <p:ph type="body" sz="quarter" idx="15"/>
          </p:nvPr>
        </p:nvSpPr>
        <p:spPr>
          <a:xfrm>
            <a:off x="568511" y="2742828"/>
            <a:ext cx="4450455" cy="558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09" y="0"/>
            <a:ext cx="1644627" cy="8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0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285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2854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9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922689" cy="3956339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825625"/>
            <a:ext cx="3565456" cy="3675639"/>
          </a:xfrm>
          <a:prstGeom prst="rect">
            <a:avLst/>
          </a:prstGeom>
        </p:spPr>
      </p:pic>
      <p:sp>
        <p:nvSpPr>
          <p:cNvPr id="14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8628234" y="2741837"/>
            <a:ext cx="2615787" cy="18432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8895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933950" y="1825625"/>
            <a:ext cx="6134100" cy="3979182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91" y="1964171"/>
            <a:ext cx="3565456" cy="3675639"/>
          </a:xfrm>
          <a:prstGeom prst="rect">
            <a:avLst/>
          </a:prstGeom>
        </p:spPr>
      </p:pic>
      <p:sp>
        <p:nvSpPr>
          <p:cNvPr id="10" name="Pladsholder til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83725" y="2880383"/>
            <a:ext cx="2615787" cy="18432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0742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/>
          <p:cNvSpPr>
            <a:spLocks noGrp="1"/>
          </p:cNvSpPr>
          <p:nvPr>
            <p:ph type="pic" sz="quarter" idx="13"/>
          </p:nvPr>
        </p:nvSpPr>
        <p:spPr>
          <a:xfrm>
            <a:off x="7391400" y="1825625"/>
            <a:ext cx="3962400" cy="39624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134100" cy="3962400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964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2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adsholder til billede 20"/>
          <p:cNvSpPr>
            <a:spLocks noGrp="1"/>
          </p:cNvSpPr>
          <p:nvPr>
            <p:ph type="pic" sz="quarter" idx="14"/>
          </p:nvPr>
        </p:nvSpPr>
        <p:spPr>
          <a:xfrm>
            <a:off x="5018966" y="0"/>
            <a:ext cx="7173035" cy="6858000"/>
          </a:xfrm>
          <a:custGeom>
            <a:avLst/>
            <a:gdLst>
              <a:gd name="connsiteX0" fmla="*/ 2604725 w 7173035"/>
              <a:gd name="connsiteY0" fmla="*/ 0 h 6858000"/>
              <a:gd name="connsiteX1" fmla="*/ 7173035 w 7173035"/>
              <a:gd name="connsiteY1" fmla="*/ 0 h 6858000"/>
              <a:gd name="connsiteX2" fmla="*/ 7173035 w 7173035"/>
              <a:gd name="connsiteY2" fmla="*/ 6858000 h 6858000"/>
              <a:gd name="connsiteX3" fmla="*/ 437375 w 7173035"/>
              <a:gd name="connsiteY3" fmla="*/ 6858000 h 6858000"/>
              <a:gd name="connsiteX4" fmla="*/ 353340 w 7173035"/>
              <a:gd name="connsiteY4" fmla="*/ 6651196 h 6858000"/>
              <a:gd name="connsiteX5" fmla="*/ 0 w 7173035"/>
              <a:gd name="connsiteY5" fmla="*/ 4708477 h 6858000"/>
              <a:gd name="connsiteX6" fmla="*/ 2567325 w 7173035"/>
              <a:gd name="connsiteY6" fmla="*/ 232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035" h="6858000">
                <a:moveTo>
                  <a:pt x="2604725" y="0"/>
                </a:moveTo>
                <a:lnTo>
                  <a:pt x="7173035" y="0"/>
                </a:lnTo>
                <a:lnTo>
                  <a:pt x="7173035" y="6858000"/>
                </a:lnTo>
                <a:lnTo>
                  <a:pt x="437375" y="6858000"/>
                </a:lnTo>
                <a:lnTo>
                  <a:pt x="353340" y="6651196"/>
                </a:lnTo>
                <a:cubicBezTo>
                  <a:pt x="124752" y="6045425"/>
                  <a:pt x="0" y="5391088"/>
                  <a:pt x="0" y="4708477"/>
                </a:cubicBezTo>
                <a:cubicBezTo>
                  <a:pt x="0" y="2758162"/>
                  <a:pt x="1018385" y="1038642"/>
                  <a:pt x="2567325" y="2326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89343"/>
            <a:ext cx="5151664" cy="2298722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109240" y="4175922"/>
            <a:ext cx="4438268" cy="1325563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  <a:endParaRPr lang="en-US" dirty="0"/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59" y="0"/>
            <a:ext cx="1644627" cy="8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2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55571"/>
            <a:ext cx="12192000" cy="1222171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9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54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100" y="365125"/>
            <a:ext cx="1596811" cy="1201169"/>
          </a:xfrm>
          <a:prstGeom prst="rect">
            <a:avLst/>
          </a:prstGeo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325100" y="6358082"/>
            <a:ext cx="611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1944C42-0940-491D-8AB5-C6C4F1225C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kstfelt 8"/>
          <p:cNvSpPr txBox="1"/>
          <p:nvPr userDrawn="1"/>
        </p:nvSpPr>
        <p:spPr>
          <a:xfrm>
            <a:off x="4642757" y="6193908"/>
            <a:ext cx="290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www.vikinggenetics.com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0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67" r:id="rId2"/>
    <p:sldLayoutId id="2147483650" r:id="rId3"/>
    <p:sldLayoutId id="2147483652" r:id="rId4"/>
    <p:sldLayoutId id="2147483674" r:id="rId5"/>
    <p:sldLayoutId id="2147483676" r:id="rId6"/>
    <p:sldLayoutId id="2147483675" r:id="rId7"/>
    <p:sldLayoutId id="2147483680" r:id="rId8"/>
    <p:sldLayoutId id="2147483679" r:id="rId9"/>
    <p:sldLayoutId id="2147483660" r:id="rId10"/>
    <p:sldLayoutId id="2147483692" r:id="rId11"/>
    <p:sldLayoutId id="2147483694" r:id="rId12"/>
    <p:sldLayoutId id="214748369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93D0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9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54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100" y="365125"/>
            <a:ext cx="1596811" cy="1201169"/>
          </a:xfrm>
          <a:prstGeom prst="rect">
            <a:avLst/>
          </a:prstGeom>
        </p:spPr>
      </p:pic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325100" y="6358082"/>
            <a:ext cx="611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1944C42-0940-491D-8AB5-C6C4F1225C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4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7" r:id="rId2"/>
    <p:sldLayoutId id="2147483688" r:id="rId3"/>
    <p:sldLayoutId id="2147483689" r:id="rId4"/>
    <p:sldLayoutId id="2147483690" r:id="rId5"/>
    <p:sldLayoutId id="214748369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93D0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14.xml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8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5.xml"/><Relationship Id="rId11" Type="http://schemas.openxmlformats.org/officeDocument/2006/relationships/image" Target="../media/image86.png"/><Relationship Id="rId5" Type="http://schemas.openxmlformats.org/officeDocument/2006/relationships/diagramData" Target="../diagrams/data5.xml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.xml"/><Relationship Id="rId7" Type="http://schemas.openxmlformats.org/officeDocument/2006/relationships/image" Target="../media/image15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3">
            <a:extLst>
              <a:ext uri="{FF2B5EF4-FFF2-40B4-BE49-F238E27FC236}">
                <a16:creationId xmlns:a16="http://schemas.microsoft.com/office/drawing/2014/main" id="{66A9CBB9-C776-449A-8E77-284EF7CE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" y="2003425"/>
            <a:ext cx="5151438" cy="1325563"/>
          </a:xfrm>
        </p:spPr>
        <p:txBody>
          <a:bodyPr/>
          <a:lstStyle/>
          <a:p>
            <a:pPr eaLnBrk="1" hangingPunct="1"/>
            <a:r>
              <a:rPr lang="en-US" altLang="sv-SE" sz="3200" dirty="0"/>
              <a:t>Dairy Cattle Breeding today and tomorrow</a:t>
            </a:r>
            <a:br>
              <a:rPr lang="en-US" altLang="sv-SE" sz="3200" dirty="0"/>
            </a:br>
            <a:r>
              <a:rPr lang="en-US" altLang="sv-SE" sz="1800" dirty="0"/>
              <a:t>Why Viking ?</a:t>
            </a:r>
            <a:r>
              <a:rPr lang="en-GB" altLang="sv-SE" sz="1800" dirty="0"/>
              <a:t> 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2CAB3D17-437D-483C-B2CC-4A84B6F41E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8325" y="4040188"/>
            <a:ext cx="4748213" cy="7540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/>
              <a:t>Lars Nielsen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a-DK" dirty="0"/>
              <a:t>Chief </a:t>
            </a:r>
            <a:r>
              <a:rPr lang="da-DK" dirty="0" err="1"/>
              <a:t>Breeding</a:t>
            </a:r>
            <a:r>
              <a:rPr lang="da-DK" dirty="0"/>
              <a:t> &amp; </a:t>
            </a:r>
            <a:r>
              <a:rPr lang="da-DK" dirty="0" err="1"/>
              <a:t>Production</a:t>
            </a:r>
            <a:r>
              <a:rPr lang="da-DK" dirty="0"/>
              <a:t> Officer</a:t>
            </a:r>
          </a:p>
        </p:txBody>
      </p:sp>
      <p:sp>
        <p:nvSpPr>
          <p:cNvPr id="41988" name="Pladsholder til billede 1">
            <a:extLst>
              <a:ext uri="{FF2B5EF4-FFF2-40B4-BE49-F238E27FC236}">
                <a16:creationId xmlns:a16="http://schemas.microsoft.com/office/drawing/2014/main" id="{516AEBC5-0BB3-4C49-9C8F-C4270EF28B1F}"/>
              </a:ext>
            </a:extLst>
          </p:cNvPr>
          <p:cNvSpPr>
            <a:spLocks noGrp="1" noTextEdit="1"/>
          </p:cNvSpPr>
          <p:nvPr>
            <p:ph type="pic" sz="quarter" idx="14"/>
          </p:nvPr>
        </p:nvSpPr>
        <p:spPr>
          <a:xfrm>
            <a:off x="5019675" y="-100012"/>
            <a:ext cx="7172325" cy="6858000"/>
          </a:xfrm>
          <a:custGeom>
            <a:avLst/>
            <a:gdLst>
              <a:gd name="T0" fmla="*/ 2600857 w 7173035"/>
              <a:gd name="T1" fmla="*/ 0 h 6858000"/>
              <a:gd name="T2" fmla="*/ 7162392 w 7173035"/>
              <a:gd name="T3" fmla="*/ 0 h 6858000"/>
              <a:gd name="T4" fmla="*/ 7162392 w 7173035"/>
              <a:gd name="T5" fmla="*/ 6858000 h 6858000"/>
              <a:gd name="T6" fmla="*/ 436730 w 7173035"/>
              <a:gd name="T7" fmla="*/ 6858000 h 6858000"/>
              <a:gd name="T8" fmla="*/ 352815 w 7173035"/>
              <a:gd name="T9" fmla="*/ 6651196 h 6858000"/>
              <a:gd name="T10" fmla="*/ 0 w 7173035"/>
              <a:gd name="T11" fmla="*/ 4708477 h 6858000"/>
              <a:gd name="T12" fmla="*/ 2563515 w 7173035"/>
              <a:gd name="T13" fmla="*/ 23265 h 6858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173035" h="6858000">
                <a:moveTo>
                  <a:pt x="2604725" y="0"/>
                </a:moveTo>
                <a:lnTo>
                  <a:pt x="7173035" y="0"/>
                </a:lnTo>
                <a:lnTo>
                  <a:pt x="7173035" y="6858000"/>
                </a:lnTo>
                <a:lnTo>
                  <a:pt x="437375" y="6858000"/>
                </a:lnTo>
                <a:lnTo>
                  <a:pt x="353340" y="6651196"/>
                </a:lnTo>
                <a:cubicBezTo>
                  <a:pt x="124752" y="6045425"/>
                  <a:pt x="0" y="5391088"/>
                  <a:pt x="0" y="4708477"/>
                </a:cubicBezTo>
                <a:cubicBezTo>
                  <a:pt x="0" y="2758162"/>
                  <a:pt x="1018385" y="1038642"/>
                  <a:pt x="2567325" y="23265"/>
                </a:cubicBezTo>
                <a:lnTo>
                  <a:pt x="2604725" y="0"/>
                </a:lnTo>
                <a:close/>
              </a:path>
            </a:pathLst>
          </a:custGeom>
          <a:blipFill dpi="0" rotWithShape="1">
            <a:blip r:embed="rId3"/>
            <a:srcRect/>
          </a:blipFill>
        </p:spPr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0E93FF14-7D1C-447F-8BB4-047BC6276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050" y="5857909"/>
            <a:ext cx="1200000" cy="5523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C1AB-EB39-4774-85BC-1AEB2700E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create profit 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40B9-A4E9-43BB-B8B4-80FFA036C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Increase income </a:t>
            </a:r>
          </a:p>
          <a:p>
            <a:pPr lvl="1"/>
            <a:r>
              <a:rPr lang="en-US" dirty="0"/>
              <a:t>High production</a:t>
            </a:r>
          </a:p>
          <a:p>
            <a:pPr lvl="2"/>
            <a:r>
              <a:rPr lang="en-US" dirty="0"/>
              <a:t>Keep cows longer = higher production  </a:t>
            </a:r>
          </a:p>
          <a:p>
            <a:pPr lvl="1"/>
            <a:r>
              <a:rPr lang="en-US" dirty="0"/>
              <a:t>Slaughter animals</a:t>
            </a:r>
          </a:p>
          <a:p>
            <a:pPr lvl="1"/>
            <a:r>
              <a:rPr lang="en-US" dirty="0"/>
              <a:t>Export / Sale of heifers</a:t>
            </a:r>
          </a:p>
          <a:p>
            <a:endParaRPr lang="en-US" dirty="0"/>
          </a:p>
          <a:p>
            <a:r>
              <a:rPr lang="en-US" b="1" dirty="0"/>
              <a:t>Lower the costs </a:t>
            </a:r>
          </a:p>
          <a:p>
            <a:pPr lvl="1"/>
            <a:r>
              <a:rPr lang="en-US" dirty="0"/>
              <a:t>Less diseases</a:t>
            </a:r>
          </a:p>
          <a:p>
            <a:pPr lvl="1"/>
            <a:r>
              <a:rPr lang="en-US" dirty="0"/>
              <a:t>Easier cows = less work </a:t>
            </a:r>
          </a:p>
          <a:p>
            <a:pPr lvl="1"/>
            <a:r>
              <a:rPr lang="en-US" dirty="0"/>
              <a:t>Better reproduction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BB066-DA1F-4CB7-ACF5-3F7470DD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10</a:t>
            </a:fld>
            <a:endParaRPr lang="en-US"/>
          </a:p>
        </p:txBody>
      </p:sp>
      <p:pic>
        <p:nvPicPr>
          <p:cNvPr id="6" name="Pladsholder til indhold 3">
            <a:extLst>
              <a:ext uri="{FF2B5EF4-FFF2-40B4-BE49-F238E27FC236}">
                <a16:creationId xmlns:a16="http://schemas.microsoft.com/office/drawing/2014/main" id="{7884FC7D-4800-4E03-9F77-FC75F70D1F2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t="2955"/>
          <a:stretch/>
        </p:blipFill>
        <p:spPr>
          <a:xfrm>
            <a:off x="7209608" y="2055811"/>
            <a:ext cx="3119984" cy="4300681"/>
          </a:xfrm>
          <a:prstGeom prst="rect">
            <a:avLst/>
          </a:prstGeom>
          <a:scene3d>
            <a:camera prst="orthographicFront">
              <a:rot lat="0" lon="21299992" rev="20400000"/>
            </a:camera>
            <a:lightRig rig="threePt" dir="t"/>
          </a:scene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FDA1AA-EC88-46DA-B623-5C935F2A8748}"/>
              </a:ext>
            </a:extLst>
          </p:cNvPr>
          <p:cNvSpPr/>
          <p:nvPr/>
        </p:nvSpPr>
        <p:spPr>
          <a:xfrm>
            <a:off x="9311603" y="226218"/>
            <a:ext cx="2673100" cy="160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6">
            <a:extLst>
              <a:ext uri="{FF2B5EF4-FFF2-40B4-BE49-F238E27FC236}">
                <a16:creationId xmlns:a16="http://schemas.microsoft.com/office/drawing/2014/main" id="{5168DB10-16B1-45E4-BF4B-FE4865832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5" t="6446" r="31241" b="3046"/>
          <a:stretch/>
        </p:blipFill>
        <p:spPr>
          <a:xfrm>
            <a:off x="8748536" y="0"/>
            <a:ext cx="3403031" cy="30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8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NTM is </a:t>
            </a:r>
            <a:r>
              <a:rPr lang="sv-SE" dirty="0" err="1"/>
              <a:t>profitability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a-DK" dirty="0"/>
              <a:t>NTM is </a:t>
            </a:r>
            <a:r>
              <a:rPr lang="da-DK" dirty="0" err="1"/>
              <a:t>composed</a:t>
            </a:r>
            <a:r>
              <a:rPr lang="da-DK" dirty="0"/>
              <a:t> by all the </a:t>
            </a:r>
            <a:r>
              <a:rPr lang="da-DK" dirty="0" err="1"/>
              <a:t>traits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have an </a:t>
            </a:r>
            <a:r>
              <a:rPr lang="da-DK" dirty="0" err="1"/>
              <a:t>economical</a:t>
            </a:r>
            <a:r>
              <a:rPr lang="da-DK" dirty="0"/>
              <a:t> </a:t>
            </a:r>
            <a:r>
              <a:rPr lang="da-DK" dirty="0" err="1"/>
              <a:t>impact</a:t>
            </a:r>
            <a:r>
              <a:rPr lang="da-DK" dirty="0"/>
              <a:t> on the </a:t>
            </a:r>
            <a:r>
              <a:rPr lang="da-DK" dirty="0" err="1"/>
              <a:t>dairy</a:t>
            </a:r>
            <a:r>
              <a:rPr lang="da-DK" dirty="0"/>
              <a:t> business</a:t>
            </a:r>
          </a:p>
          <a:p>
            <a:pPr>
              <a:lnSpc>
                <a:spcPct val="110000"/>
              </a:lnSpc>
            </a:pPr>
            <a:endParaRPr lang="da-DK" dirty="0"/>
          </a:p>
          <a:p>
            <a:pPr>
              <a:lnSpc>
                <a:spcPct val="110000"/>
              </a:lnSpc>
            </a:pPr>
            <a:r>
              <a:rPr lang="da-DK" dirty="0" err="1"/>
              <a:t>Approx</a:t>
            </a:r>
            <a:r>
              <a:rPr lang="da-DK" dirty="0"/>
              <a:t>. 10 euro per unit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kstfelt 7"/>
          <p:cNvSpPr txBox="1"/>
          <p:nvPr/>
        </p:nvSpPr>
        <p:spPr>
          <a:xfrm>
            <a:off x="8324769" y="1916057"/>
            <a:ext cx="221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rgbClr val="22AE84"/>
                </a:solidFill>
              </a:rPr>
              <a:t>Health &amp; </a:t>
            </a:r>
            <a:r>
              <a:rPr lang="da-DK" b="1" dirty="0" err="1">
                <a:solidFill>
                  <a:srgbClr val="22AE84"/>
                </a:solidFill>
              </a:rPr>
              <a:t>Reproduction</a:t>
            </a:r>
            <a:endParaRPr lang="da-DK" b="1" dirty="0">
              <a:solidFill>
                <a:srgbClr val="22AE84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7025816" y="2072139"/>
            <a:ext cx="139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>
                <a:solidFill>
                  <a:srgbClr val="0093D0"/>
                </a:solidFill>
              </a:rPr>
              <a:t>Production</a:t>
            </a:r>
            <a:endParaRPr lang="da-DK" b="1" dirty="0">
              <a:solidFill>
                <a:srgbClr val="0093D0"/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0134600" y="1916057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err="1">
                <a:solidFill>
                  <a:schemeClr val="accent3">
                    <a:lumMod val="75000"/>
                  </a:schemeClr>
                </a:solidFill>
              </a:rPr>
              <a:t>Functional</a:t>
            </a:r>
            <a:r>
              <a:rPr lang="da-DK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a-DK" b="1" dirty="0" err="1">
                <a:solidFill>
                  <a:schemeClr val="accent3">
                    <a:lumMod val="75000"/>
                  </a:schemeClr>
                </a:solidFill>
              </a:rPr>
              <a:t>conformation</a:t>
            </a:r>
            <a:endParaRPr lang="da-DK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70AD0FB0-FE77-4908-A08D-77FB23F0E985}"/>
              </a:ext>
            </a:extLst>
          </p:cNvPr>
          <p:cNvGraphicFramePr/>
          <p:nvPr/>
        </p:nvGraphicFramePr>
        <p:xfrm>
          <a:off x="6754562" y="2596075"/>
          <a:ext cx="5351856" cy="321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Bildobjekt 5">
            <a:extLst>
              <a:ext uri="{FF2B5EF4-FFF2-40B4-BE49-F238E27FC236}">
                <a16:creationId xmlns:a16="http://schemas.microsoft.com/office/drawing/2014/main" id="{9761B1EC-E326-4FC5-B68E-C4772FDFD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31" y="3429000"/>
            <a:ext cx="1069899" cy="800500"/>
          </a:xfrm>
          <a:prstGeom prst="rect">
            <a:avLst/>
          </a:prstGeom>
        </p:spPr>
      </p:pic>
      <p:pic>
        <p:nvPicPr>
          <p:cNvPr id="11" name="Bildobjekt 10" descr="En bild som visar vektorgrafik&#10;&#10;Automatiskt genererad beskrivning">
            <a:extLst>
              <a:ext uri="{FF2B5EF4-FFF2-40B4-BE49-F238E27FC236}">
                <a16:creationId xmlns:a16="http://schemas.microsoft.com/office/drawing/2014/main" id="{B7A40912-CD72-42BA-B10A-70B768DAE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31" y="4376473"/>
            <a:ext cx="1069899" cy="818302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97545F04-61EB-4727-A90B-F3A8D823E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34" y="2450722"/>
            <a:ext cx="1051091" cy="80116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A174FCB-68C1-49A0-964C-0BF7D177A9C2}"/>
              </a:ext>
            </a:extLst>
          </p:cNvPr>
          <p:cNvSpPr txBox="1"/>
          <p:nvPr/>
        </p:nvSpPr>
        <p:spPr>
          <a:xfrm>
            <a:off x="10536210" y="6035040"/>
            <a:ext cx="1632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Updated</a:t>
            </a:r>
            <a:r>
              <a:rPr lang="sv-SE" sz="1200" dirty="0"/>
              <a:t>: 2019-02-05</a:t>
            </a:r>
          </a:p>
        </p:txBody>
      </p:sp>
    </p:spTree>
    <p:extLst>
      <p:ext uri="{BB962C8B-B14F-4D97-AF65-F5344CB8AC3E}">
        <p14:creationId xmlns:p14="http://schemas.microsoft.com/office/powerpoint/2010/main" val="332594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tshållare för bild 14" descr="En bild som visar byggnad, utomhus, tegelsten, hus&#10;&#10;Automatiskt genererad beskrivning">
            <a:extLst>
              <a:ext uri="{FF2B5EF4-FFF2-40B4-BE49-F238E27FC236}">
                <a16:creationId xmlns:a16="http://schemas.microsoft.com/office/drawing/2014/main" id="{092D5375-8C77-445C-8007-0E75D7284B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2" b="14652"/>
          <a:stretch>
            <a:fillRect/>
          </a:stretch>
        </p:blipFill>
        <p:spPr>
          <a:xfrm>
            <a:off x="6781800" y="1216026"/>
            <a:ext cx="4571999" cy="4571999"/>
          </a:xfrm>
        </p:spPr>
      </p:pic>
      <p:graphicFrame>
        <p:nvGraphicFramePr>
          <p:cNvPr id="4" name="Pladsholder til indhold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48047405"/>
              </p:ext>
            </p:extLst>
          </p:nvPr>
        </p:nvGraphicFramePr>
        <p:xfrm>
          <a:off x="927101" y="1597025"/>
          <a:ext cx="532868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1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Trait</a:t>
                      </a:r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Correlation</a:t>
                      </a:r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% 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NTM</a:t>
                      </a:r>
                      <a:r>
                        <a:rPr lang="da-DK" sz="2000" baseline="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da-DK" sz="2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Daughter</a:t>
                      </a:r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fertility</a:t>
                      </a:r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General </a:t>
                      </a:r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</a:t>
                      </a:r>
                      <a:endParaRPr lang="da-DK" sz="2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Hoof</a:t>
                      </a:r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</a:t>
                      </a:r>
                      <a:endParaRPr lang="da-DK" sz="2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Udder</a:t>
                      </a:r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health</a:t>
                      </a:r>
                      <a:endParaRPr lang="da-DK" sz="2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46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Feet</a:t>
                      </a:r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&amp; legs</a:t>
                      </a: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Udder</a:t>
                      </a: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 err="1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Yield</a:t>
                      </a:r>
                      <a:endParaRPr lang="da-DK" sz="20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-8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Body </a:t>
                      </a:r>
                    </a:p>
                  </a:txBody>
                  <a:tcPr marL="114567" marR="1145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-25</a:t>
                      </a:r>
                    </a:p>
                  </a:txBody>
                  <a:tcPr marL="114567" marR="114567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Make a long lasting </a:t>
            </a:r>
            <a:r>
              <a:rPr lang="da-DK" dirty="0" err="1"/>
              <a:t>cow</a:t>
            </a:r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838200" y="5559425"/>
            <a:ext cx="561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ea typeface="Verdana" panose="020B0604030504040204" pitchFamily="34" charset="0"/>
                <a:cs typeface="Verdana" panose="020B0604030504040204" pitchFamily="34" charset="0"/>
              </a:rPr>
              <a:t>Figures from Holstein genomically tested cows, NAV 2018</a:t>
            </a:r>
          </a:p>
        </p:txBody>
      </p:sp>
      <p:sp>
        <p:nvSpPr>
          <p:cNvPr id="8" name="Ellipse 7"/>
          <p:cNvSpPr/>
          <p:nvPr/>
        </p:nvSpPr>
        <p:spPr>
          <a:xfrm>
            <a:off x="4630929" y="1957797"/>
            <a:ext cx="721310" cy="2019842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520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1177F-B5A4-48D0-979D-AC2BC886D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reduce lameness ?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5ABB2-1139-41EA-A86A-F8B8FC14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13</a:t>
            </a:fld>
            <a:endParaRPr lang="en-US"/>
          </a:p>
        </p:txBody>
      </p:sp>
      <p:pic>
        <p:nvPicPr>
          <p:cNvPr id="6" name="Billede 12">
            <a:extLst>
              <a:ext uri="{FF2B5EF4-FFF2-40B4-BE49-F238E27FC236}">
                <a16:creationId xmlns:a16="http://schemas.microsoft.com/office/drawing/2014/main" id="{16ADCA0F-220F-486B-92C8-21DCB2C30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13447"/>
            <a:ext cx="5130800" cy="385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Ellipse 8">
            <a:extLst>
              <a:ext uri="{FF2B5EF4-FFF2-40B4-BE49-F238E27FC236}">
                <a16:creationId xmlns:a16="http://schemas.microsoft.com/office/drawing/2014/main" id="{73CF3D7C-AB04-45CF-ADEF-683612DFA1CA}"/>
              </a:ext>
            </a:extLst>
          </p:cNvPr>
          <p:cNvSpPr/>
          <p:nvPr/>
        </p:nvSpPr>
        <p:spPr>
          <a:xfrm>
            <a:off x="1309415" y="1553771"/>
            <a:ext cx="4207657" cy="42076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kstfelt 9">
            <a:extLst>
              <a:ext uri="{FF2B5EF4-FFF2-40B4-BE49-F238E27FC236}">
                <a16:creationId xmlns:a16="http://schemas.microsoft.com/office/drawing/2014/main" id="{1FE82204-70C9-477E-AE8C-66577030DF4F}"/>
              </a:ext>
            </a:extLst>
          </p:cNvPr>
          <p:cNvSpPr txBox="1"/>
          <p:nvPr/>
        </p:nvSpPr>
        <p:spPr>
          <a:xfrm>
            <a:off x="1678111" y="2537356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Hoof problems do not only cause pain and distress for dairy cattle, but also have a huge impact on the economy of dairy farms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26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323"/>
            <a:ext cx="6238430" cy="2783647"/>
          </a:xfrm>
          <a:prstGeom prst="rect">
            <a:avLst/>
          </a:prstGeom>
        </p:spPr>
      </p:pic>
      <p:sp>
        <p:nvSpPr>
          <p:cNvPr id="11" name="Pladsholder til tekst 13"/>
          <p:cNvSpPr txBox="1">
            <a:spLocks/>
          </p:cNvSpPr>
          <p:nvPr/>
        </p:nvSpPr>
        <p:spPr>
          <a:xfrm>
            <a:off x="327721" y="1252346"/>
            <a:ext cx="5252683" cy="672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4800" dirty="0">
                <a:solidFill>
                  <a:prstClr val="white"/>
                </a:solidFill>
              </a:rPr>
              <a:t>Hoof health</a:t>
            </a:r>
            <a:br>
              <a:rPr lang="da-DK" sz="4800" dirty="0">
                <a:solidFill>
                  <a:prstClr val="white"/>
                </a:solidFill>
              </a:rPr>
            </a:br>
            <a:r>
              <a:rPr lang="da-DK" sz="2800" b="0" dirty="0">
                <a:solidFill>
                  <a:prstClr val="white"/>
                </a:solidFill>
              </a:rPr>
              <a:t>Powered by VikingGenetics</a:t>
            </a:r>
            <a:endParaRPr lang="da-DK" sz="2800" b="0" dirty="0">
              <a:solidFill>
                <a:prstClr val="whit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95" y="5162117"/>
            <a:ext cx="2486367" cy="1138184"/>
          </a:xfrm>
          <a:prstGeom prst="rect">
            <a:avLst/>
          </a:prstGeom>
          <a:effectLst>
            <a:glow rad="228600">
              <a:schemeClr val="bg1">
                <a:alpha val="30000"/>
              </a:schemeClr>
            </a:glow>
            <a:outerShdw blurRad="50800" dist="25400" dir="5400000" sx="1000" sy="1000" algn="ctr" rotWithShape="0">
              <a:schemeClr val="bg1">
                <a:alpha val="43000"/>
              </a:schemeClr>
            </a:outerShdw>
            <a:softEdge rad="0"/>
          </a:effectLst>
        </p:spPr>
      </p:pic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06613">
            <a:off x="1257947" y="2711700"/>
            <a:ext cx="2520280" cy="2232248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06613">
            <a:off x="3345589" y="3730932"/>
            <a:ext cx="3011290" cy="2667143"/>
          </a:xfrm>
          <a:prstGeom prst="rect">
            <a:avLst/>
          </a:prstGeom>
        </p:spPr>
      </p:pic>
      <p:pic>
        <p:nvPicPr>
          <p:cNvPr id="10" name="Billede 11">
            <a:extLst>
              <a:ext uri="{FF2B5EF4-FFF2-40B4-BE49-F238E27FC236}">
                <a16:creationId xmlns:a16="http://schemas.microsoft.com/office/drawing/2014/main" id="{EEDE1F62-0FF0-44DD-9354-947C920B6E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882" y="3752913"/>
            <a:ext cx="2434809" cy="2510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FCF000-CDEF-48A4-8191-2DDDB32099D9}"/>
              </a:ext>
            </a:extLst>
          </p:cNvPr>
          <p:cNvSpPr/>
          <p:nvPr/>
        </p:nvSpPr>
        <p:spPr>
          <a:xfrm>
            <a:off x="4117129" y="434621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a-DK" dirty="0" err="1">
                <a:solidFill>
                  <a:prstClr val="white"/>
                </a:solidFill>
              </a:rPr>
              <a:t>first</a:t>
            </a:r>
            <a:r>
              <a:rPr lang="da-DK" dirty="0">
                <a:solidFill>
                  <a:prstClr val="white"/>
                </a:solidFill>
              </a:rPr>
              <a:t> </a:t>
            </a:r>
            <a:r>
              <a:rPr lang="da-DK" dirty="0" err="1">
                <a:solidFill>
                  <a:prstClr val="white"/>
                </a:solidFill>
              </a:rPr>
              <a:t>Hoof</a:t>
            </a:r>
            <a:r>
              <a:rPr lang="da-DK" dirty="0">
                <a:solidFill>
                  <a:prstClr val="white"/>
                </a:solidFill>
              </a:rPr>
              <a:t> Health </a:t>
            </a:r>
          </a:p>
          <a:p>
            <a:pPr algn="ctr"/>
            <a:r>
              <a:rPr lang="da-DK" dirty="0" err="1">
                <a:solidFill>
                  <a:prstClr val="white"/>
                </a:solidFill>
              </a:rPr>
              <a:t>index</a:t>
            </a:r>
            <a:r>
              <a:rPr lang="da-DK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da-DK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Billede 11">
            <a:extLst>
              <a:ext uri="{FF2B5EF4-FFF2-40B4-BE49-F238E27FC236}">
                <a16:creationId xmlns:a16="http://schemas.microsoft.com/office/drawing/2014/main" id="{7413C057-B08F-431D-B3EA-00D0DFBB1A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189" y="2553587"/>
            <a:ext cx="2434809" cy="2510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E3C7A1-E592-4B47-8C1E-B257D6340D22}"/>
              </a:ext>
            </a:extLst>
          </p:cNvPr>
          <p:cNvSpPr/>
          <p:nvPr/>
        </p:nvSpPr>
        <p:spPr>
          <a:xfrm>
            <a:off x="7007855" y="314587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a-DK" dirty="0" err="1">
                <a:solidFill>
                  <a:prstClr val="white"/>
                </a:solidFill>
              </a:rPr>
              <a:t>registrations</a:t>
            </a:r>
            <a:br>
              <a:rPr lang="da-DK" dirty="0">
                <a:solidFill>
                  <a:prstClr val="white"/>
                </a:solidFill>
              </a:rPr>
            </a:br>
            <a:r>
              <a:rPr lang="da-DK" dirty="0" err="1">
                <a:solidFill>
                  <a:prstClr val="white"/>
                </a:solidFill>
              </a:rPr>
              <a:t>since</a:t>
            </a:r>
            <a:r>
              <a:rPr lang="da-DK" dirty="0">
                <a:solidFill>
                  <a:prstClr val="white"/>
                </a:solidFill>
              </a:rPr>
              <a:t> </a:t>
            </a:r>
            <a:br>
              <a:rPr lang="da-DK" sz="1600" dirty="0">
                <a:solidFill>
                  <a:prstClr val="white"/>
                </a:solidFill>
              </a:rPr>
            </a:br>
            <a:r>
              <a:rPr lang="da-DK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2003</a:t>
            </a:r>
            <a:endParaRPr 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374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57784" y="96901"/>
            <a:ext cx="9296400" cy="1325563"/>
          </a:xfrm>
        </p:spPr>
        <p:txBody>
          <a:bodyPr>
            <a:noAutofit/>
          </a:bodyPr>
          <a:lstStyle/>
          <a:p>
            <a:r>
              <a:rPr lang="en-US" dirty="0"/>
              <a:t>Breed for Hoof Health 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00" y="1027906"/>
            <a:ext cx="3240000" cy="228744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00" y="3473217"/>
            <a:ext cx="3240000" cy="2287440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805273" y="1027906"/>
            <a:ext cx="5290727" cy="4890623"/>
            <a:chOff x="3133082" y="1290531"/>
            <a:chExt cx="6010918" cy="5497472"/>
          </a:xfrm>
        </p:grpSpPr>
        <p:pic>
          <p:nvPicPr>
            <p:cNvPr id="3" name="Billede 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9"/>
            <a:stretch/>
          </p:blipFill>
          <p:spPr>
            <a:xfrm>
              <a:off x="3133082" y="1290531"/>
              <a:ext cx="6010918" cy="5497472"/>
            </a:xfrm>
            <a:prstGeom prst="rect">
              <a:avLst/>
            </a:prstGeom>
          </p:spPr>
        </p:pic>
        <p:sp>
          <p:nvSpPr>
            <p:cNvPr id="2" name="Rektangel 1"/>
            <p:cNvSpPr/>
            <p:nvPr/>
          </p:nvSpPr>
          <p:spPr>
            <a:xfrm>
              <a:off x="3563888" y="3861048"/>
              <a:ext cx="21602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519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852FA1B-17A9-4D9D-B48F-B53F1D62F9AD}"/>
              </a:ext>
            </a:extLst>
          </p:cNvPr>
          <p:cNvGraphicFramePr>
            <a:graphicFrameLocks/>
          </p:cNvGraphicFramePr>
          <p:nvPr/>
        </p:nvGraphicFramePr>
        <p:xfrm>
          <a:off x="838200" y="1667221"/>
          <a:ext cx="10855362" cy="4136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ECM per cow, 305 days - Holstein</a:t>
            </a:r>
            <a:endParaRPr lang="da-DK" sz="36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4" descr="http://iconbug.com/data/49/128/bf3baf608d93fc4f720df8a3dd7b116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386" y="2419085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iconbug.com/data/29/128/05931f5015c3036552684fd22da00be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072" y="2419086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iconbug.com/data/c6/128/6079f37347fab4a58de6110038b14c6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944" y="2460793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ruta 2">
            <a:extLst>
              <a:ext uri="{FF2B5EF4-FFF2-40B4-BE49-F238E27FC236}">
                <a16:creationId xmlns:a16="http://schemas.microsoft.com/office/drawing/2014/main" id="{BBBE9C76-4470-4196-BE8A-36685C6B8B87}"/>
              </a:ext>
            </a:extLst>
          </p:cNvPr>
          <p:cNvSpPr txBox="1"/>
          <p:nvPr/>
        </p:nvSpPr>
        <p:spPr>
          <a:xfrm>
            <a:off x="10559822" y="5986646"/>
            <a:ext cx="16321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Updated</a:t>
            </a:r>
            <a:r>
              <a:rPr lang="sv-SE" sz="1200" dirty="0"/>
              <a:t>: 2019-06-21</a:t>
            </a:r>
          </a:p>
          <a:p>
            <a:endParaRPr lang="sv-SE" dirty="0"/>
          </a:p>
        </p:txBody>
      </p:sp>
      <p:sp>
        <p:nvSpPr>
          <p:cNvPr id="14" name="Tekstfelt 8">
            <a:extLst>
              <a:ext uri="{FF2B5EF4-FFF2-40B4-BE49-F238E27FC236}">
                <a16:creationId xmlns:a16="http://schemas.microsoft.com/office/drawing/2014/main" id="{F874C78C-9C81-4343-9A3D-7CA3089F2234}"/>
              </a:ext>
            </a:extLst>
          </p:cNvPr>
          <p:cNvSpPr txBox="1"/>
          <p:nvPr/>
        </p:nvSpPr>
        <p:spPr>
          <a:xfrm>
            <a:off x="838200" y="5509392"/>
            <a:ext cx="7002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ICAR (2018), NAV (DK, SE, FIN) </a:t>
            </a:r>
            <a:r>
              <a:rPr lang="da-DK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Australian National Herd Recording Statistics (2017)  USCDCB (2018)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7C0E87-AEF6-4992-920D-590F29E9AB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68" y="2674464"/>
            <a:ext cx="611909" cy="4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80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/>
          </p:cNvGraphicFramePr>
          <p:nvPr/>
        </p:nvGraphicFramePr>
        <p:xfrm>
          <a:off x="748507" y="1452282"/>
          <a:ext cx="10858994" cy="453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Kg fat + protein, 305 days - Holstein</a:t>
            </a:r>
            <a:endParaRPr lang="da-DK" sz="36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4" descr="http://iconbug.com/data/49/128/bf3baf608d93fc4f720df8a3dd7b116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682" y="2319719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conbug.com/data/29/128/05931f5015c3036552684fd22da00be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3037" y="2287444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conbug.com/data/c6/128/6079f37347fab4a58de6110038b14c6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738" y="2418909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A52E150-78F7-4CB8-96F4-D8A602693092}"/>
              </a:ext>
            </a:extLst>
          </p:cNvPr>
          <p:cNvSpPr txBox="1"/>
          <p:nvPr/>
        </p:nvSpPr>
        <p:spPr>
          <a:xfrm>
            <a:off x="10534123" y="5981090"/>
            <a:ext cx="16321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Updated</a:t>
            </a:r>
            <a:r>
              <a:rPr lang="sv-SE" sz="1200" dirty="0"/>
              <a:t>: 2019-06-21</a:t>
            </a:r>
          </a:p>
          <a:p>
            <a:endParaRPr lang="sv-SE" dirty="0"/>
          </a:p>
        </p:txBody>
      </p:sp>
      <p:sp>
        <p:nvSpPr>
          <p:cNvPr id="12" name="Tekstfelt 8">
            <a:extLst>
              <a:ext uri="{FF2B5EF4-FFF2-40B4-BE49-F238E27FC236}">
                <a16:creationId xmlns:a16="http://schemas.microsoft.com/office/drawing/2014/main" id="{F12BE2EB-ADA6-46D5-8538-B912BD8B224E}"/>
              </a:ext>
            </a:extLst>
          </p:cNvPr>
          <p:cNvSpPr txBox="1"/>
          <p:nvPr/>
        </p:nvSpPr>
        <p:spPr>
          <a:xfrm>
            <a:off x="838200" y="5509392"/>
            <a:ext cx="7002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ICAR (2018), NAV (DK, SE, FIN) </a:t>
            </a:r>
            <a:r>
              <a:rPr lang="da-DK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Australian National Herd Recording Statistics (2017)  USCDCB (2018)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06E063-047F-4B76-AD86-5C65B8B84D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84" y="2613442"/>
            <a:ext cx="611909" cy="4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14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1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/>
        </p:nvGraphicFramePr>
        <p:xfrm>
          <a:off x="838200" y="1416843"/>
          <a:ext cx="10693998" cy="402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ECM per cow, 305 days – Red Dairy Cattle</a:t>
            </a:r>
            <a:endParaRPr lang="da-DK" sz="36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4" descr="http://iconbug.com/data/49/128/bf3baf608d93fc4f720df8a3dd7b116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902" y="2390411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conbug.com/data/29/128/05931f5015c3036552684fd22da00be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965" y="2307482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conbug.com/data/c6/128/6079f37347fab4a58de6110038b14c6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447" y="2430105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838200" y="5519017"/>
            <a:ext cx="7002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ICAR (2018), NAV (DK, SE, FIN) </a:t>
            </a:r>
            <a:r>
              <a:rPr lang="da-DK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Australian National Herd Recording Statistics (2017)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A060FCF-62D5-4C94-A546-0CCAFA7BD480}"/>
              </a:ext>
            </a:extLst>
          </p:cNvPr>
          <p:cNvSpPr txBox="1"/>
          <p:nvPr/>
        </p:nvSpPr>
        <p:spPr>
          <a:xfrm>
            <a:off x="10559822" y="5986646"/>
            <a:ext cx="16321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Updated</a:t>
            </a:r>
            <a:r>
              <a:rPr lang="sv-SE" sz="1200" dirty="0"/>
              <a:t>: 2019-02-10</a:t>
            </a:r>
          </a:p>
          <a:p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CF717-DD6B-45C2-9B5A-22CA20637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71" y="2719810"/>
            <a:ext cx="611909" cy="4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0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2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/>
        </p:nvGraphicFramePr>
        <p:xfrm>
          <a:off x="699247" y="1441525"/>
          <a:ext cx="10768405" cy="4067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Kg fat + protein, 305 days – Red Dairy Cattle</a:t>
            </a:r>
            <a:endParaRPr lang="da-DK" sz="3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4" descr="http://iconbug.com/data/49/128/bf3baf608d93fc4f720df8a3dd7b116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843" y="2126609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conbug.com/data/29/128/05931f5015c3036552684fd22da00be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088" y="2059962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conbug.com/data/c6/128/6079f37347fab4a58de6110038b14c68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297" y="2137367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838200" y="5509392"/>
            <a:ext cx="7002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ICAR (2017), NAV (DK, SE, FIN) </a:t>
            </a:r>
            <a:r>
              <a:rPr lang="da-DK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Australian National Herd Recording Statistics (2017)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6C6F237-2118-4307-970C-C1B6340EEFB1}"/>
              </a:ext>
            </a:extLst>
          </p:cNvPr>
          <p:cNvSpPr txBox="1"/>
          <p:nvPr/>
        </p:nvSpPr>
        <p:spPr>
          <a:xfrm>
            <a:off x="10559374" y="5986646"/>
            <a:ext cx="16321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Updated</a:t>
            </a:r>
            <a:r>
              <a:rPr lang="sv-SE" sz="1200" dirty="0"/>
              <a:t>: 2019-02-10</a:t>
            </a:r>
          </a:p>
          <a:p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B29AE8-C227-4D23-8BBC-D74D4C8274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91" y="2537622"/>
            <a:ext cx="611909" cy="4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9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err="1"/>
              <a:t>VikingGenetics</a:t>
            </a:r>
            <a:r>
              <a:rPr lang="sv-SE" sz="4000" dirty="0"/>
              <a:t> 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>
          <a:xfrm>
            <a:off x="838200" y="1825625"/>
            <a:ext cx="5426413" cy="39543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Owned by 22,000 cattle farmers in Denmark, Sweden and Finland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Daughter companies in: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       Australia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       United Kingdom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       Germany</a:t>
            </a:r>
            <a:endParaRPr lang="da-DK" sz="2000" dirty="0"/>
          </a:p>
        </p:txBody>
      </p:sp>
      <p:pic>
        <p:nvPicPr>
          <p:cNvPr id="4" name="Billed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954" y="346611"/>
            <a:ext cx="5092819" cy="5460347"/>
          </a:xfrm>
          <a:prstGeom prst="rect">
            <a:avLst/>
          </a:prstGeom>
        </p:spPr>
      </p:pic>
      <p:grpSp>
        <p:nvGrpSpPr>
          <p:cNvPr id="14" name="Gruppe 13"/>
          <p:cNvGrpSpPr/>
          <p:nvPr/>
        </p:nvGrpSpPr>
        <p:grpSpPr>
          <a:xfrm>
            <a:off x="8873287" y="4976372"/>
            <a:ext cx="2304256" cy="720083"/>
            <a:chOff x="2207568" y="1412775"/>
            <a:chExt cx="2304256" cy="720083"/>
          </a:xfrm>
        </p:grpSpPr>
        <p:pic>
          <p:nvPicPr>
            <p:cNvPr id="5" name="Picture 4" descr="http://iconbug.com/data/49/128/bf3baf608d93fc4f720df8a3dd7b1160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568" y="1412777"/>
              <a:ext cx="720080" cy="72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iconbug.com/data/29/128/05931f5015c3036552684fd22da00be6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656" y="1412775"/>
              <a:ext cx="720080" cy="72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iconbug.com/data/c6/128/6079f37347fab4a58de6110038b14c68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744" y="1412775"/>
              <a:ext cx="720080" cy="72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4EC2967-F6D3-4E02-BDEC-6E591C3B37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566" y="3993295"/>
            <a:ext cx="697737" cy="523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0D544-1803-41AC-8588-E3AD948B62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567" y="5082507"/>
            <a:ext cx="697737" cy="523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E0D717-A67A-4F3B-9F6F-2510F18F8C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568" y="4532384"/>
            <a:ext cx="697737" cy="52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35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>
            <a:graphicFrameLocks/>
          </p:cNvGraphicFramePr>
          <p:nvPr/>
        </p:nvGraphicFramePr>
        <p:xfrm>
          <a:off x="760237" y="1685103"/>
          <a:ext cx="8499266" cy="382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Kg fat + protein, 305 days – Jersey</a:t>
            </a:r>
            <a:endParaRPr lang="da-DK" sz="3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4" descr="http://iconbug.com/data/49/128/bf3baf608d93fc4f720df8a3dd7b116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704" y="2569976"/>
            <a:ext cx="427342" cy="4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838200" y="5509392"/>
            <a:ext cx="7002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ICAR (2017), NAV (DK, SE, FIN) </a:t>
            </a:r>
            <a:r>
              <a:rPr lang="da-DK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GB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Australian National Herd Recording Statistics (2017)  USCDCB (2018)</a:t>
            </a:r>
          </a:p>
        </p:txBody>
      </p:sp>
      <p:sp>
        <p:nvSpPr>
          <p:cNvPr id="8" name="textruta 2">
            <a:extLst>
              <a:ext uri="{FF2B5EF4-FFF2-40B4-BE49-F238E27FC236}">
                <a16:creationId xmlns:a16="http://schemas.microsoft.com/office/drawing/2014/main" id="{7BDA9D0D-F07D-41C0-85FB-F71F9DB726D1}"/>
              </a:ext>
            </a:extLst>
          </p:cNvPr>
          <p:cNvSpPr txBox="1"/>
          <p:nvPr/>
        </p:nvSpPr>
        <p:spPr>
          <a:xfrm>
            <a:off x="10559822" y="6026962"/>
            <a:ext cx="1632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Updated</a:t>
            </a:r>
            <a:r>
              <a:rPr lang="sv-SE" sz="1200" dirty="0"/>
              <a:t>: 2019-06-21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8680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7D80C1-E8E5-4B4B-804D-C48D619E7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Three </a:t>
            </a:r>
            <a:r>
              <a:rPr lang="da-DK" dirty="0" err="1"/>
              <a:t>main</a:t>
            </a:r>
            <a:r>
              <a:rPr lang="da-DK" dirty="0"/>
              <a:t> breeding programmes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3E5BB-8A62-4414-8A5E-B7E3BBE1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8" y="1801208"/>
            <a:ext cx="4057432" cy="726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00" y="1819621"/>
            <a:ext cx="3423150" cy="707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900" y="1802717"/>
            <a:ext cx="2848399" cy="724778"/>
          </a:xfrm>
          <a:prstGeom prst="rect">
            <a:avLst/>
          </a:prstGeom>
        </p:spPr>
      </p:pic>
      <p:pic>
        <p:nvPicPr>
          <p:cNvPr id="14" name="Bildobjekt 13" descr="En bild som visar utomhus, himmel, gräs, stående&#10;&#10;Automatiskt genererad beskrivning">
            <a:extLst>
              <a:ext uri="{FF2B5EF4-FFF2-40B4-BE49-F238E27FC236}">
                <a16:creationId xmlns:a16="http://schemas.microsoft.com/office/drawing/2014/main" id="{236C4272-9558-4EB1-89A3-5045E7AB9A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" y="2509082"/>
            <a:ext cx="3429000" cy="342900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1" name="Bildobjekt 20" descr="En bild som visar gräs, utomhus, stående, himmel&#10;&#10;Automatiskt genererad beskrivning">
            <a:extLst>
              <a:ext uri="{FF2B5EF4-FFF2-40B4-BE49-F238E27FC236}">
                <a16:creationId xmlns:a16="http://schemas.microsoft.com/office/drawing/2014/main" id="{178B0732-31A9-4DAF-98A7-A3BDAEEC1B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2447712"/>
            <a:ext cx="3423149" cy="3423149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9" name="Bildobjekt 28" descr="En bild som visar ko, stående, träd, utomhus&#10;&#10;Automatiskt genererad beskrivning">
            <a:extLst>
              <a:ext uri="{FF2B5EF4-FFF2-40B4-BE49-F238E27FC236}">
                <a16:creationId xmlns:a16="http://schemas.microsoft.com/office/drawing/2014/main" id="{337F46FE-6996-49BD-A9F3-D153EA13B2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r="5866"/>
          <a:stretch/>
        </p:blipFill>
        <p:spPr>
          <a:xfrm>
            <a:off x="8499160" y="2590614"/>
            <a:ext cx="3590391" cy="3297298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93958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E70D-A605-4368-BD8C-1FAE2488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Cross Concepts  </a:t>
            </a:r>
            <a:endParaRPr lang="da-DK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884D31-0F5F-4DF1-AF18-DC562B0B1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30" y="1816694"/>
            <a:ext cx="5340660" cy="12821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3DA8D-7768-484A-8D06-F51BD1D3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22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DEE62B-4D7C-41EA-90E6-77DC1ED87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69" y="3148607"/>
            <a:ext cx="5958840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34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/>
          <p:cNvSpPr>
            <a:spLocks noGrp="1"/>
          </p:cNvSpPr>
          <p:nvPr>
            <p:ph sz="half" idx="1"/>
          </p:nvPr>
        </p:nvSpPr>
        <p:spPr>
          <a:xfrm>
            <a:off x="838200" y="2153177"/>
            <a:ext cx="6134100" cy="3962400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>
          <a:xfrm>
            <a:off x="10325100" y="6358082"/>
            <a:ext cx="611909" cy="365125"/>
          </a:xfrm>
        </p:spPr>
        <p:txBody>
          <a:bodyPr/>
          <a:lstStyle/>
          <a:p>
            <a:fld id="{51944C42-0940-491D-8AB5-C6C4F1225C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96400" cy="1325563"/>
          </a:xfrm>
        </p:spPr>
        <p:txBody>
          <a:bodyPr/>
          <a:lstStyle/>
          <a:p>
            <a:r>
              <a:rPr lang="sv-SE" dirty="0"/>
              <a:t> 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EA9D93-42AA-48DA-8C3A-BC573505A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645" y="1690688"/>
            <a:ext cx="5918355" cy="4103794"/>
          </a:xfrm>
          <a:prstGeom prst="rect">
            <a:avLst/>
          </a:prstGeom>
        </p:spPr>
      </p:pic>
      <p:pic>
        <p:nvPicPr>
          <p:cNvPr id="8" name="Bildobjekt 9">
            <a:extLst>
              <a:ext uri="{FF2B5EF4-FFF2-40B4-BE49-F238E27FC236}">
                <a16:creationId xmlns:a16="http://schemas.microsoft.com/office/drawing/2014/main" id="{6392C018-D8D1-4F3E-A1AE-E0600E7EE7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2" y="2342047"/>
            <a:ext cx="5620110" cy="1400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F978D-783D-4B88-AB26-638A87E7A353}"/>
              </a:ext>
            </a:extLst>
          </p:cNvPr>
          <p:cNvSpPr txBox="1"/>
          <p:nvPr/>
        </p:nvSpPr>
        <p:spPr>
          <a:xfrm>
            <a:off x="653534" y="3987531"/>
            <a:ext cx="5620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Designed for Beef x Dairy 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1578152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E8091-AECA-479B-9D2B-797F7C714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1" y="2289847"/>
            <a:ext cx="9296399" cy="3962400"/>
          </a:xfrm>
        </p:spPr>
        <p:txBody>
          <a:bodyPr/>
          <a:lstStyle/>
          <a:p>
            <a:r>
              <a:rPr lang="en-US" dirty="0"/>
              <a:t>Longer lasting cows </a:t>
            </a:r>
          </a:p>
          <a:p>
            <a:r>
              <a:rPr lang="en-US" dirty="0"/>
              <a:t>More sexed semen </a:t>
            </a:r>
          </a:p>
          <a:p>
            <a:r>
              <a:rPr lang="en-US" dirty="0"/>
              <a:t>More Beef semen 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BCA5F-1473-4300-82D9-E016557E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CCFD78-E4F5-4B3A-9B14-468BC093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dairy cattle sector</a:t>
            </a:r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1A846D-290C-4B89-8876-F1A59FF27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66" y="2160649"/>
            <a:ext cx="5790039" cy="23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8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BCA5F-1473-4300-82D9-E016557E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25</a:t>
            </a:fld>
            <a:endParaRPr lang="en-US"/>
          </a:p>
        </p:txBody>
      </p:sp>
      <p:pic>
        <p:nvPicPr>
          <p:cNvPr id="8" name="Bildobjekt 6">
            <a:extLst>
              <a:ext uri="{FF2B5EF4-FFF2-40B4-BE49-F238E27FC236}">
                <a16:creationId xmlns:a16="http://schemas.microsoft.com/office/drawing/2014/main" id="{04F12A16-16D9-4060-BC9A-55E9C11DF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656831"/>
            <a:ext cx="2536371" cy="82628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245A281-946A-4DB8-AF2B-8169671A8628}"/>
              </a:ext>
            </a:extLst>
          </p:cNvPr>
          <p:cNvSpPr txBox="1">
            <a:spLocks/>
          </p:cNvSpPr>
          <p:nvPr/>
        </p:nvSpPr>
        <p:spPr>
          <a:xfrm>
            <a:off x="1003300" y="366909"/>
            <a:ext cx="929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93D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/>
              <a:t>		    </a:t>
            </a:r>
            <a:r>
              <a:rPr lang="da-DK" dirty="0" err="1"/>
              <a:t>Genomic</a:t>
            </a:r>
            <a:r>
              <a:rPr lang="da-DK" dirty="0"/>
              <a:t> test of </a:t>
            </a:r>
            <a:r>
              <a:rPr lang="da-DK" dirty="0" err="1"/>
              <a:t>females</a:t>
            </a:r>
            <a:endParaRPr lang="da-DK" dirty="0"/>
          </a:p>
        </p:txBody>
      </p:sp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8E7EF099-DBC1-4858-802E-36A54227AA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70" y="1351615"/>
            <a:ext cx="4716930" cy="4716930"/>
          </a:xfrm>
        </p:spPr>
      </p:pic>
    </p:spTree>
    <p:extLst>
      <p:ext uri="{BB962C8B-B14F-4D97-AF65-F5344CB8AC3E}">
        <p14:creationId xmlns:p14="http://schemas.microsoft.com/office/powerpoint/2010/main" val="1830311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use test results</a:t>
            </a:r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607762" y="1521929"/>
          <a:ext cx="9980027" cy="510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Billed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87" y="5837977"/>
            <a:ext cx="1211638" cy="49131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321" y="5837977"/>
            <a:ext cx="1598140" cy="52010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75" y="5872120"/>
            <a:ext cx="1790825" cy="423029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42"/>
    </mc:Choice>
    <mc:Fallback xmlns="">
      <p:transition spd="slow" advTm="9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Pladsholder til tekst 13"/>
          <p:cNvSpPr txBox="1">
            <a:spLocks/>
          </p:cNvSpPr>
          <p:nvPr/>
        </p:nvSpPr>
        <p:spPr>
          <a:xfrm>
            <a:off x="510601" y="433269"/>
            <a:ext cx="5252683" cy="11106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4800" dirty="0">
                <a:solidFill>
                  <a:prstClr val="white"/>
                </a:solidFill>
              </a:rPr>
              <a:t>Title</a:t>
            </a:r>
            <a:br>
              <a:rPr lang="da-DK" sz="4800" dirty="0">
                <a:solidFill>
                  <a:prstClr val="white"/>
                </a:solidFill>
              </a:rPr>
            </a:br>
            <a:r>
              <a:rPr lang="da-DK" sz="2800" b="0" dirty="0" err="1">
                <a:solidFill>
                  <a:prstClr val="white"/>
                </a:solidFill>
              </a:rPr>
              <a:t>Subtitle</a:t>
            </a:r>
            <a:endParaRPr lang="da-DK" sz="2800" b="0" dirty="0">
              <a:solidFill>
                <a:prstClr val="whit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ladsholder til billede 1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4757"/>
          <a:stretch>
            <a:fillRect/>
          </a:stretch>
        </p:blipFill>
        <p:spPr/>
      </p:pic>
      <p:sp>
        <p:nvSpPr>
          <p:cNvPr id="20" name="Tekstfelt 19"/>
          <p:cNvSpPr txBox="1"/>
          <p:nvPr/>
        </p:nvSpPr>
        <p:spPr>
          <a:xfrm>
            <a:off x="625642" y="6063446"/>
            <a:ext cx="1838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Cost of genomic test</a:t>
            </a:r>
          </a:p>
        </p:txBody>
      </p:sp>
      <p:sp>
        <p:nvSpPr>
          <p:cNvPr id="21" name="Tekstfelt 20"/>
          <p:cNvSpPr txBox="1"/>
          <p:nvPr/>
        </p:nvSpPr>
        <p:spPr>
          <a:xfrm>
            <a:off x="3136942" y="4338920"/>
            <a:ext cx="2032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Extra income from higher genetic level</a:t>
            </a:r>
          </a:p>
        </p:txBody>
      </p:sp>
      <p:pic>
        <p:nvPicPr>
          <p:cNvPr id="22" name="Billed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4" y="5098728"/>
            <a:ext cx="1318661" cy="1318661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22" y="5785444"/>
            <a:ext cx="1145275" cy="1145275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45" y="180922"/>
            <a:ext cx="3565456" cy="3675639"/>
          </a:xfrm>
          <a:prstGeom prst="rect">
            <a:avLst/>
          </a:prstGeom>
        </p:spPr>
      </p:pic>
      <p:sp>
        <p:nvSpPr>
          <p:cNvPr id="26" name="Pladsholder til tekst 13"/>
          <p:cNvSpPr txBox="1">
            <a:spLocks/>
          </p:cNvSpPr>
          <p:nvPr/>
        </p:nvSpPr>
        <p:spPr>
          <a:xfrm>
            <a:off x="146643" y="1188493"/>
            <a:ext cx="3389879" cy="928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3000" dirty="0"/>
              <a:t>HIGHER</a:t>
            </a:r>
            <a:br>
              <a:rPr lang="da-DK" sz="3000" dirty="0"/>
            </a:br>
            <a:r>
              <a:rPr lang="da-DK" sz="3000" dirty="0"/>
              <a:t>PROFIT WITH</a:t>
            </a:r>
          </a:p>
        </p:txBody>
      </p:sp>
      <p:pic>
        <p:nvPicPr>
          <p:cNvPr id="27" name="Billede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26" y="2336966"/>
            <a:ext cx="1938893" cy="63100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8"/>
    </mc:Choice>
    <mc:Fallback xmlns="">
      <p:transition spd="slow" advTm="3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6418" y="282674"/>
            <a:ext cx="9643252" cy="884247"/>
          </a:xfrm>
        </p:spPr>
        <p:txBody>
          <a:bodyPr>
            <a:noAutofit/>
          </a:bodyPr>
          <a:lstStyle/>
          <a:p>
            <a:r>
              <a:rPr lang="en-US" sz="3200" dirty="0"/>
              <a:t>               </a:t>
            </a:r>
            <a:br>
              <a:rPr lang="en-US" sz="3200" dirty="0"/>
            </a:br>
            <a:r>
              <a:rPr lang="en-US" sz="3600" dirty="0"/>
              <a:t>                to achieve specific herd goals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7FA7519-FF58-4ABD-AF0F-F8007F024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2" y="1902922"/>
            <a:ext cx="1171466" cy="585733"/>
          </a:xfrm>
          <a:prstGeom prst="rect">
            <a:avLst/>
          </a:prstGeom>
        </p:spPr>
      </p:pic>
      <p:pic>
        <p:nvPicPr>
          <p:cNvPr id="19" name="Bildobjekt 18" descr="En bild som visar elektronik&#10;&#10;Automatiskt genererad beskrivning">
            <a:extLst>
              <a:ext uri="{FF2B5EF4-FFF2-40B4-BE49-F238E27FC236}">
                <a16:creationId xmlns:a16="http://schemas.microsoft.com/office/drawing/2014/main" id="{9211AB88-1CFD-4D83-BBB6-C3E5B273D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3" y="3444021"/>
            <a:ext cx="1180459" cy="589483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C0C5533C-D157-4A76-AF08-7D90809FC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3" y="4484173"/>
            <a:ext cx="1178965" cy="588737"/>
          </a:xfrm>
          <a:prstGeom prst="rect">
            <a:avLst/>
          </a:prstGeom>
        </p:spPr>
      </p:pic>
      <p:pic>
        <p:nvPicPr>
          <p:cNvPr id="23" name="Bildobjekt 22" descr="En bild som visar elektronik&#10;&#10;Automatiskt genererad beskrivning">
            <a:extLst>
              <a:ext uri="{FF2B5EF4-FFF2-40B4-BE49-F238E27FC236}">
                <a16:creationId xmlns:a16="http://schemas.microsoft.com/office/drawing/2014/main" id="{1AB6DBD4-15B8-4DC8-AF0B-64EED75B92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3" y="3965699"/>
            <a:ext cx="1178715" cy="589358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ED6B497A-BA55-4586-8D88-4C07F8AC0B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3" y="5520690"/>
            <a:ext cx="1178715" cy="589357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AA2BCD3A-C0C4-4BEE-BF5C-7D76E5C2C3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8" y="6042716"/>
            <a:ext cx="1185327" cy="591914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0B3A7628-EBA2-4718-AA47-255B83D956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5" y="5007067"/>
            <a:ext cx="1157195" cy="578598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42EF8E0F-D699-49A9-813E-23C3A9D01D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66" y="2239723"/>
            <a:ext cx="1723634" cy="762783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3240E5B6-726E-4E7D-B481-B9AFDEDBE6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3" y="2879717"/>
            <a:ext cx="1178965" cy="589483"/>
          </a:xfrm>
          <a:prstGeom prst="rect">
            <a:avLst/>
          </a:prstGeom>
        </p:spPr>
      </p:pic>
      <p:sp>
        <p:nvSpPr>
          <p:cNvPr id="38" name="textruta 37">
            <a:extLst>
              <a:ext uri="{FF2B5EF4-FFF2-40B4-BE49-F238E27FC236}">
                <a16:creationId xmlns:a16="http://schemas.microsoft.com/office/drawing/2014/main" id="{9CBE2268-56FF-4531-A076-2B552729E5A5}"/>
              </a:ext>
            </a:extLst>
          </p:cNvPr>
          <p:cNvSpPr txBox="1"/>
          <p:nvPr/>
        </p:nvSpPr>
        <p:spPr>
          <a:xfrm>
            <a:off x="1752900" y="2105138"/>
            <a:ext cx="4613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720000">
              <a:buFont typeface="Wingdings" panose="05000000000000000000" pitchFamily="2" charset="2"/>
              <a:buChar char="Ø"/>
            </a:pPr>
            <a:r>
              <a:rPr lang="en-GB" dirty="0"/>
              <a:t>Calving ease sires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284E9F76-12F9-45F9-9290-451DAEAC7DEC}"/>
              </a:ext>
            </a:extLst>
          </p:cNvPr>
          <p:cNvSpPr txBox="1"/>
          <p:nvPr/>
        </p:nvSpPr>
        <p:spPr>
          <a:xfrm>
            <a:off x="1752900" y="2553907"/>
            <a:ext cx="392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 cow made for robot milking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DFCE3066-8874-4DBE-8F78-A480A6B016AC}"/>
              </a:ext>
            </a:extLst>
          </p:cNvPr>
          <p:cNvSpPr txBox="1"/>
          <p:nvPr/>
        </p:nvSpPr>
        <p:spPr>
          <a:xfrm>
            <a:off x="1752900" y="3064630"/>
            <a:ext cx="409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Higher fat and protein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C874A4F1-4EEC-4007-A92A-4C1FE7DC5086}"/>
              </a:ext>
            </a:extLst>
          </p:cNvPr>
          <p:cNvSpPr txBox="1"/>
          <p:nvPr/>
        </p:nvSpPr>
        <p:spPr>
          <a:xfrm>
            <a:off x="1754954" y="3596083"/>
            <a:ext cx="409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Customize for YOUR herd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3983DB01-F761-428B-996B-F3387F93BF25}"/>
              </a:ext>
            </a:extLst>
          </p:cNvPr>
          <p:cNvSpPr txBox="1"/>
          <p:nvPr/>
        </p:nvSpPr>
        <p:spPr>
          <a:xfrm>
            <a:off x="1752900" y="4145526"/>
            <a:ext cx="366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For better daughter fertility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42B0EC06-08F1-488C-9B76-11F5603ABA2E}"/>
              </a:ext>
            </a:extLst>
          </p:cNvPr>
          <p:cNvSpPr txBox="1"/>
          <p:nvPr/>
        </p:nvSpPr>
        <p:spPr>
          <a:xfrm>
            <a:off x="1752900" y="4654445"/>
            <a:ext cx="6181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Healthier cows through natural defence against diseases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C7623D57-A396-4899-A742-6897128E287D}"/>
              </a:ext>
            </a:extLst>
          </p:cNvPr>
          <p:cNvSpPr txBox="1"/>
          <p:nvPr/>
        </p:nvSpPr>
        <p:spPr>
          <a:xfrm>
            <a:off x="1752900" y="5117043"/>
            <a:ext cx="394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Increased yield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4F7BAA73-C990-43A9-9307-4F8F724BB2AA}"/>
              </a:ext>
            </a:extLst>
          </p:cNvPr>
          <p:cNvSpPr txBox="1"/>
          <p:nvPr/>
        </p:nvSpPr>
        <p:spPr>
          <a:xfrm>
            <a:off x="1752900" y="5625656"/>
            <a:ext cx="349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Optimal for the grazing herd</a:t>
            </a:r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091BF572-F080-4D8F-B8FF-ADA4983EAE1F}"/>
              </a:ext>
            </a:extLst>
          </p:cNvPr>
          <p:cNvSpPr txBox="1"/>
          <p:nvPr/>
        </p:nvSpPr>
        <p:spPr>
          <a:xfrm>
            <a:off x="1752900" y="6166217"/>
            <a:ext cx="4801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Improve hoof health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84E8759-ABDB-495A-949E-B0750EFE958B}"/>
              </a:ext>
            </a:extLst>
          </p:cNvPr>
          <p:cNvSpPr txBox="1"/>
          <p:nvPr/>
        </p:nvSpPr>
        <p:spPr>
          <a:xfrm>
            <a:off x="10195560" y="6355080"/>
            <a:ext cx="1620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Updated</a:t>
            </a:r>
            <a:r>
              <a:rPr lang="sv-SE" sz="1200" dirty="0"/>
              <a:t>: 2019-02-11</a:t>
            </a:r>
          </a:p>
        </p:txBody>
      </p:sp>
      <p:pic>
        <p:nvPicPr>
          <p:cNvPr id="28" name="Picture Placeholder 8">
            <a:extLst>
              <a:ext uri="{FF2B5EF4-FFF2-40B4-BE49-F238E27FC236}">
                <a16:creationId xmlns:a16="http://schemas.microsoft.com/office/drawing/2014/main" id="{B54BD007-69E8-4C03-B1A2-0B53614C33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5" y="1383710"/>
            <a:ext cx="4570970" cy="4570970"/>
          </a:xfrm>
          <a:prstGeom prst="ellipse">
            <a:avLst/>
          </a:prstGeom>
        </p:spPr>
      </p:pic>
      <p:pic>
        <p:nvPicPr>
          <p:cNvPr id="26" name="Billede 4">
            <a:extLst>
              <a:ext uri="{FF2B5EF4-FFF2-40B4-BE49-F238E27FC236}">
                <a16:creationId xmlns:a16="http://schemas.microsoft.com/office/drawing/2014/main" id="{BBA0C00A-84DC-47BD-A012-4F476512DFE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88" y="580212"/>
            <a:ext cx="2772000" cy="8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6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807740" cy="3962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Controls inbreeding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Uses centrally controlled sire database which includes all possible bulls within </a:t>
            </a:r>
            <a:r>
              <a:rPr lang="en-US" sz="2200" dirty="0" err="1"/>
              <a:t>Interbull</a:t>
            </a:r>
            <a:endParaRPr lang="en-US" sz="2200" dirty="0"/>
          </a:p>
          <a:p>
            <a:pPr>
              <a:lnSpc>
                <a:spcPct val="100000"/>
              </a:lnSpc>
            </a:pPr>
            <a:r>
              <a:rPr lang="en-US" sz="2200" dirty="0"/>
              <a:t>Based on individual farmer breeding goals both on herd and on individual cow level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Evaluates more than 60 different traits on each animal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Connected to VikRank = opportunity to optimize </a:t>
            </a:r>
            <a:r>
              <a:rPr lang="en-US" sz="2200" dirty="0" err="1"/>
              <a:t>matings</a:t>
            </a:r>
            <a:r>
              <a:rPr lang="en-US" sz="2200" dirty="0"/>
              <a:t> based on own customized breeding goal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14325"/>
            <a:ext cx="9296400" cy="1325563"/>
          </a:xfrm>
        </p:spPr>
        <p:txBody>
          <a:bodyPr>
            <a:noAutofit/>
          </a:bodyPr>
          <a:lstStyle/>
          <a:p>
            <a:r>
              <a:rPr lang="da-DK" sz="3600" dirty="0"/>
              <a:t> 			Web-based mating program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69" y="594809"/>
            <a:ext cx="2788088" cy="830526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311DF64-CD92-4E32-96F8-A2F1963E7F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4100" y="1399935"/>
            <a:ext cx="4559300" cy="4559300"/>
          </a:xfrm>
        </p:spPr>
      </p:pic>
    </p:spTree>
    <p:extLst>
      <p:ext uri="{BB962C8B-B14F-4D97-AF65-F5344CB8AC3E}">
        <p14:creationId xmlns:p14="http://schemas.microsoft.com/office/powerpoint/2010/main" val="388470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7D29E9C-8634-41C2-A984-68FCB5A3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cattle production in the Nordic countries</a:t>
            </a:r>
            <a:endParaRPr lang="x-none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286BD50-A020-43F0-8EB8-25867BB9BF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547840" y="2027437"/>
          <a:ext cx="7805287" cy="453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EA312-9B4E-4727-82D1-6E9EB135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4D184082-12C0-4EFE-8C85-A51DC09A3A9E}"/>
              </a:ext>
            </a:extLst>
          </p:cNvPr>
          <p:cNvGraphicFramePr>
            <a:graphicFrameLocks/>
          </p:cNvGraphicFramePr>
          <p:nvPr/>
        </p:nvGraphicFramePr>
        <p:xfrm>
          <a:off x="5457525" y="2027437"/>
          <a:ext cx="6929285" cy="453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9133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9E2B-C2A4-4053-8530-6A69D208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New trend: Feed </a:t>
            </a:r>
            <a:r>
              <a:rPr lang="da-DK" dirty="0" err="1"/>
              <a:t>efficiency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81EE-6759-424F-B44C-4BCB05AB2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562B9-01F2-4BFB-B5A6-E267A600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E128C5-054B-4354-BF57-377BFAB124F6}"/>
              </a:ext>
            </a:extLst>
          </p:cNvPr>
          <p:cNvGrpSpPr/>
          <p:nvPr/>
        </p:nvGrpSpPr>
        <p:grpSpPr>
          <a:xfrm>
            <a:off x="4164108" y="4571999"/>
            <a:ext cx="4397184" cy="2166223"/>
            <a:chOff x="499451" y="2556446"/>
            <a:chExt cx="3314699" cy="22945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6C9CA5-26DB-4B11-9C6D-40942D8B4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56600" y="4313767"/>
              <a:ext cx="3257550" cy="537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ktangel 8">
              <a:extLst>
                <a:ext uri="{FF2B5EF4-FFF2-40B4-BE49-F238E27FC236}">
                  <a16:creationId xmlns:a16="http://schemas.microsoft.com/office/drawing/2014/main" id="{F3D60F00-C17C-4A73-834D-40712C1DD619}"/>
                </a:ext>
              </a:extLst>
            </p:cNvPr>
            <p:cNvSpPr/>
            <p:nvPr/>
          </p:nvSpPr>
          <p:spPr>
            <a:xfrm>
              <a:off x="1699600" y="2556446"/>
              <a:ext cx="285750" cy="157121"/>
            </a:xfrm>
            <a:prstGeom prst="rect">
              <a:avLst/>
            </a:prstGeom>
            <a:solidFill>
              <a:srgbClr val="4F81BD"/>
            </a:solidFill>
            <a:ln w="25402">
              <a:solidFill>
                <a:srgbClr val="385D8A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/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35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" name="Lige forbindelse 10">
              <a:extLst>
                <a:ext uri="{FF2B5EF4-FFF2-40B4-BE49-F238E27FC236}">
                  <a16:creationId xmlns:a16="http://schemas.microsoft.com/office/drawing/2014/main" id="{E53E59ED-C863-40E9-94FF-DBE362FD4A78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499451" y="2713567"/>
              <a:ext cx="1343025" cy="1485900"/>
            </a:xfrm>
            <a:prstGeom prst="straightConnector1">
              <a:avLst/>
            </a:prstGeom>
            <a:noFill/>
            <a:ln w="12701">
              <a:solidFill>
                <a:srgbClr val="000000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9" name="Lige forbindelse 12">
              <a:extLst>
                <a:ext uri="{FF2B5EF4-FFF2-40B4-BE49-F238E27FC236}">
                  <a16:creationId xmlns:a16="http://schemas.microsoft.com/office/drawing/2014/main" id="{978C4212-7FFA-4725-8FA1-C339C6F6D631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1842476" y="2713567"/>
              <a:ext cx="1514475" cy="1399150"/>
            </a:xfrm>
            <a:prstGeom prst="straightConnector1">
              <a:avLst/>
            </a:prstGeom>
            <a:noFill/>
            <a:ln w="12701">
              <a:solidFill>
                <a:srgbClr val="000000"/>
              </a:solidFill>
              <a:custDash>
                <a:ds d="100000" sp="100000"/>
              </a:custDash>
              <a:miter/>
            </a:ln>
          </p:spPr>
        </p:cxnSp>
        <p:cxnSp>
          <p:nvCxnSpPr>
            <p:cNvPr id="10" name="Lige pilforbindelse 14">
              <a:extLst>
                <a:ext uri="{FF2B5EF4-FFF2-40B4-BE49-F238E27FC236}">
                  <a16:creationId xmlns:a16="http://schemas.microsoft.com/office/drawing/2014/main" id="{5CD80CD2-C580-4ED2-8E2B-B28A835E931F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1842475" y="2713567"/>
              <a:ext cx="0" cy="1943101"/>
            </a:xfrm>
            <a:prstGeom prst="straightConnector1">
              <a:avLst/>
            </a:prstGeom>
            <a:noFill/>
            <a:ln w="12701">
              <a:solidFill>
                <a:srgbClr val="FF0000"/>
              </a:solidFill>
              <a:prstDash val="solid"/>
              <a:miter/>
              <a:tailEnd type="arrow"/>
            </a:ln>
          </p:spPr>
        </p:cxnSp>
        <p:cxnSp>
          <p:nvCxnSpPr>
            <p:cNvPr id="11" name="Lige pilforbindelse 16">
              <a:extLst>
                <a:ext uri="{FF2B5EF4-FFF2-40B4-BE49-F238E27FC236}">
                  <a16:creationId xmlns:a16="http://schemas.microsoft.com/office/drawing/2014/main" id="{732D0762-52E7-4289-AAE8-1F699AE2724F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1842475" y="2713567"/>
              <a:ext cx="142875" cy="1657350"/>
            </a:xfrm>
            <a:prstGeom prst="straightConnector1">
              <a:avLst/>
            </a:prstGeom>
            <a:noFill/>
            <a:ln w="12701">
              <a:solidFill>
                <a:srgbClr val="FF0000"/>
              </a:solidFill>
              <a:prstDash val="solid"/>
              <a:miter/>
              <a:tailEnd type="arrow"/>
            </a:ln>
          </p:spPr>
        </p:cxnSp>
        <p:sp>
          <p:nvSpPr>
            <p:cNvPr id="12" name="Tekstboks 17">
              <a:extLst>
                <a:ext uri="{FF2B5EF4-FFF2-40B4-BE49-F238E27FC236}">
                  <a16:creationId xmlns:a16="http://schemas.microsoft.com/office/drawing/2014/main" id="{2DAAF734-47FF-4096-AEEF-5D038058C529}"/>
                </a:ext>
              </a:extLst>
            </p:cNvPr>
            <p:cNvSpPr txBox="1"/>
            <p:nvPr/>
          </p:nvSpPr>
          <p:spPr>
            <a:xfrm>
              <a:off x="1413849" y="3513668"/>
              <a:ext cx="326049" cy="2295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2000" dirty="0">
                  <a:solidFill>
                    <a:srgbClr val="000000"/>
                  </a:solidFill>
                  <a:latin typeface="Calibri"/>
                </a:rPr>
                <a:t>4.5 m</a:t>
              </a:r>
            </a:p>
          </p:txBody>
        </p:sp>
        <p:sp>
          <p:nvSpPr>
            <p:cNvPr id="13" name="Tekstboks 19">
              <a:extLst>
                <a:ext uri="{FF2B5EF4-FFF2-40B4-BE49-F238E27FC236}">
                  <a16:creationId xmlns:a16="http://schemas.microsoft.com/office/drawing/2014/main" id="{96F40E83-929B-45BF-B2A6-434F22B8C53F}"/>
                </a:ext>
              </a:extLst>
            </p:cNvPr>
            <p:cNvSpPr txBox="1"/>
            <p:nvPr/>
          </p:nvSpPr>
          <p:spPr>
            <a:xfrm>
              <a:off x="1985350" y="3645222"/>
              <a:ext cx="326049" cy="2295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2000" dirty="0">
                  <a:solidFill>
                    <a:srgbClr val="000000"/>
                  </a:solidFill>
                  <a:latin typeface="Calibri"/>
                </a:rPr>
                <a:t>4.2 m</a:t>
              </a:r>
            </a:p>
          </p:txBody>
        </p:sp>
      </p:grpSp>
      <p:pic>
        <p:nvPicPr>
          <p:cNvPr id="14" name="Picture 7">
            <a:extLst>
              <a:ext uri="{FF2B5EF4-FFF2-40B4-BE49-F238E27FC236}">
                <a16:creationId xmlns:a16="http://schemas.microsoft.com/office/drawing/2014/main" id="{13AF1E3A-D094-40D1-A9D9-FCE7CD84E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" t="1782" r="29883" b="3351"/>
          <a:stretch/>
        </p:blipFill>
        <p:spPr>
          <a:xfrm>
            <a:off x="929370" y="1564345"/>
            <a:ext cx="6278570" cy="2700000"/>
          </a:xfrm>
          <a:prstGeom prst="rect">
            <a:avLst/>
          </a:prstGeom>
        </p:spPr>
      </p:pic>
      <p:pic>
        <p:nvPicPr>
          <p:cNvPr id="15" name="Billede 7">
            <a:extLst>
              <a:ext uri="{FF2B5EF4-FFF2-40B4-BE49-F238E27FC236}">
                <a16:creationId xmlns:a16="http://schemas.microsoft.com/office/drawing/2014/main" id="{F2D1F4B2-C55B-4DF9-9C3A-BA337835C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85" y="1578589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26FA-08A5-4A12-9BC5-4C6EDDBF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trends &amp; tools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A0172-7520-4CA1-907B-042C05B7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31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A6A99B0-7156-447D-93C3-24090EB1E835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098809" cy="442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CRISPR = Gene Editing ? </a:t>
            </a:r>
          </a:p>
          <a:p>
            <a:r>
              <a:rPr lang="en-US" dirty="0"/>
              <a:t>Specific milk traits </a:t>
            </a:r>
          </a:p>
          <a:p>
            <a:pPr lvl="1"/>
            <a:r>
              <a:rPr lang="en-US" dirty="0"/>
              <a:t>Proteins </a:t>
            </a:r>
          </a:p>
          <a:p>
            <a:pPr lvl="1"/>
            <a:r>
              <a:rPr lang="en-US" dirty="0"/>
              <a:t>Fatty acids </a:t>
            </a:r>
          </a:p>
          <a:p>
            <a:r>
              <a:rPr lang="en-US" b="1" dirty="0"/>
              <a:t>Polled</a:t>
            </a:r>
            <a:r>
              <a:rPr lang="en-US" dirty="0"/>
              <a:t> </a:t>
            </a:r>
          </a:p>
          <a:p>
            <a:r>
              <a:rPr lang="en-US" dirty="0"/>
              <a:t>Methane &amp; emission </a:t>
            </a:r>
          </a:p>
          <a:p>
            <a:r>
              <a:rPr lang="en-US" dirty="0"/>
              <a:t>???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4616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isällön paikkamerkki 1">
            <a:extLst>
              <a:ext uri="{FF2B5EF4-FFF2-40B4-BE49-F238E27FC236}">
                <a16:creationId xmlns:a16="http://schemas.microsoft.com/office/drawing/2014/main" id="{E0A46BC6-A408-4060-823C-57CBC522E1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325" y="2017713"/>
            <a:ext cx="10972800" cy="4525962"/>
          </a:xfrm>
        </p:spPr>
        <p:txBody>
          <a:bodyPr/>
          <a:lstStyle/>
          <a:p>
            <a:pPr eaLnBrk="1" hangingPunct="1"/>
            <a:endParaRPr lang="fi-FI" altLang="en-FI"/>
          </a:p>
        </p:txBody>
      </p:sp>
      <p:sp>
        <p:nvSpPr>
          <p:cNvPr id="53251" name="Alatunnisteen paikkamerkki 2">
            <a:extLst>
              <a:ext uri="{FF2B5EF4-FFF2-40B4-BE49-F238E27FC236}">
                <a16:creationId xmlns:a16="http://schemas.microsoft.com/office/drawing/2014/main" id="{382973DD-58F1-4422-8486-A64158A54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ts val="1700"/>
              </a:lnSpc>
              <a:spcAft>
                <a:spcPts val="600"/>
              </a:spcAft>
              <a:buBlip>
                <a:blip r:embed="rId2"/>
              </a:buBlip>
              <a:defRPr sz="24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Aft>
                <a:spcPts val="650"/>
              </a:spcAft>
              <a:buFont typeface="Arial" panose="020B0604020202020204" pitchFamily="34" charset="0"/>
              <a:buChar char="•"/>
              <a:defRPr sz="20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6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–"/>
              <a:defRPr sz="14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da-DK" altLang="en-FI" sz="1200">
                <a:solidFill>
                  <a:srgbClr val="898A90"/>
                </a:solidFill>
              </a:rPr>
              <a:t>www.vikinggenetics.com/vikingdefence</a:t>
            </a:r>
          </a:p>
        </p:txBody>
      </p:sp>
      <p:sp>
        <p:nvSpPr>
          <p:cNvPr id="53252" name="Dian numeron paikkamerkki 3">
            <a:extLst>
              <a:ext uri="{FF2B5EF4-FFF2-40B4-BE49-F238E27FC236}">
                <a16:creationId xmlns:a16="http://schemas.microsoft.com/office/drawing/2014/main" id="{ED3344F3-CF9B-4959-BC76-F5FCB70BC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ts val="1700"/>
              </a:lnSpc>
              <a:spcAft>
                <a:spcPts val="600"/>
              </a:spcAft>
              <a:buBlip>
                <a:blip r:embed="rId2"/>
              </a:buBlip>
              <a:defRPr sz="24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Aft>
                <a:spcPts val="650"/>
              </a:spcAft>
              <a:buFont typeface="Arial" panose="020B0604020202020204" pitchFamily="34" charset="0"/>
              <a:buChar char="•"/>
              <a:defRPr sz="20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6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–"/>
              <a:defRPr sz="14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rgbClr val="21213C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fld id="{3F347937-C062-4602-BD31-D63D161088AA}" type="slidenum">
              <a:rPr lang="da-DK" altLang="en-FI" sz="1200" smtClean="0">
                <a:solidFill>
                  <a:srgbClr val="898A90"/>
                </a:solidFill>
              </a:rPr>
              <a:pPr eaLnBrk="1" hangingPunct="1"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t>32</a:t>
            </a:fld>
            <a:endParaRPr lang="da-DK" altLang="en-FI" sz="1200">
              <a:solidFill>
                <a:srgbClr val="898A90"/>
              </a:solidFill>
            </a:endParaRPr>
          </a:p>
        </p:txBody>
      </p:sp>
      <p:pic>
        <p:nvPicPr>
          <p:cNvPr id="53253" name="Bildobjekt 3" descr="shutterstock_61987534.jpg">
            <a:extLst>
              <a:ext uri="{FF2B5EF4-FFF2-40B4-BE49-F238E27FC236}">
                <a16:creationId xmlns:a16="http://schemas.microsoft.com/office/drawing/2014/main" id="{1F07E8D9-A381-44C7-A865-3E873506A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220663"/>
            <a:ext cx="12223750" cy="81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F76965CB-0CD6-446A-8235-9020277D5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1" y="2256152"/>
            <a:ext cx="6338816" cy="213884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fi-FI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8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br>
              <a:rPr lang="fi-FI" sz="8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i-FI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67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br>
              <a:rPr lang="fi-FI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i-FI" sz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35F5-BB0E-4FEF-A54B-5EC1E2D07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Viking Focus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F667D-49F3-47C5-9B04-0FC28165B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Needs for dairy cattle farmers </a:t>
            </a:r>
          </a:p>
          <a:p>
            <a:pPr lvl="1"/>
            <a:r>
              <a:rPr lang="en-US" dirty="0"/>
              <a:t>Profit </a:t>
            </a:r>
          </a:p>
          <a:p>
            <a:pPr lvl="1"/>
            <a:r>
              <a:rPr lang="en-US" dirty="0"/>
              <a:t>Easy, fertile and healthy cows </a:t>
            </a:r>
          </a:p>
          <a:p>
            <a:pPr lvl="1"/>
            <a:r>
              <a:rPr lang="en-US" dirty="0"/>
              <a:t>Easy and clear solutions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Respect we are producing </a:t>
            </a:r>
            <a:r>
              <a:rPr lang="en-US" b="1" dirty="0"/>
              <a:t>FOOD 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b="1" dirty="0"/>
          </a:p>
          <a:p>
            <a:pPr lvl="2"/>
            <a:endParaRPr lang="en-US" dirty="0"/>
          </a:p>
          <a:p>
            <a:pPr lvl="1"/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CCA7-D214-4210-A598-F88C49510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6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050B752C-616C-42F7-8F7C-793FE02E9DE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382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050B752C-616C-42F7-8F7C-793FE02E9D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82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9825AD98-684D-4541-897C-DC8EACF0F3C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94" y="0"/>
            <a:ext cx="158750" cy="1587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00" b="1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33"/>
          </p:nvPr>
        </p:nvSpPr>
        <p:spPr>
          <a:xfrm>
            <a:off x="-45719" y="0"/>
            <a:ext cx="45719" cy="57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7CFB38-C82C-418A-84D6-B6991FA3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087" y="579150"/>
            <a:ext cx="9385731" cy="711638"/>
          </a:xfrm>
        </p:spPr>
        <p:txBody>
          <a:bodyPr>
            <a:normAutofit/>
          </a:bodyPr>
          <a:lstStyle/>
          <a:p>
            <a:r>
              <a:rPr lang="da-DK" dirty="0"/>
              <a:t>International </a:t>
            </a:r>
            <a:r>
              <a:rPr lang="da-DK" dirty="0" err="1"/>
              <a:t>consumer</a:t>
            </a:r>
            <a:r>
              <a:rPr lang="da-DK" dirty="0"/>
              <a:t> trends 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0E8236-A70D-41BC-836A-C404348CFA2D}"/>
              </a:ext>
            </a:extLst>
          </p:cNvPr>
          <p:cNvSpPr txBox="1">
            <a:spLocks/>
          </p:cNvSpPr>
          <p:nvPr/>
        </p:nvSpPr>
        <p:spPr>
          <a:xfrm>
            <a:off x="2153643" y="1602552"/>
            <a:ext cx="7683187" cy="414813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2300"/>
              </a:spcAft>
              <a:buFont typeface="Arial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2300"/>
              </a:spcAft>
              <a:buFont typeface="Arial"/>
              <a:buChar char="•"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76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2300"/>
              </a:spcAft>
              <a:buFont typeface="Arial"/>
              <a:buChar char="•"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38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/>
              <a:buChar char="•"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285FBD51-17CB-410B-9E73-B4C3FF32D0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8293" y="2164704"/>
            <a:ext cx="839974" cy="1510067"/>
          </a:xfrm>
          <a:prstGeom prst="rect">
            <a:avLst/>
          </a:prstGeom>
        </p:spPr>
      </p:pic>
      <p:sp>
        <p:nvSpPr>
          <p:cNvPr id="10" name="Oval 8">
            <a:extLst>
              <a:ext uri="{FF2B5EF4-FFF2-40B4-BE49-F238E27FC236}">
                <a16:creationId xmlns:a16="http://schemas.microsoft.com/office/drawing/2014/main" id="{63782EF9-C14D-4A45-BFB0-2343B18E27A2}"/>
              </a:ext>
            </a:extLst>
          </p:cNvPr>
          <p:cNvSpPr/>
          <p:nvPr/>
        </p:nvSpPr>
        <p:spPr>
          <a:xfrm>
            <a:off x="4413519" y="3600420"/>
            <a:ext cx="993157" cy="939348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8444285-D539-4F60-A0B0-B8E69FC09D10}"/>
              </a:ext>
            </a:extLst>
          </p:cNvPr>
          <p:cNvSpPr/>
          <p:nvPr/>
        </p:nvSpPr>
        <p:spPr>
          <a:xfrm>
            <a:off x="3438141" y="2656615"/>
            <a:ext cx="4056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0" indent="-196850">
              <a:buFont typeface="Arial" panose="020B0604020202020204" pitchFamily="34" charset="0"/>
              <a:buChar char="•"/>
            </a:pPr>
            <a:r>
              <a:rPr lang="da-DK" dirty="0"/>
              <a:t>Limit </a:t>
            </a:r>
            <a:r>
              <a:rPr lang="da-DK" dirty="0" err="1"/>
              <a:t>increase</a:t>
            </a:r>
            <a:r>
              <a:rPr lang="da-DK" dirty="0"/>
              <a:t> of </a:t>
            </a:r>
            <a:r>
              <a:rPr lang="da-DK" dirty="0" err="1"/>
              <a:t>temperature</a:t>
            </a:r>
            <a:r>
              <a:rPr lang="da-DK" dirty="0"/>
              <a:t>  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D9C27D1-273E-4F9C-9B91-1BDD7176CE2A}"/>
              </a:ext>
            </a:extLst>
          </p:cNvPr>
          <p:cNvSpPr/>
          <p:nvPr/>
        </p:nvSpPr>
        <p:spPr>
          <a:xfrm>
            <a:off x="5402104" y="3614590"/>
            <a:ext cx="4056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0" indent="-196850">
              <a:buFont typeface="Arial" panose="020B0604020202020204" pitchFamily="34" charset="0"/>
              <a:buChar char="•"/>
            </a:pPr>
            <a:r>
              <a:rPr lang="da-DK" dirty="0" err="1"/>
              <a:t>Specific</a:t>
            </a:r>
            <a:r>
              <a:rPr lang="da-DK" dirty="0"/>
              <a:t> </a:t>
            </a:r>
            <a:r>
              <a:rPr lang="da-DK" dirty="0" err="1"/>
              <a:t>reduction</a:t>
            </a:r>
            <a:r>
              <a:rPr lang="da-DK" dirty="0"/>
              <a:t> </a:t>
            </a:r>
            <a:r>
              <a:rPr lang="da-DK" dirty="0" err="1"/>
              <a:t>targets</a:t>
            </a:r>
            <a:r>
              <a:rPr lang="da-DK" dirty="0"/>
              <a:t> 2030</a:t>
            </a:r>
          </a:p>
          <a:p>
            <a:pPr marL="196850" indent="-196850">
              <a:buFont typeface="Arial" panose="020B0604020202020204" pitchFamily="34" charset="0"/>
              <a:buChar char="•"/>
            </a:pPr>
            <a:r>
              <a:rPr lang="da-DK" dirty="0" err="1"/>
              <a:t>Climate</a:t>
            </a:r>
            <a:r>
              <a:rPr lang="da-DK" dirty="0"/>
              <a:t> neutral i 2050</a:t>
            </a:r>
          </a:p>
          <a:p>
            <a:pPr marL="196850" indent="-196850">
              <a:buFont typeface="Arial" panose="020B0604020202020204" pitchFamily="34" charset="0"/>
              <a:buChar char="•"/>
            </a:pPr>
            <a:r>
              <a:rPr lang="da-DK" dirty="0"/>
              <a:t>New CAP-</a:t>
            </a:r>
            <a:r>
              <a:rPr lang="da-DK" dirty="0" err="1"/>
              <a:t>regulation</a:t>
            </a:r>
            <a:endParaRPr lang="da-DK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0555BB1B-4BC6-4F2B-A7F4-F0B6D796DC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5" r="27473" b="1207"/>
          <a:stretch/>
        </p:blipFill>
        <p:spPr>
          <a:xfrm>
            <a:off x="781982" y="1374477"/>
            <a:ext cx="976087" cy="942627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0ADD4447-F80B-4C51-8300-F0B9B250DE29}"/>
              </a:ext>
            </a:extLst>
          </p:cNvPr>
          <p:cNvSpPr/>
          <p:nvPr/>
        </p:nvSpPr>
        <p:spPr>
          <a:xfrm>
            <a:off x="1711021" y="1678011"/>
            <a:ext cx="5118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0" indent="-196850">
              <a:buFont typeface="Arial" panose="020B0604020202020204" pitchFamily="34" charset="0"/>
              <a:buChar char="•"/>
            </a:pPr>
            <a:r>
              <a:rPr lang="da-DK" dirty="0"/>
              <a:t>UN </a:t>
            </a:r>
            <a:r>
              <a:rPr lang="da-DK" dirty="0" err="1"/>
              <a:t>Sustainable</a:t>
            </a:r>
            <a:r>
              <a:rPr lang="da-DK" dirty="0"/>
              <a:t> </a:t>
            </a:r>
            <a:r>
              <a:rPr lang="da-DK" dirty="0" err="1"/>
              <a:t>Developement</a:t>
            </a:r>
            <a:r>
              <a:rPr lang="da-DK" dirty="0"/>
              <a:t> </a:t>
            </a:r>
            <a:r>
              <a:rPr lang="da-DK" dirty="0" err="1"/>
              <a:t>Goals</a:t>
            </a:r>
            <a:r>
              <a:rPr lang="da-DK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EB8BE-8D8B-4FE1-BCF6-227777D8ECCB}"/>
              </a:ext>
            </a:extLst>
          </p:cNvPr>
          <p:cNvSpPr txBox="1"/>
          <p:nvPr/>
        </p:nvSpPr>
        <p:spPr>
          <a:xfrm>
            <a:off x="721087" y="4499850"/>
            <a:ext cx="4698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Animal welfare </a:t>
            </a:r>
          </a:p>
          <a:p>
            <a:r>
              <a:rPr lang="en-US" sz="2800" dirty="0"/>
              <a:t>Antibiotic resistance 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23505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DCD944B-46DC-4D53-8683-83F0C514801D}"/>
              </a:ext>
            </a:extLst>
          </p:cNvPr>
          <p:cNvGraphicFramePr/>
          <p:nvPr/>
        </p:nvGraphicFramePr>
        <p:xfrm>
          <a:off x="-609319" y="1413532"/>
          <a:ext cx="7416824" cy="494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"/>
          <a:stretch/>
        </p:blipFill>
        <p:spPr>
          <a:xfrm>
            <a:off x="6615052" y="2159944"/>
            <a:ext cx="3710048" cy="3573016"/>
          </a:xfrm>
          <a:prstGeom prst="rect">
            <a:avLst/>
          </a:prstGeom>
        </p:spPr>
      </p:pic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CC53-E820-46AC-AA92-DDD5CBF23507}" type="slidenum">
              <a:rPr lang="da-DK" smtClean="0"/>
              <a:t>6</a:t>
            </a:fld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Handle </a:t>
            </a:r>
            <a:r>
              <a:rPr lang="da-DK" dirty="0" err="1"/>
              <a:t>antibiotics</a:t>
            </a:r>
            <a:r>
              <a:rPr lang="da-DK" dirty="0"/>
              <a:t> with </a:t>
            </a:r>
            <a:r>
              <a:rPr lang="da-DK" dirty="0" err="1"/>
              <a:t>care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068960"/>
            <a:ext cx="2071083" cy="1754984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7827768" y="150925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THIS IS A </a:t>
            </a:r>
            <a:r>
              <a:rPr lang="da-DK" b="1" dirty="0">
                <a:solidFill>
                  <a:srgbClr val="FF0000"/>
                </a:solidFill>
              </a:rPr>
              <a:t>GLOBAL PROBLEM </a:t>
            </a:r>
            <a:r>
              <a:rPr lang="da-DK" b="1" dirty="0"/>
              <a:t>– JOINED EFFORTS ARE NEEDED!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129" y="4376843"/>
            <a:ext cx="2027760" cy="166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514395" y="1244713"/>
            <a:ext cx="5328900" cy="4525963"/>
          </a:xfrm>
        </p:spPr>
        <p:txBody>
          <a:bodyPr/>
          <a:lstStyle/>
          <a:p>
            <a:r>
              <a:rPr lang="en-GB" dirty="0"/>
              <a:t>Antibiotics are used for disease prevention, treatment and in some countries also for growth promotion</a:t>
            </a:r>
          </a:p>
          <a:p>
            <a:r>
              <a:rPr lang="en-GB" dirty="0"/>
              <a:t>Raising concern </a:t>
            </a:r>
            <a:r>
              <a:rPr lang="en-GB" dirty="0">
                <a:solidFill>
                  <a:srgbClr val="FF0000"/>
                </a:solidFill>
              </a:rPr>
              <a:t>globally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42508" y="209749"/>
            <a:ext cx="9296400" cy="1325563"/>
          </a:xfrm>
        </p:spPr>
        <p:txBody>
          <a:bodyPr/>
          <a:lstStyle/>
          <a:p>
            <a:r>
              <a:rPr lang="da-DK" dirty="0" err="1"/>
              <a:t>Responsible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of </a:t>
            </a:r>
            <a:r>
              <a:rPr lang="da-DK" dirty="0" err="1"/>
              <a:t>antibiotics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8" y="3773522"/>
            <a:ext cx="4680520" cy="2040661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899321" y="5653930"/>
            <a:ext cx="4392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i="1" dirty="0"/>
              <a:t>THE REVIEW ON ANTIMICROBIAL RESISTANCE (2015)</a:t>
            </a:r>
          </a:p>
        </p:txBody>
      </p:sp>
      <p:sp>
        <p:nvSpPr>
          <p:cNvPr id="22" name="Pladsholder til slidenummer 2">
            <a:extLst>
              <a:ext uri="{FF2B5EF4-FFF2-40B4-BE49-F238E27FC236}">
                <a16:creationId xmlns:a16="http://schemas.microsoft.com/office/drawing/2014/main" id="{6B1D72C7-DCEC-4039-9706-3D6D7358FA8D}"/>
              </a:ext>
            </a:extLst>
          </p:cNvPr>
          <p:cNvSpPr txBox="1">
            <a:spLocks/>
          </p:cNvSpPr>
          <p:nvPr/>
        </p:nvSpPr>
        <p:spPr>
          <a:xfrm>
            <a:off x="9120336" y="63605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8CC53-E820-46AC-AA92-DDD5CBF2350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C39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0C39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B1C9C64F-62EA-494E-959C-33CBCBF8CE58}"/>
              </a:ext>
            </a:extLst>
          </p:cNvPr>
          <p:cNvGraphicFramePr/>
          <p:nvPr/>
        </p:nvGraphicFramePr>
        <p:xfrm>
          <a:off x="6656772" y="2136935"/>
          <a:ext cx="5308364" cy="4005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Billed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82" y="1813081"/>
            <a:ext cx="1128744" cy="1446052"/>
          </a:xfrm>
          <a:prstGeom prst="rect">
            <a:avLst/>
          </a:prstGeom>
        </p:spPr>
      </p:pic>
      <p:sp>
        <p:nvSpPr>
          <p:cNvPr id="24" name="Tekstfelt 9">
            <a:extLst>
              <a:ext uri="{FF2B5EF4-FFF2-40B4-BE49-F238E27FC236}">
                <a16:creationId xmlns:a16="http://schemas.microsoft.com/office/drawing/2014/main" id="{CC934812-1F96-4969-B2C5-C0E6E2D37E03}"/>
              </a:ext>
            </a:extLst>
          </p:cNvPr>
          <p:cNvSpPr txBox="1"/>
          <p:nvPr/>
        </p:nvSpPr>
        <p:spPr>
          <a:xfrm>
            <a:off x="10540732" y="2105220"/>
            <a:ext cx="1067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none" strike="noStrike" kern="0" cap="none" spc="0" normalizeH="0" baseline="0" noProof="0" dirty="0">
                <a:ln>
                  <a:noFill/>
                </a:ln>
                <a:solidFill>
                  <a:srgbClr val="000C39"/>
                </a:solidFill>
                <a:effectLst/>
                <a:uLnTx/>
                <a:uFillTx/>
              </a:rPr>
              <a:t>&gt;20%</a:t>
            </a:r>
          </a:p>
        </p:txBody>
      </p:sp>
      <p:pic>
        <p:nvPicPr>
          <p:cNvPr id="25" name="Billede 10">
            <a:extLst>
              <a:ext uri="{FF2B5EF4-FFF2-40B4-BE49-F238E27FC236}">
                <a16:creationId xmlns:a16="http://schemas.microsoft.com/office/drawing/2014/main" id="{7629C8CF-9178-4CF4-807A-490C6A19A5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51" y="3288408"/>
            <a:ext cx="1128744" cy="1446052"/>
          </a:xfrm>
          <a:prstGeom prst="rect">
            <a:avLst/>
          </a:prstGeom>
        </p:spPr>
      </p:pic>
      <p:sp>
        <p:nvSpPr>
          <p:cNvPr id="26" name="Tekstfelt 11">
            <a:extLst>
              <a:ext uri="{FF2B5EF4-FFF2-40B4-BE49-F238E27FC236}">
                <a16:creationId xmlns:a16="http://schemas.microsoft.com/office/drawing/2014/main" id="{12D0B837-058A-41A4-AA34-5D3F4C9996E7}"/>
              </a:ext>
            </a:extLst>
          </p:cNvPr>
          <p:cNvSpPr txBox="1"/>
          <p:nvPr/>
        </p:nvSpPr>
        <p:spPr>
          <a:xfrm>
            <a:off x="10520916" y="3631670"/>
            <a:ext cx="1067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none" strike="noStrike" kern="0" cap="none" spc="0" normalizeH="0" baseline="0" noProof="0" dirty="0">
                <a:ln>
                  <a:noFill/>
                </a:ln>
                <a:solidFill>
                  <a:srgbClr val="000C39"/>
                </a:solidFill>
                <a:effectLst/>
                <a:uLnTx/>
                <a:uFillTx/>
              </a:rPr>
              <a:t>75%</a:t>
            </a:r>
          </a:p>
        </p:txBody>
      </p:sp>
      <p:pic>
        <p:nvPicPr>
          <p:cNvPr id="27" name="Billede 12">
            <a:extLst>
              <a:ext uri="{FF2B5EF4-FFF2-40B4-BE49-F238E27FC236}">
                <a16:creationId xmlns:a16="http://schemas.microsoft.com/office/drawing/2014/main" id="{072B4902-5442-4AF3-97EC-D411B56CA2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82" y="4793853"/>
            <a:ext cx="1128744" cy="1446052"/>
          </a:xfrm>
          <a:prstGeom prst="rect">
            <a:avLst/>
          </a:prstGeom>
        </p:spPr>
      </p:pic>
      <p:sp>
        <p:nvSpPr>
          <p:cNvPr id="28" name="Tekstfelt 13">
            <a:extLst>
              <a:ext uri="{FF2B5EF4-FFF2-40B4-BE49-F238E27FC236}">
                <a16:creationId xmlns:a16="http://schemas.microsoft.com/office/drawing/2014/main" id="{2F725B07-B59C-4BB9-9504-78669AA55AFF}"/>
              </a:ext>
            </a:extLst>
          </p:cNvPr>
          <p:cNvSpPr txBox="1"/>
          <p:nvPr/>
        </p:nvSpPr>
        <p:spPr>
          <a:xfrm>
            <a:off x="10552628" y="5085992"/>
            <a:ext cx="1067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200" b="1" i="0" u="none" strike="noStrike" kern="0" cap="none" spc="0" normalizeH="0" baseline="0" noProof="0" dirty="0">
                <a:ln>
                  <a:noFill/>
                </a:ln>
                <a:solidFill>
                  <a:srgbClr val="000C39"/>
                </a:solidFill>
                <a:effectLst/>
                <a:uLnTx/>
                <a:uFillTx/>
              </a:rPr>
              <a:t>&gt;60%</a:t>
            </a:r>
          </a:p>
        </p:txBody>
      </p:sp>
    </p:spTree>
    <p:extLst>
      <p:ext uri="{BB962C8B-B14F-4D97-AF65-F5344CB8AC3E}">
        <p14:creationId xmlns:p14="http://schemas.microsoft.com/office/powerpoint/2010/main" val="5682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">
            <a:extLst>
              <a:ext uri="{FF2B5EF4-FFF2-40B4-BE49-F238E27FC236}">
                <a16:creationId xmlns:a16="http://schemas.microsoft.com/office/drawing/2014/main" id="{7B7B0A52-B64F-4D11-B779-4390A007D991}"/>
              </a:ext>
            </a:extLst>
          </p:cNvPr>
          <p:cNvGraphicFramePr>
            <a:graphicFrameLocks/>
          </p:cNvGraphicFramePr>
          <p:nvPr/>
        </p:nvGraphicFramePr>
        <p:xfrm>
          <a:off x="4255021" y="1698907"/>
          <a:ext cx="7179016" cy="4055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726959" y="1534945"/>
            <a:ext cx="3384684" cy="3788110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Viking countries have </a:t>
            </a:r>
            <a:r>
              <a:rPr lang="en-GB" sz="2200" dirty="0">
                <a:solidFill>
                  <a:srgbClr val="FF0000"/>
                </a:solidFill>
              </a:rPr>
              <a:t>the lowest use by far of antibiotics </a:t>
            </a:r>
            <a:r>
              <a:rPr lang="en-GB" sz="2200" dirty="0"/>
              <a:t>in livestock in Europe and the world.</a:t>
            </a:r>
          </a:p>
          <a:p>
            <a:pPr marL="0" indent="0">
              <a:buNone/>
            </a:pPr>
            <a:r>
              <a:rPr lang="en-GB" sz="2200" dirty="0"/>
              <a:t> </a:t>
            </a:r>
          </a:p>
          <a:p>
            <a:r>
              <a:rPr lang="en-GB" sz="2000" dirty="0"/>
              <a:t>Sales in mg/PCU is </a:t>
            </a:r>
            <a:r>
              <a:rPr lang="en-GB" sz="2000" dirty="0">
                <a:solidFill>
                  <a:srgbClr val="FF0000"/>
                </a:solidFill>
              </a:rPr>
              <a:t>weighted according to the proportion of cattle</a:t>
            </a:r>
            <a:r>
              <a:rPr lang="en-GB" sz="2000" dirty="0"/>
              <a:t> among all food-producing animals in EU member states that have &gt; 200,000 tones PCU for Cattle.</a:t>
            </a:r>
            <a:endParaRPr lang="da-DK" sz="2200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>
          <a:xfrm>
            <a:off x="10325100" y="5766411"/>
            <a:ext cx="611909" cy="365125"/>
          </a:xfrm>
        </p:spPr>
        <p:txBody>
          <a:bodyPr/>
          <a:lstStyle/>
          <a:p>
            <a:fld id="{1A18CC53-E820-46AC-AA92-DDD5CBF23507}" type="slidenum">
              <a:rPr lang="da-DK" smtClean="0"/>
              <a:t>8</a:t>
            </a:fld>
            <a:endParaRPr lang="da-DK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Use of </a:t>
            </a:r>
            <a:r>
              <a:rPr lang="en-GB" sz="3000" dirty="0" err="1"/>
              <a:t>anitibiotics</a:t>
            </a:r>
            <a:r>
              <a:rPr lang="en-GB" sz="3000" dirty="0"/>
              <a:t> in cattle production in EU </a:t>
            </a:r>
            <a:endParaRPr lang="da-DK" sz="300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1973233"/>
            <a:ext cx="389007" cy="292623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2265856"/>
            <a:ext cx="389007" cy="29262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2543418"/>
            <a:ext cx="389007" cy="29262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688" y="2045241"/>
            <a:ext cx="1800200" cy="1525445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604444" y="5277604"/>
            <a:ext cx="4083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i="1" dirty="0">
                <a:solidFill>
                  <a:srgbClr val="333333"/>
                </a:solidFill>
              </a:rPr>
              <a:t>Source: </a:t>
            </a:r>
            <a:r>
              <a:rPr lang="en-GB" sz="1100" i="1" dirty="0">
                <a:solidFill>
                  <a:srgbClr val="333333"/>
                </a:solidFill>
              </a:rPr>
              <a:t>European Medicines Agency, European Surveillance of Veterinary Antimicrobial Consumption, 2016. ‘Sales of veterinary antimicrobial agents in 29 European countries in 2014’</a:t>
            </a:r>
            <a:endParaRPr lang="da-DK" sz="1100" i="1" dirty="0"/>
          </a:p>
        </p:txBody>
      </p:sp>
    </p:spTree>
    <p:extLst>
      <p:ext uri="{BB962C8B-B14F-4D97-AF65-F5344CB8AC3E}">
        <p14:creationId xmlns:p14="http://schemas.microsoft.com/office/powerpoint/2010/main" val="117158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ACE3FD59-BEDD-4FC9-83DC-8F7C23595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84" y="1451256"/>
            <a:ext cx="7354454" cy="38488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37" y="283784"/>
            <a:ext cx="9296400" cy="1325563"/>
          </a:xfrm>
        </p:spPr>
        <p:txBody>
          <a:bodyPr>
            <a:normAutofit/>
          </a:bodyPr>
          <a:lstStyle/>
          <a:p>
            <a:r>
              <a:rPr lang="sv-SE" dirty="0" err="1"/>
              <a:t>Reliable</a:t>
            </a:r>
            <a:r>
              <a:rPr lang="sv-SE" dirty="0"/>
              <a:t> </a:t>
            </a:r>
            <a:r>
              <a:rPr lang="sv-SE" dirty="0" err="1"/>
              <a:t>breeding</a:t>
            </a:r>
            <a:r>
              <a:rPr lang="sv-SE" dirty="0"/>
              <a:t> </a:t>
            </a:r>
            <a:r>
              <a:rPr lang="sv-SE" dirty="0" err="1"/>
              <a:t>values</a:t>
            </a:r>
            <a:r>
              <a:rPr lang="sv-SE" dirty="0"/>
              <a:t> – DATA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4C42-0940-491D-8AB5-C6C4F1225C0A}" type="slidenum">
              <a:rPr lang="en-US" smtClean="0"/>
              <a:t>9</a:t>
            </a:fld>
            <a:endParaRPr lang="en-US"/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BDC4D864-1C88-4F62-BD95-EC52FD3B63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0" y="4022956"/>
            <a:ext cx="45720" cy="24938"/>
          </a:xfrm>
        </p:spPr>
      </p:pic>
      <p:sp>
        <p:nvSpPr>
          <p:cNvPr id="12" name="Tekstfelt 11"/>
          <p:cNvSpPr txBox="1"/>
          <p:nvPr/>
        </p:nvSpPr>
        <p:spPr>
          <a:xfrm>
            <a:off x="1402878" y="1967946"/>
            <a:ext cx="1998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Milk recording</a:t>
            </a:r>
          </a:p>
          <a:p>
            <a:pPr algn="ctr"/>
            <a:r>
              <a:rPr lang="en-US" sz="3600" b="1" dirty="0"/>
              <a:t>95%</a:t>
            </a:r>
            <a:endParaRPr lang="da-DK" sz="3600" b="1" dirty="0"/>
          </a:p>
        </p:txBody>
      </p:sp>
      <p:sp>
        <p:nvSpPr>
          <p:cNvPr id="13" name="Tekstfelt 12"/>
          <p:cNvSpPr txBox="1"/>
          <p:nvPr/>
        </p:nvSpPr>
        <p:spPr>
          <a:xfrm>
            <a:off x="6096000" y="1506281"/>
            <a:ext cx="1998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data</a:t>
            </a:r>
          </a:p>
          <a:p>
            <a:pPr algn="ctr"/>
            <a:r>
              <a:rPr lang="en-US" sz="3600" b="1" dirty="0"/>
              <a:t>90%</a:t>
            </a:r>
            <a:endParaRPr lang="da-DK" sz="3600" b="1" dirty="0"/>
          </a:p>
        </p:txBody>
      </p:sp>
      <p:sp>
        <p:nvSpPr>
          <p:cNvPr id="14" name="Tekstfelt 13"/>
          <p:cNvSpPr txBox="1"/>
          <p:nvPr/>
        </p:nvSpPr>
        <p:spPr>
          <a:xfrm>
            <a:off x="8326179" y="2063786"/>
            <a:ext cx="1998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Fertility data</a:t>
            </a:r>
          </a:p>
          <a:p>
            <a:pPr algn="ctr"/>
            <a:r>
              <a:rPr lang="en-US" sz="3600" b="1" dirty="0"/>
              <a:t>100%</a:t>
            </a:r>
            <a:endParaRPr lang="da-DK" sz="3600" b="1" dirty="0"/>
          </a:p>
        </p:txBody>
      </p:sp>
      <p:sp>
        <p:nvSpPr>
          <p:cNvPr id="15" name="Tekstfelt 14"/>
          <p:cNvSpPr txBox="1"/>
          <p:nvPr/>
        </p:nvSpPr>
        <p:spPr>
          <a:xfrm>
            <a:off x="8740142" y="3472269"/>
            <a:ext cx="1998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Electronic hoof trimming data</a:t>
            </a:r>
          </a:p>
          <a:p>
            <a:pPr algn="ctr"/>
            <a:r>
              <a:rPr lang="en-US" sz="3600" b="1" dirty="0"/>
              <a:t>35%</a:t>
            </a:r>
            <a:endParaRPr lang="da-DK" sz="3600" b="1" dirty="0"/>
          </a:p>
        </p:txBody>
      </p:sp>
      <p:sp>
        <p:nvSpPr>
          <p:cNvPr id="16" name="Tekstfelt 15"/>
          <p:cNvSpPr txBox="1"/>
          <p:nvPr/>
        </p:nvSpPr>
        <p:spPr>
          <a:xfrm>
            <a:off x="1256142" y="3441556"/>
            <a:ext cx="19989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Classify the whole herd</a:t>
            </a:r>
          </a:p>
          <a:p>
            <a:pPr algn="ctr"/>
            <a:r>
              <a:rPr lang="en-US" sz="4000" b="1" dirty="0"/>
              <a:t>50%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3623698" y="4952736"/>
            <a:ext cx="1998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RELIABLE BREEDING VALUES</a:t>
            </a:r>
            <a:endParaRPr lang="da-DK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6246411" y="4952736"/>
            <a:ext cx="2449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 HERD MANAGEMENT TOOL</a:t>
            </a:r>
            <a:endParaRPr lang="da-DK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238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KWeSbGQyuVBxTi5eAW0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Nr8Fw9QNaRFo8XfvdmJA"/>
</p:tagLst>
</file>

<file path=ppt/theme/theme1.xml><?xml version="1.0" encoding="utf-8"?>
<a:theme xmlns:a="http://schemas.openxmlformats.org/drawingml/2006/main" name="Office-tema">
  <a:themeElements>
    <a:clrScheme name="Brugerdefineret 2">
      <a:dk1>
        <a:sysClr val="windowText" lastClr="000000"/>
      </a:dk1>
      <a:lt1>
        <a:sysClr val="window" lastClr="FFFFFF"/>
      </a:lt1>
      <a:dk2>
        <a:srgbClr val="000C39"/>
      </a:dk2>
      <a:lt2>
        <a:srgbClr val="FFFFFF"/>
      </a:lt2>
      <a:accent1>
        <a:srgbClr val="0093D0"/>
      </a:accent1>
      <a:accent2>
        <a:srgbClr val="22AE84"/>
      </a:accent2>
      <a:accent3>
        <a:srgbClr val="EEC354"/>
      </a:accent3>
      <a:accent4>
        <a:srgbClr val="7FC4E3"/>
      </a:accent4>
      <a:accent5>
        <a:srgbClr val="93B33A"/>
      </a:accent5>
      <a:accent6>
        <a:srgbClr val="C71454"/>
      </a:accent6>
      <a:hlink>
        <a:srgbClr val="7F7F7F"/>
      </a:hlink>
      <a:folHlink>
        <a:srgbClr val="49C9FF"/>
      </a:folHlink>
    </a:clrScheme>
    <a:fontScheme name="VG PPT tit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Brugerdefineret 2">
      <a:dk1>
        <a:sysClr val="windowText" lastClr="000000"/>
      </a:dk1>
      <a:lt1>
        <a:sysClr val="window" lastClr="FFFFFF"/>
      </a:lt1>
      <a:dk2>
        <a:srgbClr val="000C39"/>
      </a:dk2>
      <a:lt2>
        <a:srgbClr val="FFFFFF"/>
      </a:lt2>
      <a:accent1>
        <a:srgbClr val="0093D0"/>
      </a:accent1>
      <a:accent2>
        <a:srgbClr val="22AE84"/>
      </a:accent2>
      <a:accent3>
        <a:srgbClr val="EEC354"/>
      </a:accent3>
      <a:accent4>
        <a:srgbClr val="7FC4E3"/>
      </a:accent4>
      <a:accent5>
        <a:srgbClr val="93B33A"/>
      </a:accent5>
      <a:accent6>
        <a:srgbClr val="C71454"/>
      </a:accent6>
      <a:hlink>
        <a:srgbClr val="7F7F7F"/>
      </a:hlink>
      <a:folHlink>
        <a:srgbClr val="49C9FF"/>
      </a:folHlink>
    </a:clrScheme>
    <a:fontScheme name="VG PPT tit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kingDefence">
    <a:dk1>
      <a:srgbClr val="000C39"/>
    </a:dk1>
    <a:lt1>
      <a:sysClr val="window" lastClr="FFFFFF"/>
    </a:lt1>
    <a:dk2>
      <a:srgbClr val="7F7F7F"/>
    </a:dk2>
    <a:lt2>
      <a:srgbClr val="FFFFFF"/>
    </a:lt2>
    <a:accent1>
      <a:srgbClr val="0093D0"/>
    </a:accent1>
    <a:accent2>
      <a:srgbClr val="000C39"/>
    </a:accent2>
    <a:accent3>
      <a:srgbClr val="FF0000"/>
    </a:accent3>
    <a:accent4>
      <a:srgbClr val="93B33A"/>
    </a:accent4>
    <a:accent5>
      <a:srgbClr val="7FC4E3"/>
    </a:accent5>
    <a:accent6>
      <a:srgbClr val="295997"/>
    </a:accent6>
    <a:hlink>
      <a:srgbClr val="FF0000"/>
    </a:hlink>
    <a:folHlink>
      <a:srgbClr val="A5A5A5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rugerdefineret 2">
    <a:dk1>
      <a:sysClr val="windowText" lastClr="000000"/>
    </a:dk1>
    <a:lt1>
      <a:sysClr val="window" lastClr="FFFFFF"/>
    </a:lt1>
    <a:dk2>
      <a:srgbClr val="000C39"/>
    </a:dk2>
    <a:lt2>
      <a:srgbClr val="FFFFFF"/>
    </a:lt2>
    <a:accent1>
      <a:srgbClr val="0093D0"/>
    </a:accent1>
    <a:accent2>
      <a:srgbClr val="22AE84"/>
    </a:accent2>
    <a:accent3>
      <a:srgbClr val="EEC354"/>
    </a:accent3>
    <a:accent4>
      <a:srgbClr val="7FC4E3"/>
    </a:accent4>
    <a:accent5>
      <a:srgbClr val="93B33A"/>
    </a:accent5>
    <a:accent6>
      <a:srgbClr val="C71454"/>
    </a:accent6>
    <a:hlink>
      <a:srgbClr val="7F7F7F"/>
    </a:hlink>
    <a:folHlink>
      <a:srgbClr val="49C9FF"/>
    </a:folHlink>
  </a:clrScheme>
  <a:fontScheme name="VG PPT tit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rugerdefineret 2">
    <a:dk1>
      <a:sysClr val="windowText" lastClr="000000"/>
    </a:dk1>
    <a:lt1>
      <a:sysClr val="window" lastClr="FFFFFF"/>
    </a:lt1>
    <a:dk2>
      <a:srgbClr val="000C39"/>
    </a:dk2>
    <a:lt2>
      <a:srgbClr val="FFFFFF"/>
    </a:lt2>
    <a:accent1>
      <a:srgbClr val="0093D0"/>
    </a:accent1>
    <a:accent2>
      <a:srgbClr val="22AE84"/>
    </a:accent2>
    <a:accent3>
      <a:srgbClr val="EEC354"/>
    </a:accent3>
    <a:accent4>
      <a:srgbClr val="7FC4E3"/>
    </a:accent4>
    <a:accent5>
      <a:srgbClr val="93B33A"/>
    </a:accent5>
    <a:accent6>
      <a:srgbClr val="C71454"/>
    </a:accent6>
    <a:hlink>
      <a:srgbClr val="7F7F7F"/>
    </a:hlink>
    <a:folHlink>
      <a:srgbClr val="49C9FF"/>
    </a:folHlink>
  </a:clrScheme>
  <a:fontScheme name="VG PPT tit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Brugerdefineret 2">
    <a:dk1>
      <a:sysClr val="windowText" lastClr="000000"/>
    </a:dk1>
    <a:lt1>
      <a:sysClr val="window" lastClr="FFFFFF"/>
    </a:lt1>
    <a:dk2>
      <a:srgbClr val="000C39"/>
    </a:dk2>
    <a:lt2>
      <a:srgbClr val="FFFFFF"/>
    </a:lt2>
    <a:accent1>
      <a:srgbClr val="0093D0"/>
    </a:accent1>
    <a:accent2>
      <a:srgbClr val="22AE84"/>
    </a:accent2>
    <a:accent3>
      <a:srgbClr val="EEC354"/>
    </a:accent3>
    <a:accent4>
      <a:srgbClr val="7FC4E3"/>
    </a:accent4>
    <a:accent5>
      <a:srgbClr val="93B33A"/>
    </a:accent5>
    <a:accent6>
      <a:srgbClr val="C71454"/>
    </a:accent6>
    <a:hlink>
      <a:srgbClr val="7F7F7F"/>
    </a:hlink>
    <a:folHlink>
      <a:srgbClr val="49C9FF"/>
    </a:folHlink>
  </a:clrScheme>
  <a:fontScheme name="VG PPT tit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Brugerdefineret 2">
    <a:dk1>
      <a:sysClr val="windowText" lastClr="000000"/>
    </a:dk1>
    <a:lt1>
      <a:sysClr val="window" lastClr="FFFFFF"/>
    </a:lt1>
    <a:dk2>
      <a:srgbClr val="000C39"/>
    </a:dk2>
    <a:lt2>
      <a:srgbClr val="FFFFFF"/>
    </a:lt2>
    <a:accent1>
      <a:srgbClr val="0093D0"/>
    </a:accent1>
    <a:accent2>
      <a:srgbClr val="22AE84"/>
    </a:accent2>
    <a:accent3>
      <a:srgbClr val="EEC354"/>
    </a:accent3>
    <a:accent4>
      <a:srgbClr val="7FC4E3"/>
    </a:accent4>
    <a:accent5>
      <a:srgbClr val="93B33A"/>
    </a:accent5>
    <a:accent6>
      <a:srgbClr val="C71454"/>
    </a:accent6>
    <a:hlink>
      <a:srgbClr val="7F7F7F"/>
    </a:hlink>
    <a:folHlink>
      <a:srgbClr val="49C9FF"/>
    </a:folHlink>
  </a:clrScheme>
  <a:fontScheme name="VG PPT tit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Brugerdefineret 2">
    <a:dk1>
      <a:sysClr val="windowText" lastClr="000000"/>
    </a:dk1>
    <a:lt1>
      <a:sysClr val="window" lastClr="FFFFFF"/>
    </a:lt1>
    <a:dk2>
      <a:srgbClr val="000C39"/>
    </a:dk2>
    <a:lt2>
      <a:srgbClr val="FFFFFF"/>
    </a:lt2>
    <a:accent1>
      <a:srgbClr val="0093D0"/>
    </a:accent1>
    <a:accent2>
      <a:srgbClr val="22AE84"/>
    </a:accent2>
    <a:accent3>
      <a:srgbClr val="EEC354"/>
    </a:accent3>
    <a:accent4>
      <a:srgbClr val="7FC4E3"/>
    </a:accent4>
    <a:accent5>
      <a:srgbClr val="93B33A"/>
    </a:accent5>
    <a:accent6>
      <a:srgbClr val="C71454"/>
    </a:accent6>
    <a:hlink>
      <a:srgbClr val="7F7F7F"/>
    </a:hlink>
    <a:folHlink>
      <a:srgbClr val="49C9FF"/>
    </a:folHlink>
  </a:clrScheme>
  <a:fontScheme name="VG PPT tit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2A932ECE71B654D84684433096177A9" ma:contentTypeVersion="10" ma:contentTypeDescription="Loo uus dokument" ma:contentTypeScope="" ma:versionID="1930bd7f46693dcc1a82d3168ad1ec65">
  <xsd:schema xmlns:xsd="http://www.w3.org/2001/XMLSchema" xmlns:xs="http://www.w3.org/2001/XMLSchema" xmlns:p="http://schemas.microsoft.com/office/2006/metadata/properties" xmlns:ns2="094249d1-8f76-4795-bb30-710e080d2d50" xmlns:ns3="5321c6c1-7b76-4900-9e81-e7ad817ef4ac" targetNamespace="http://schemas.microsoft.com/office/2006/metadata/properties" ma:root="true" ma:fieldsID="f8eb796deb9ed158b258b327c67f820b" ns2:_="" ns3:_="">
    <xsd:import namespace="094249d1-8f76-4795-bb30-710e080d2d50"/>
    <xsd:import namespace="5321c6c1-7b76-4900-9e81-e7ad817ef4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249d1-8f76-4795-bb30-710e080d2d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1c6c1-7b76-4900-9e81-e7ad817ef4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C334FD-4AAA-4824-8F6B-9C1031AAF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950F0E-7E7B-4798-B1B2-7703FE1E1C4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5321c6c1-7b76-4900-9e81-e7ad817ef4ac"/>
    <ds:schemaRef ds:uri="094249d1-8f76-4795-bb30-710e080d2d5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B7ED9A6-6D91-4D8A-9992-24CC173DC6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4249d1-8f76-4795-bb30-710e080d2d50"/>
    <ds:schemaRef ds:uri="5321c6c1-7b76-4900-9e81-e7ad817ef4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27660</TotalTime>
  <Words>979</Words>
  <Application>Microsoft Office PowerPoint</Application>
  <PresentationFormat>Laiekraan</PresentationFormat>
  <Paragraphs>238</Paragraphs>
  <Slides>32</Slides>
  <Notes>10</Notes>
  <HiddenSlides>0</HiddenSlides>
  <MMClips>2</MMClips>
  <ScaleCrop>false</ScaleCrop>
  <HeadingPairs>
    <vt:vector size="8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2</vt:i4>
      </vt:variant>
      <vt:variant>
        <vt:lpstr>Manustatud OLE-serverid</vt:lpstr>
      </vt:variant>
      <vt:variant>
        <vt:i4>1</vt:i4>
      </vt:variant>
      <vt:variant>
        <vt:lpstr>Slaidipealkirjad</vt:lpstr>
      </vt:variant>
      <vt:variant>
        <vt:i4>32</vt:i4>
      </vt:variant>
    </vt:vector>
  </HeadingPairs>
  <TitlesOfParts>
    <vt:vector size="38" baseType="lpstr">
      <vt:lpstr>Arial</vt:lpstr>
      <vt:lpstr>Calibri</vt:lpstr>
      <vt:lpstr>Wingdings</vt:lpstr>
      <vt:lpstr>Office-tema</vt:lpstr>
      <vt:lpstr>1_Office-tema</vt:lpstr>
      <vt:lpstr>think-cell Slide</vt:lpstr>
      <vt:lpstr>Dairy Cattle Breeding today and tomorrow Why Viking ? </vt:lpstr>
      <vt:lpstr>VikingGenetics </vt:lpstr>
      <vt:lpstr>Dairy cattle production in the Nordic countries</vt:lpstr>
      <vt:lpstr>Viking Focus</vt:lpstr>
      <vt:lpstr>International consumer trends </vt:lpstr>
      <vt:lpstr>Handle antibiotics with care</vt:lpstr>
      <vt:lpstr>Responsible use of antibiotics</vt:lpstr>
      <vt:lpstr>Use of anitibiotics in cattle production in EU </vt:lpstr>
      <vt:lpstr>Reliable breeding values – DATA </vt:lpstr>
      <vt:lpstr>How to create profit </vt:lpstr>
      <vt:lpstr>NTM is profitability</vt:lpstr>
      <vt:lpstr>Make a long lasting cow</vt:lpstr>
      <vt:lpstr>How to reduce lameness ?</vt:lpstr>
      <vt:lpstr>PowerPointi esitlus</vt:lpstr>
      <vt:lpstr>Breed for Hoof Health </vt:lpstr>
      <vt:lpstr>ECM per cow, 305 days - Holstein</vt:lpstr>
      <vt:lpstr>Kg fat + protein, 305 days - Holstein</vt:lpstr>
      <vt:lpstr>ECM per cow, 305 days – Red Dairy Cattle</vt:lpstr>
      <vt:lpstr>Kg fat + protein, 305 days – Red Dairy Cattle</vt:lpstr>
      <vt:lpstr>Kg fat + protein, 305 days – Jersey</vt:lpstr>
      <vt:lpstr>Three main breeding programmes</vt:lpstr>
      <vt:lpstr>Dairy Cross Concepts  </vt:lpstr>
      <vt:lpstr> </vt:lpstr>
      <vt:lpstr>Trends in dairy cattle sector</vt:lpstr>
      <vt:lpstr>PowerPointi esitlus</vt:lpstr>
      <vt:lpstr>How to use test results</vt:lpstr>
      <vt:lpstr>PowerPointi esitlus</vt:lpstr>
      <vt:lpstr>                                to achieve specific herd goals</vt:lpstr>
      <vt:lpstr>    Web-based mating program</vt:lpstr>
      <vt:lpstr>New trend: Feed efficiency</vt:lpstr>
      <vt:lpstr>New trends &amp; tools</vt:lpstr>
      <vt:lpstr> THANK YOU!  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Uliana Kovaleva Langeland</dc:creator>
  <cp:lastModifiedBy>EPKK</cp:lastModifiedBy>
  <cp:revision>719</cp:revision>
  <cp:lastPrinted>2018-04-09T09:12:46Z</cp:lastPrinted>
  <dcterms:created xsi:type="dcterms:W3CDTF">2017-12-06T16:46:26Z</dcterms:created>
  <dcterms:modified xsi:type="dcterms:W3CDTF">2019-10-03T09:11:48Z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0x010100F2A932ECE71B654D84684433096177A9</vt:lpwstr>
  </property>
</Properties>
</file>