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75" r:id="rId4"/>
    <p:sldId id="280" r:id="rId5"/>
    <p:sldId id="278" r:id="rId6"/>
    <p:sldId id="268" r:id="rId7"/>
    <p:sldId id="262" r:id="rId8"/>
    <p:sldId id="265" r:id="rId9"/>
    <p:sldId id="274" r:id="rId10"/>
    <p:sldId id="272" r:id="rId11"/>
    <p:sldId id="259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DE"/>
    <a:srgbClr val="41B6E6"/>
    <a:srgbClr val="006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81121-E26E-40DE-BEAB-8D254A016E79}" v="13" dt="2019-10-04T06:19:59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78" d="100"/>
          <a:sy n="78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ken Viks" userId="5197f4b4-7523-4ee5-81f8-cf3e349bfe72" providerId="ADAL" clId="{1CD81121-E26E-40DE-BEAB-8D254A016E79}"/>
    <pc:docChg chg="modSld">
      <pc:chgData name="Eneken Viks" userId="5197f4b4-7523-4ee5-81f8-cf3e349bfe72" providerId="ADAL" clId="{1CD81121-E26E-40DE-BEAB-8D254A016E79}" dt="2019-10-04T06:19:59.811" v="12"/>
      <pc:docMkLst>
        <pc:docMk/>
      </pc:docMkLst>
      <pc:sldChg chg="addSp modSp">
        <pc:chgData name="Eneken Viks" userId="5197f4b4-7523-4ee5-81f8-cf3e349bfe72" providerId="ADAL" clId="{1CD81121-E26E-40DE-BEAB-8D254A016E79}" dt="2019-10-04T06:18:48.954" v="1" actId="1076"/>
        <pc:sldMkLst>
          <pc:docMk/>
          <pc:sldMk cId="1691503257" sldId="256"/>
        </pc:sldMkLst>
        <pc:picChg chg="add mod">
          <ac:chgData name="Eneken Viks" userId="5197f4b4-7523-4ee5-81f8-cf3e349bfe72" providerId="ADAL" clId="{1CD81121-E26E-40DE-BEAB-8D254A016E79}" dt="2019-10-04T06:18:48.954" v="1" actId="1076"/>
          <ac:picMkLst>
            <pc:docMk/>
            <pc:sldMk cId="1691503257" sldId="256"/>
            <ac:picMk id="6" creationId="{E5F4EF42-7FAC-4269-B6D5-1C33287B07F8}"/>
          </ac:picMkLst>
        </pc:picChg>
      </pc:sldChg>
      <pc:sldChg chg="addSp">
        <pc:chgData name="Eneken Viks" userId="5197f4b4-7523-4ee5-81f8-cf3e349bfe72" providerId="ADAL" clId="{1CD81121-E26E-40DE-BEAB-8D254A016E79}" dt="2019-10-04T06:19:59.811" v="12"/>
        <pc:sldMkLst>
          <pc:docMk/>
          <pc:sldMk cId="3182955720" sldId="259"/>
        </pc:sldMkLst>
        <pc:picChg chg="add">
          <ac:chgData name="Eneken Viks" userId="5197f4b4-7523-4ee5-81f8-cf3e349bfe72" providerId="ADAL" clId="{1CD81121-E26E-40DE-BEAB-8D254A016E79}" dt="2019-10-04T06:19:59.811" v="12"/>
          <ac:picMkLst>
            <pc:docMk/>
            <pc:sldMk cId="3182955720" sldId="259"/>
            <ac:picMk id="7" creationId="{37CB48AD-7CFF-4E31-9C66-385FDC127371}"/>
          </ac:picMkLst>
        </pc:picChg>
      </pc:sldChg>
      <pc:sldChg chg="addSp modSp">
        <pc:chgData name="Eneken Viks" userId="5197f4b4-7523-4ee5-81f8-cf3e349bfe72" providerId="ADAL" clId="{1CD81121-E26E-40DE-BEAB-8D254A016E79}" dt="2019-10-04T06:18:56.262" v="3" actId="1076"/>
        <pc:sldMkLst>
          <pc:docMk/>
          <pc:sldMk cId="2209310804" sldId="260"/>
        </pc:sldMkLst>
        <pc:picChg chg="add mod">
          <ac:chgData name="Eneken Viks" userId="5197f4b4-7523-4ee5-81f8-cf3e349bfe72" providerId="ADAL" clId="{1CD81121-E26E-40DE-BEAB-8D254A016E79}" dt="2019-10-04T06:18:56.262" v="3" actId="1076"/>
          <ac:picMkLst>
            <pc:docMk/>
            <pc:sldMk cId="2209310804" sldId="260"/>
            <ac:picMk id="8" creationId="{39053CC4-9B2A-4C09-A52B-3ECC5A0F840D}"/>
          </ac:picMkLst>
        </pc:picChg>
      </pc:sldChg>
      <pc:sldChg chg="addSp">
        <pc:chgData name="Eneken Viks" userId="5197f4b4-7523-4ee5-81f8-cf3e349bfe72" providerId="ADAL" clId="{1CD81121-E26E-40DE-BEAB-8D254A016E79}" dt="2019-10-04T06:19:17.673" v="8"/>
        <pc:sldMkLst>
          <pc:docMk/>
          <pc:sldMk cId="3121008403" sldId="262"/>
        </pc:sldMkLst>
        <pc:picChg chg="add">
          <ac:chgData name="Eneken Viks" userId="5197f4b4-7523-4ee5-81f8-cf3e349bfe72" providerId="ADAL" clId="{1CD81121-E26E-40DE-BEAB-8D254A016E79}" dt="2019-10-04T06:19:17.673" v="8"/>
          <ac:picMkLst>
            <pc:docMk/>
            <pc:sldMk cId="3121008403" sldId="262"/>
            <ac:picMk id="7" creationId="{1950BFBC-79EC-439E-AB0D-E72C54465580}"/>
          </ac:picMkLst>
        </pc:picChg>
      </pc:sldChg>
      <pc:sldChg chg="addSp">
        <pc:chgData name="Eneken Viks" userId="5197f4b4-7523-4ee5-81f8-cf3e349bfe72" providerId="ADAL" clId="{1CD81121-E26E-40DE-BEAB-8D254A016E79}" dt="2019-10-04T06:19:19.933" v="9"/>
        <pc:sldMkLst>
          <pc:docMk/>
          <pc:sldMk cId="308579948" sldId="265"/>
        </pc:sldMkLst>
        <pc:picChg chg="add">
          <ac:chgData name="Eneken Viks" userId="5197f4b4-7523-4ee5-81f8-cf3e349bfe72" providerId="ADAL" clId="{1CD81121-E26E-40DE-BEAB-8D254A016E79}" dt="2019-10-04T06:19:19.933" v="9"/>
          <ac:picMkLst>
            <pc:docMk/>
            <pc:sldMk cId="308579948" sldId="265"/>
            <ac:picMk id="8" creationId="{751783D2-C278-4EAE-9E0F-86601AF4495D}"/>
          </ac:picMkLst>
        </pc:picChg>
      </pc:sldChg>
      <pc:sldChg chg="addSp">
        <pc:chgData name="Eneken Viks" userId="5197f4b4-7523-4ee5-81f8-cf3e349bfe72" providerId="ADAL" clId="{1CD81121-E26E-40DE-BEAB-8D254A016E79}" dt="2019-10-04T06:19:14.322" v="7"/>
        <pc:sldMkLst>
          <pc:docMk/>
          <pc:sldMk cId="2198065367" sldId="268"/>
        </pc:sldMkLst>
        <pc:picChg chg="add">
          <ac:chgData name="Eneken Viks" userId="5197f4b4-7523-4ee5-81f8-cf3e349bfe72" providerId="ADAL" clId="{1CD81121-E26E-40DE-BEAB-8D254A016E79}" dt="2019-10-04T06:19:14.322" v="7"/>
          <ac:picMkLst>
            <pc:docMk/>
            <pc:sldMk cId="2198065367" sldId="268"/>
            <ac:picMk id="8" creationId="{32B4D561-0B48-4299-B1C5-5107FA454B62}"/>
          </ac:picMkLst>
        </pc:picChg>
      </pc:sldChg>
      <pc:sldChg chg="addSp">
        <pc:chgData name="Eneken Viks" userId="5197f4b4-7523-4ee5-81f8-cf3e349bfe72" providerId="ADAL" clId="{1CD81121-E26E-40DE-BEAB-8D254A016E79}" dt="2019-10-04T06:19:26.231" v="11"/>
        <pc:sldMkLst>
          <pc:docMk/>
          <pc:sldMk cId="3062029131" sldId="272"/>
        </pc:sldMkLst>
        <pc:picChg chg="add">
          <ac:chgData name="Eneken Viks" userId="5197f4b4-7523-4ee5-81f8-cf3e349bfe72" providerId="ADAL" clId="{1CD81121-E26E-40DE-BEAB-8D254A016E79}" dt="2019-10-04T06:19:26.231" v="11"/>
          <ac:picMkLst>
            <pc:docMk/>
            <pc:sldMk cId="3062029131" sldId="272"/>
            <ac:picMk id="12" creationId="{865FBCC2-8A38-4D40-AB89-3AF699FFC7E1}"/>
          </ac:picMkLst>
        </pc:picChg>
      </pc:sldChg>
      <pc:sldChg chg="addSp">
        <pc:chgData name="Eneken Viks" userId="5197f4b4-7523-4ee5-81f8-cf3e349bfe72" providerId="ADAL" clId="{1CD81121-E26E-40DE-BEAB-8D254A016E79}" dt="2019-10-04T06:19:22.180" v="10"/>
        <pc:sldMkLst>
          <pc:docMk/>
          <pc:sldMk cId="2891499033" sldId="274"/>
        </pc:sldMkLst>
        <pc:picChg chg="add">
          <ac:chgData name="Eneken Viks" userId="5197f4b4-7523-4ee5-81f8-cf3e349bfe72" providerId="ADAL" clId="{1CD81121-E26E-40DE-BEAB-8D254A016E79}" dt="2019-10-04T06:19:22.180" v="10"/>
          <ac:picMkLst>
            <pc:docMk/>
            <pc:sldMk cId="2891499033" sldId="274"/>
            <ac:picMk id="11" creationId="{1F92FC12-F6AC-4BA7-8FF4-47DEC38212B1}"/>
          </ac:picMkLst>
        </pc:picChg>
      </pc:sldChg>
      <pc:sldChg chg="addSp">
        <pc:chgData name="Eneken Viks" userId="5197f4b4-7523-4ee5-81f8-cf3e349bfe72" providerId="ADAL" clId="{1CD81121-E26E-40DE-BEAB-8D254A016E79}" dt="2019-10-04T06:19:02.119" v="4"/>
        <pc:sldMkLst>
          <pc:docMk/>
          <pc:sldMk cId="290911606" sldId="275"/>
        </pc:sldMkLst>
        <pc:picChg chg="add">
          <ac:chgData name="Eneken Viks" userId="5197f4b4-7523-4ee5-81f8-cf3e349bfe72" providerId="ADAL" clId="{1CD81121-E26E-40DE-BEAB-8D254A016E79}" dt="2019-10-04T06:19:02.119" v="4"/>
          <ac:picMkLst>
            <pc:docMk/>
            <pc:sldMk cId="290911606" sldId="275"/>
            <ac:picMk id="9" creationId="{4A96A6AC-F30D-44F8-8B99-518A4723F378}"/>
          </ac:picMkLst>
        </pc:picChg>
      </pc:sldChg>
      <pc:sldChg chg="addSp">
        <pc:chgData name="Eneken Viks" userId="5197f4b4-7523-4ee5-81f8-cf3e349bfe72" providerId="ADAL" clId="{1CD81121-E26E-40DE-BEAB-8D254A016E79}" dt="2019-10-04T06:19:10.398" v="6"/>
        <pc:sldMkLst>
          <pc:docMk/>
          <pc:sldMk cId="1904144185" sldId="278"/>
        </pc:sldMkLst>
        <pc:picChg chg="add">
          <ac:chgData name="Eneken Viks" userId="5197f4b4-7523-4ee5-81f8-cf3e349bfe72" providerId="ADAL" clId="{1CD81121-E26E-40DE-BEAB-8D254A016E79}" dt="2019-10-04T06:19:10.398" v="6"/>
          <ac:picMkLst>
            <pc:docMk/>
            <pc:sldMk cId="1904144185" sldId="278"/>
            <ac:picMk id="8" creationId="{B773DBC0-D369-47F8-A14C-CA53C15CC7CD}"/>
          </ac:picMkLst>
        </pc:picChg>
      </pc:sldChg>
      <pc:sldChg chg="addSp">
        <pc:chgData name="Eneken Viks" userId="5197f4b4-7523-4ee5-81f8-cf3e349bfe72" providerId="ADAL" clId="{1CD81121-E26E-40DE-BEAB-8D254A016E79}" dt="2019-10-04T06:19:06.003" v="5"/>
        <pc:sldMkLst>
          <pc:docMk/>
          <pc:sldMk cId="2160810944" sldId="280"/>
        </pc:sldMkLst>
        <pc:picChg chg="add">
          <ac:chgData name="Eneken Viks" userId="5197f4b4-7523-4ee5-81f8-cf3e349bfe72" providerId="ADAL" clId="{1CD81121-E26E-40DE-BEAB-8D254A016E79}" dt="2019-10-04T06:19:06.003" v="5"/>
          <ac:picMkLst>
            <pc:docMk/>
            <pc:sldMk cId="2160810944" sldId="280"/>
            <ac:picMk id="8" creationId="{47D61046-462F-4952-88C4-82E1C5C51DB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am.sotsiaalministeerium.ee\programs\Ravimid\Statistika\Kodulehele\Veterinaarstatistika\2018\Veterinaarravimite_statistika_20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otsiaalministeerium.ee\dfs\kasutajad\Marju.Sammul\Documents\Veterinaarravimite_statistika_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.sotsiaalministeerium.ee\programs\Ravimid\Statistika\Kodulehele\Veterinaarstatistika\2018\Veterinaarravimite_statistika_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tsiaalministeerium.ee\dfs\Kasutajad\Marju.Sammul\Documents\AB_vet_eesti_inglise_2009-2018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Sb\edmschk\ignatek\Checkout\03%20Figure%20-%20mg_PCU%20per%20classes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2872961205369"/>
          <c:y val="5.1337516170519654E-2"/>
          <c:w val="0.82343945910771821"/>
          <c:h val="0.81201594361455121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Aasta!$G$3:$P$3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Aasta!$G$4:$P$4</c:f>
              <c:numCache>
                <c:formatCode>#,##0</c:formatCode>
                <c:ptCount val="10"/>
                <c:pt idx="0">
                  <c:v>8539945.1638055556</c:v>
                </c:pt>
                <c:pt idx="1">
                  <c:v>9405840.0547083709</c:v>
                </c:pt>
                <c:pt idx="2">
                  <c:v>9081635</c:v>
                </c:pt>
                <c:pt idx="3">
                  <c:v>9701798.6899999995</c:v>
                </c:pt>
                <c:pt idx="4">
                  <c:v>10326600.130000001</c:v>
                </c:pt>
                <c:pt idx="5">
                  <c:v>11293015</c:v>
                </c:pt>
                <c:pt idx="6">
                  <c:v>10723178</c:v>
                </c:pt>
                <c:pt idx="7">
                  <c:v>11556971.9</c:v>
                </c:pt>
                <c:pt idx="8">
                  <c:v>12478783.93</c:v>
                </c:pt>
                <c:pt idx="9">
                  <c:v>14133335.85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6-4AA7-9D9A-E2403F79C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191982208"/>
        <c:axId val="193945984"/>
      </c:barChart>
      <c:catAx>
        <c:axId val="1919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93945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94598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t-E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Käive</a:t>
                </a:r>
                <a:r>
                  <a:rPr lang="et-EE" sz="1200" b="1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miljonites eurodes</a:t>
                </a:r>
                <a:endParaRPr lang="et-E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393755191222146E-2"/>
              <c:y val="5.6797361498439912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9198220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0967744258306"/>
          <c:y val="0.10165306256370191"/>
          <c:w val="0.7638286366467566"/>
          <c:h val="0.74827080999115536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Aasta!$T$3:$AC$3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Aasta!$G$4:$P$4</c:f>
              <c:numCache>
                <c:formatCode>#,##0</c:formatCode>
                <c:ptCount val="10"/>
                <c:pt idx="0">
                  <c:v>8539945.1638055556</c:v>
                </c:pt>
                <c:pt idx="1">
                  <c:v>9405840.0547083709</c:v>
                </c:pt>
                <c:pt idx="2">
                  <c:v>9081635</c:v>
                </c:pt>
                <c:pt idx="3">
                  <c:v>9701798.6899999995</c:v>
                </c:pt>
                <c:pt idx="4">
                  <c:v>10326600.130000001</c:v>
                </c:pt>
                <c:pt idx="5">
                  <c:v>11293015</c:v>
                </c:pt>
                <c:pt idx="6">
                  <c:v>10723178</c:v>
                </c:pt>
                <c:pt idx="7">
                  <c:v>11556971.9</c:v>
                </c:pt>
                <c:pt idx="8">
                  <c:v>12478783.93</c:v>
                </c:pt>
                <c:pt idx="9">
                  <c:v>14133335.85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9-44CC-BDB8-E2344BE36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94458752"/>
        <c:axId val="194460288"/>
      </c:barChart>
      <c:lineChart>
        <c:grouping val="standard"/>
        <c:varyColors val="0"/>
        <c:ser>
          <c:idx val="0"/>
          <c:order val="1"/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Aasta!$T$3:$AC$3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Aasta!$T$9:$AC$9</c:f>
              <c:numCache>
                <c:formatCode>#,##0</c:formatCode>
                <c:ptCount val="10"/>
                <c:pt idx="0">
                  <c:v>685600</c:v>
                </c:pt>
                <c:pt idx="1">
                  <c:v>697500</c:v>
                </c:pt>
                <c:pt idx="2">
                  <c:v>698700</c:v>
                </c:pt>
                <c:pt idx="3">
                  <c:v>708700</c:v>
                </c:pt>
                <c:pt idx="4">
                  <c:v>713200</c:v>
                </c:pt>
                <c:pt idx="5">
                  <c:v>718700</c:v>
                </c:pt>
                <c:pt idx="6">
                  <c:v>657900</c:v>
                </c:pt>
                <c:pt idx="7">
                  <c:v>610400</c:v>
                </c:pt>
                <c:pt idx="8">
                  <c:v>631600</c:v>
                </c:pt>
                <c:pt idx="9">
                  <c:v>626300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9-44CC-BDB8-E2344BE36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4768"/>
        <c:axId val="194462848"/>
      </c:lineChart>
      <c:catAx>
        <c:axId val="1944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9446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46028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t-EE" sz="120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Käive</a:t>
                </a:r>
                <a:r>
                  <a:rPr lang="et-EE" sz="1200" baseline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tuhandetes eurodes</a:t>
                </a:r>
                <a:endParaRPr lang="et-EE" sz="120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2310075823855352E-2"/>
              <c:y val="9.8392320043270365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</a:defRPr>
            </a:pPr>
            <a:endParaRPr lang="en-US"/>
          </a:p>
        </c:txPr>
        <c:crossAx val="194458752"/>
        <c:crosses val="autoZero"/>
        <c:crossBetween val="between"/>
        <c:dispUnits>
          <c:builtInUnit val="thousands"/>
        </c:dispUnits>
      </c:valAx>
      <c:valAx>
        <c:axId val="194462848"/>
        <c:scaling>
          <c:orientation val="minMax"/>
          <c:max val="120000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US"/>
          </a:p>
        </c:txPr>
        <c:crossAx val="194464768"/>
        <c:crosses val="max"/>
        <c:crossBetween val="between"/>
        <c:majorUnit val="200000"/>
        <c:dispUnits>
          <c:builtInUnit val="thousands"/>
          <c:dispUnitsLbl>
            <c:layout>
              <c:manualLayout>
                <c:xMode val="edge"/>
                <c:yMode val="edge"/>
                <c:x val="0.9572771459123165"/>
                <c:y val="0.10102137379382023"/>
              </c:manualLayout>
            </c:layout>
            <c:tx>
              <c:rich>
                <a:bodyPr/>
                <a:lstStyle/>
                <a:p>
                  <a:pPr>
                    <a:defRPr sz="1200">
                      <a:solidFill>
                        <a:schemeClr val="accent1"/>
                      </a:solidFill>
                    </a:defRPr>
                  </a:pPr>
                  <a:r>
                    <a:rPr lang="et-EE" sz="1200" dirty="0">
                      <a:solidFill>
                        <a:schemeClr val="accent1"/>
                      </a:solidFill>
                    </a:rPr>
                    <a:t>Loomade</a:t>
                  </a:r>
                  <a:r>
                    <a:rPr lang="et-EE" sz="1200" baseline="0" dirty="0">
                      <a:solidFill>
                        <a:schemeClr val="accent1"/>
                      </a:solidFill>
                    </a:rPr>
                    <a:t> arv tuhandete</a:t>
                  </a:r>
                  <a:r>
                    <a:rPr lang="et-EE" sz="1200" dirty="0">
                      <a:solidFill>
                        <a:schemeClr val="accent1"/>
                      </a:solidFill>
                    </a:rPr>
                    <a:t>s</a:t>
                  </a:r>
                </a:p>
              </c:rich>
            </c:tx>
          </c:dispUnitsLbl>
        </c:dispUnits>
      </c:valAx>
      <c:catAx>
        <c:axId val="19446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628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49965976475159E-2"/>
          <c:y val="7.0274988991293127E-2"/>
          <c:w val="0.6202717021483426"/>
          <c:h val="0.76404557438936194"/>
        </c:manualLayout>
      </c:layout>
      <c:lineChart>
        <c:grouping val="standard"/>
        <c:varyColors val="0"/>
        <c:ser>
          <c:idx val="1"/>
          <c:order val="0"/>
          <c:tx>
            <c:strRef>
              <c:f>ATCvet!$B$19</c:f>
              <c:strCache>
                <c:ptCount val="1"/>
                <c:pt idx="0">
                  <c:v>Infektsioonivastased ained süsteemseks kasutamiseks (QJ)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ATCvet!$D$3:$M$3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ATCvet!$D$19:$M$19</c:f>
              <c:numCache>
                <c:formatCode>#,##0</c:formatCode>
                <c:ptCount val="10"/>
                <c:pt idx="0">
                  <c:v>2733082.24</c:v>
                </c:pt>
                <c:pt idx="1">
                  <c:v>2925626.16</c:v>
                </c:pt>
                <c:pt idx="2">
                  <c:v>3225000.73</c:v>
                </c:pt>
                <c:pt idx="3">
                  <c:v>3572347.62</c:v>
                </c:pt>
                <c:pt idx="4">
                  <c:v>3738254.87</c:v>
                </c:pt>
                <c:pt idx="5">
                  <c:v>4073654.88</c:v>
                </c:pt>
                <c:pt idx="6">
                  <c:v>3317696.53</c:v>
                </c:pt>
                <c:pt idx="7">
                  <c:v>3294540.69</c:v>
                </c:pt>
                <c:pt idx="8">
                  <c:v>3275336.07</c:v>
                </c:pt>
                <c:pt idx="9">
                  <c:v>3788147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D2-4D95-AE60-24F79E8B4C0F}"/>
            </c:ext>
          </c:extLst>
        </c:ser>
        <c:ser>
          <c:idx val="2"/>
          <c:order val="1"/>
          <c:tx>
            <c:strRef>
              <c:f>ATCvet!$B$18</c:f>
              <c:strCache>
                <c:ptCount val="1"/>
                <c:pt idx="0">
                  <c:v>Parasiidivastased ained, insektitsiidid ja repellendid (QP)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ATCvet!$D$3:$M$3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ATCvet!$D$18:$M$18</c:f>
              <c:numCache>
                <c:formatCode>#,##0</c:formatCode>
                <c:ptCount val="10"/>
                <c:pt idx="0">
                  <c:v>1297068.1599999999</c:v>
                </c:pt>
                <c:pt idx="1">
                  <c:v>1329263.8999999999</c:v>
                </c:pt>
                <c:pt idx="2">
                  <c:v>1600302.11</c:v>
                </c:pt>
                <c:pt idx="3">
                  <c:v>1652315.66</c:v>
                </c:pt>
                <c:pt idx="4">
                  <c:v>1672393.91</c:v>
                </c:pt>
                <c:pt idx="5">
                  <c:v>1751271.44</c:v>
                </c:pt>
                <c:pt idx="6">
                  <c:v>2046875.8</c:v>
                </c:pt>
                <c:pt idx="7">
                  <c:v>2317045.7599999998</c:v>
                </c:pt>
                <c:pt idx="8">
                  <c:v>2569377.5099999998</c:v>
                </c:pt>
                <c:pt idx="9">
                  <c:v>2914654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D2-4D95-AE60-24F79E8B4C0F}"/>
            </c:ext>
          </c:extLst>
        </c:ser>
        <c:ser>
          <c:idx val="0"/>
          <c:order val="2"/>
          <c:tx>
            <c:strRef>
              <c:f>ATCvet!$B$17</c:f>
              <c:strCache>
                <c:ptCount val="1"/>
                <c:pt idx="0">
                  <c:v>Immunoloogilised ained (QI)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ATCvet!$D$3:$M$3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ATCvet!$D$17:$M$17</c:f>
              <c:numCache>
                <c:formatCode>#,##0</c:formatCode>
                <c:ptCount val="10"/>
                <c:pt idx="0">
                  <c:v>3019372.51</c:v>
                </c:pt>
                <c:pt idx="1">
                  <c:v>3391965.32</c:v>
                </c:pt>
                <c:pt idx="2">
                  <c:v>2458505.75</c:v>
                </c:pt>
                <c:pt idx="3">
                  <c:v>2416235.79</c:v>
                </c:pt>
                <c:pt idx="4">
                  <c:v>2556279</c:v>
                </c:pt>
                <c:pt idx="5">
                  <c:v>2736006.6</c:v>
                </c:pt>
                <c:pt idx="6">
                  <c:v>2479090.85</c:v>
                </c:pt>
                <c:pt idx="7">
                  <c:v>2491881.71</c:v>
                </c:pt>
                <c:pt idx="8">
                  <c:v>2617198.56</c:v>
                </c:pt>
                <c:pt idx="9">
                  <c:v>2878211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D2-4D95-AE60-24F79E8B4C0F}"/>
            </c:ext>
          </c:extLst>
        </c:ser>
        <c:ser>
          <c:idx val="3"/>
          <c:order val="3"/>
          <c:tx>
            <c:strRef>
              <c:f>ATCvet!$B$16</c:f>
              <c:strCache>
                <c:ptCount val="1"/>
                <c:pt idx="0">
                  <c:v>Skeleti-lihassüsteem (QM)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ATCvet!$D$3:$M$3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ATCvet!$D$16:$M$16</c:f>
              <c:numCache>
                <c:formatCode>#,##0</c:formatCode>
                <c:ptCount val="10"/>
                <c:pt idx="0">
                  <c:v>250169.03</c:v>
                </c:pt>
                <c:pt idx="1">
                  <c:v>311873.89</c:v>
                </c:pt>
                <c:pt idx="2">
                  <c:v>366498.39</c:v>
                </c:pt>
                <c:pt idx="3">
                  <c:v>473281.55</c:v>
                </c:pt>
                <c:pt idx="4">
                  <c:v>595900.96</c:v>
                </c:pt>
                <c:pt idx="5">
                  <c:v>696331.59</c:v>
                </c:pt>
                <c:pt idx="6">
                  <c:v>736829.03</c:v>
                </c:pt>
                <c:pt idx="7">
                  <c:v>877864.05</c:v>
                </c:pt>
                <c:pt idx="8">
                  <c:v>960070.68</c:v>
                </c:pt>
                <c:pt idx="9">
                  <c:v>1178312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D2-4D95-AE60-24F79E8B4C0F}"/>
            </c:ext>
          </c:extLst>
        </c:ser>
        <c:ser>
          <c:idx val="4"/>
          <c:order val="4"/>
          <c:tx>
            <c:strRef>
              <c:f>ATCvet!$B$15</c:f>
              <c:strCache>
                <c:ptCount val="1"/>
                <c:pt idx="0">
                  <c:v>Seedekulgla ja ainevahetus (QA)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ATCvet!$D$3:$M$3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ATCvet!$D$15:$M$15</c:f>
              <c:numCache>
                <c:formatCode>#,##0</c:formatCode>
                <c:ptCount val="10"/>
                <c:pt idx="0">
                  <c:v>279685.36</c:v>
                </c:pt>
                <c:pt idx="1">
                  <c:v>292946.39</c:v>
                </c:pt>
                <c:pt idx="2">
                  <c:v>335154.28999999998</c:v>
                </c:pt>
                <c:pt idx="3">
                  <c:v>365599.36</c:v>
                </c:pt>
                <c:pt idx="4">
                  <c:v>358799.34</c:v>
                </c:pt>
                <c:pt idx="5">
                  <c:v>515815.35</c:v>
                </c:pt>
                <c:pt idx="6">
                  <c:v>648093.43000000005</c:v>
                </c:pt>
                <c:pt idx="7">
                  <c:v>805354</c:v>
                </c:pt>
                <c:pt idx="8">
                  <c:v>1087589.6299999999</c:v>
                </c:pt>
                <c:pt idx="9">
                  <c:v>1171607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D2-4D95-AE60-24F79E8B4C0F}"/>
            </c:ext>
          </c:extLst>
        </c:ser>
        <c:ser>
          <c:idx val="5"/>
          <c:order val="5"/>
          <c:tx>
            <c:strRef>
              <c:f>ATCvet!$B$14</c:f>
              <c:strCache>
                <c:ptCount val="1"/>
                <c:pt idx="0">
                  <c:v>Urogenitaalsüsteem ja suguhormoonid (QG)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ATCvet!$D$3:$M$3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ATCvet!$D$14:$M$14</c:f>
              <c:numCache>
                <c:formatCode>#,##0</c:formatCode>
                <c:ptCount val="10"/>
                <c:pt idx="0">
                  <c:v>393725.73</c:v>
                </c:pt>
                <c:pt idx="1">
                  <c:v>466108.01</c:v>
                </c:pt>
                <c:pt idx="2">
                  <c:v>452060.62</c:v>
                </c:pt>
                <c:pt idx="3">
                  <c:v>480983.25</c:v>
                </c:pt>
                <c:pt idx="4">
                  <c:v>536767.43000000005</c:v>
                </c:pt>
                <c:pt idx="5">
                  <c:v>552541.06000000006</c:v>
                </c:pt>
                <c:pt idx="6">
                  <c:v>491143.11</c:v>
                </c:pt>
                <c:pt idx="7">
                  <c:v>541834.18000000005</c:v>
                </c:pt>
                <c:pt idx="8">
                  <c:v>576053.56999999995</c:v>
                </c:pt>
                <c:pt idx="9">
                  <c:v>581867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D2-4D95-AE60-24F79E8B4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532480"/>
        <c:axId val="194534016"/>
      </c:lineChart>
      <c:catAx>
        <c:axId val="1945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453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534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t-EE" sz="1200">
                    <a:latin typeface="Arial" panose="020B0604020202020204" pitchFamily="34" charset="0"/>
                    <a:cs typeface="Arial" panose="020B0604020202020204" pitchFamily="34" charset="0"/>
                  </a:rPr>
                  <a:t>Käive miljonites eurodes</a:t>
                </a:r>
              </a:p>
            </c:rich>
          </c:tx>
          <c:layout>
            <c:manualLayout>
              <c:xMode val="edge"/>
              <c:yMode val="edge"/>
              <c:x val="1.4810683386798874E-2"/>
              <c:y val="8.0013689904225901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4532480"/>
        <c:crosses val="autoZero"/>
        <c:crossBetween val="between"/>
        <c:majorUnit val="1000000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73454578594342379"/>
          <c:y val="7.5301264250102945E-2"/>
          <c:w val="0.24755711091669097"/>
          <c:h val="0.85863244414260909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6862058909302"/>
          <c:y val="7.0195006013084968E-2"/>
          <c:w val="0.60487921648682808"/>
          <c:h val="0.782780290081891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'Eesti, toimeaine kogus'!$B$10</c:f>
              <c:strCache>
                <c:ptCount val="1"/>
                <c:pt idx="0">
                  <c:v>Penitsilliinid ja penitsilliinide kombinatsioonid*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kogus'!$C$10:$L$10</c:f>
              <c:numCache>
                <c:formatCode>#,##0</c:formatCode>
                <c:ptCount val="10"/>
                <c:pt idx="0">
                  <c:v>2828060</c:v>
                </c:pt>
                <c:pt idx="1">
                  <c:v>3527768</c:v>
                </c:pt>
                <c:pt idx="2">
                  <c:v>3393248</c:v>
                </c:pt>
                <c:pt idx="3">
                  <c:v>2710632</c:v>
                </c:pt>
                <c:pt idx="4">
                  <c:v>3543896</c:v>
                </c:pt>
                <c:pt idx="5">
                  <c:v>3153837</c:v>
                </c:pt>
                <c:pt idx="6">
                  <c:v>3613840</c:v>
                </c:pt>
                <c:pt idx="7">
                  <c:v>3683293</c:v>
                </c:pt>
                <c:pt idx="8">
                  <c:v>2485167</c:v>
                </c:pt>
                <c:pt idx="9">
                  <c:v>2158519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3-46E0-BA22-E0351EECB179}"/>
            </c:ext>
          </c:extLst>
        </c:ser>
        <c:ser>
          <c:idx val="1"/>
          <c:order val="1"/>
          <c:tx>
            <c:strRef>
              <c:f>'Eesti, toimeaine kogus'!$B$11</c:f>
              <c:strCache>
                <c:ptCount val="1"/>
                <c:pt idx="0">
                  <c:v>Tetratsükliinid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kogus'!$C$11:$L$11</c:f>
              <c:numCache>
                <c:formatCode>#,##0</c:formatCode>
                <c:ptCount val="10"/>
                <c:pt idx="0">
                  <c:v>790771.98800000001</c:v>
                </c:pt>
                <c:pt idx="1">
                  <c:v>1090946.014</c:v>
                </c:pt>
                <c:pt idx="2">
                  <c:v>1185680.398</c:v>
                </c:pt>
                <c:pt idx="3">
                  <c:v>1806152.558</c:v>
                </c:pt>
                <c:pt idx="4">
                  <c:v>1765620.6779999998</c:v>
                </c:pt>
                <c:pt idx="5">
                  <c:v>2223539.7999999998</c:v>
                </c:pt>
                <c:pt idx="6">
                  <c:v>2032185</c:v>
                </c:pt>
                <c:pt idx="7">
                  <c:v>1832813</c:v>
                </c:pt>
                <c:pt idx="8">
                  <c:v>1675350</c:v>
                </c:pt>
                <c:pt idx="9">
                  <c:v>1395496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3-46E0-BA22-E0351EECB179}"/>
            </c:ext>
          </c:extLst>
        </c:ser>
        <c:ser>
          <c:idx val="2"/>
          <c:order val="2"/>
          <c:tx>
            <c:strRef>
              <c:f>'Eesti, toimeaine kogus'!$B$12</c:f>
              <c:strCache>
                <c:ptCount val="1"/>
                <c:pt idx="0">
                  <c:v>Pleuromutiliinid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kogus'!$C$12:$L$12</c:f>
              <c:numCache>
                <c:formatCode>#,##0</c:formatCode>
                <c:ptCount val="10"/>
                <c:pt idx="0">
                  <c:v>219871</c:v>
                </c:pt>
                <c:pt idx="1">
                  <c:v>201511</c:v>
                </c:pt>
                <c:pt idx="2">
                  <c:v>312814</c:v>
                </c:pt>
                <c:pt idx="3">
                  <c:v>457141</c:v>
                </c:pt>
                <c:pt idx="4">
                  <c:v>416503</c:v>
                </c:pt>
                <c:pt idx="5">
                  <c:v>1479775</c:v>
                </c:pt>
                <c:pt idx="6">
                  <c:v>753881</c:v>
                </c:pt>
                <c:pt idx="7">
                  <c:v>589362</c:v>
                </c:pt>
                <c:pt idx="8">
                  <c:v>564736</c:v>
                </c:pt>
                <c:pt idx="9">
                  <c:v>856382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3-46E0-BA22-E0351EECB179}"/>
            </c:ext>
          </c:extLst>
        </c:ser>
        <c:ser>
          <c:idx val="3"/>
          <c:order val="3"/>
          <c:tx>
            <c:strRef>
              <c:f>'Eesti, toimeaine kogus'!$B$13</c:f>
              <c:strCache>
                <c:ptCount val="1"/>
                <c:pt idx="0">
                  <c:v>Aminoglükosiidid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kogus'!$C$13:$L$13</c:f>
              <c:numCache>
                <c:formatCode>#,##0</c:formatCode>
                <c:ptCount val="10"/>
                <c:pt idx="0">
                  <c:v>696541.08886280004</c:v>
                </c:pt>
                <c:pt idx="1">
                  <c:v>854087.30197024997</c:v>
                </c:pt>
                <c:pt idx="2">
                  <c:v>781947.75732810004</c:v>
                </c:pt>
                <c:pt idx="3">
                  <c:v>780004.02088625007</c:v>
                </c:pt>
                <c:pt idx="4">
                  <c:v>813161.74447725003</c:v>
                </c:pt>
                <c:pt idx="5">
                  <c:v>899478.38642805</c:v>
                </c:pt>
                <c:pt idx="6">
                  <c:v>549235.13589659997</c:v>
                </c:pt>
                <c:pt idx="7">
                  <c:v>408401</c:v>
                </c:pt>
                <c:pt idx="8">
                  <c:v>438665</c:v>
                </c:pt>
                <c:pt idx="9">
                  <c:v>472572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3-46E0-BA22-E0351EECB179}"/>
            </c:ext>
          </c:extLst>
        </c:ser>
        <c:ser>
          <c:idx val="4"/>
          <c:order val="4"/>
          <c:tx>
            <c:strRef>
              <c:f>'Eesti, toimeaine kogus'!$B$14</c:f>
              <c:strCache>
                <c:ptCount val="1"/>
                <c:pt idx="0">
                  <c:v>Sulfoonamiidid ja trimetoprim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kogus'!$C$14:$L$14</c:f>
              <c:numCache>
                <c:formatCode>#,##0</c:formatCode>
                <c:ptCount val="10"/>
                <c:pt idx="0">
                  <c:v>665736</c:v>
                </c:pt>
                <c:pt idx="1">
                  <c:v>943325.28</c:v>
                </c:pt>
                <c:pt idx="2">
                  <c:v>737439.99999999988</c:v>
                </c:pt>
                <c:pt idx="3">
                  <c:v>140082.23999999996</c:v>
                </c:pt>
                <c:pt idx="4">
                  <c:v>296621.75999999995</c:v>
                </c:pt>
                <c:pt idx="5">
                  <c:v>207090.24</c:v>
                </c:pt>
                <c:pt idx="6">
                  <c:v>118315.2</c:v>
                </c:pt>
                <c:pt idx="7">
                  <c:v>200942</c:v>
                </c:pt>
                <c:pt idx="8">
                  <c:v>405311</c:v>
                </c:pt>
                <c:pt idx="9">
                  <c:v>440208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53-46E0-BA22-E0351EECB179}"/>
            </c:ext>
          </c:extLst>
        </c:ser>
        <c:ser>
          <c:idx val="5"/>
          <c:order val="5"/>
          <c:tx>
            <c:strRef>
              <c:f>'Eesti, toimeaine kogus'!$B$15</c:f>
              <c:strCache>
                <c:ptCount val="1"/>
                <c:pt idx="0">
                  <c:v>Makroliidid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kogus'!$C$15:$L$15</c:f>
              <c:numCache>
                <c:formatCode>#,##0</c:formatCode>
                <c:ptCount val="10"/>
                <c:pt idx="0">
                  <c:v>295406.1875</c:v>
                </c:pt>
                <c:pt idx="1">
                  <c:v>264226.75</c:v>
                </c:pt>
                <c:pt idx="2">
                  <c:v>303263.8125</c:v>
                </c:pt>
                <c:pt idx="3">
                  <c:v>463463.3125</c:v>
                </c:pt>
                <c:pt idx="4">
                  <c:v>465627.125</c:v>
                </c:pt>
                <c:pt idx="5">
                  <c:v>584246.9375</c:v>
                </c:pt>
                <c:pt idx="6">
                  <c:v>348656.4375</c:v>
                </c:pt>
                <c:pt idx="7">
                  <c:v>266753</c:v>
                </c:pt>
                <c:pt idx="8">
                  <c:v>239927</c:v>
                </c:pt>
                <c:pt idx="9">
                  <c:v>349435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53-46E0-BA22-E0351EECB179}"/>
            </c:ext>
          </c:extLst>
        </c:ser>
        <c:ser>
          <c:idx val="6"/>
          <c:order val="6"/>
          <c:tx>
            <c:strRef>
              <c:f>'Eesti, toimeaine kogus'!$B$16</c:f>
              <c:strCache>
                <c:ptCount val="1"/>
                <c:pt idx="0">
                  <c:v>Fluorokinoloonid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kogus'!$C$16:$L$16</c:f>
              <c:numCache>
                <c:formatCode>#,##0</c:formatCode>
                <c:ptCount val="10"/>
                <c:pt idx="0">
                  <c:v>229761.60980000001</c:v>
                </c:pt>
                <c:pt idx="1">
                  <c:v>289806.00980000006</c:v>
                </c:pt>
                <c:pt idx="2">
                  <c:v>248531.49340000001</c:v>
                </c:pt>
                <c:pt idx="3">
                  <c:v>128401.3679</c:v>
                </c:pt>
                <c:pt idx="4">
                  <c:v>202447.89809999999</c:v>
                </c:pt>
                <c:pt idx="5">
                  <c:v>201013.23130000001</c:v>
                </c:pt>
                <c:pt idx="6">
                  <c:v>225059.16010000001</c:v>
                </c:pt>
                <c:pt idx="7">
                  <c:v>148513</c:v>
                </c:pt>
                <c:pt idx="8">
                  <c:v>150700</c:v>
                </c:pt>
                <c:pt idx="9">
                  <c:v>143265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53-46E0-BA22-E0351EECB179}"/>
            </c:ext>
          </c:extLst>
        </c:ser>
        <c:ser>
          <c:idx val="7"/>
          <c:order val="7"/>
          <c:tx>
            <c:strRef>
              <c:f>'Eesti, toimeaine kogus'!$B$17</c:f>
              <c:strCache>
                <c:ptCount val="1"/>
                <c:pt idx="0">
                  <c:v>Tsefalosporiinid 3. ja 4. põlvkond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kogus'!$C$17:$L$17</c:f>
              <c:numCache>
                <c:formatCode>#,##0</c:formatCode>
                <c:ptCount val="10"/>
                <c:pt idx="0">
                  <c:v>22153</c:v>
                </c:pt>
                <c:pt idx="1">
                  <c:v>38583</c:v>
                </c:pt>
                <c:pt idx="2">
                  <c:v>58337</c:v>
                </c:pt>
                <c:pt idx="3">
                  <c:v>70970</c:v>
                </c:pt>
                <c:pt idx="4">
                  <c:v>80444</c:v>
                </c:pt>
                <c:pt idx="5">
                  <c:v>80086</c:v>
                </c:pt>
                <c:pt idx="6">
                  <c:v>75512</c:v>
                </c:pt>
                <c:pt idx="7">
                  <c:v>82211</c:v>
                </c:pt>
                <c:pt idx="8">
                  <c:v>91503</c:v>
                </c:pt>
                <c:pt idx="9">
                  <c:v>104144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53-46E0-BA22-E0351EECB179}"/>
            </c:ext>
          </c:extLst>
        </c:ser>
        <c:ser>
          <c:idx val="8"/>
          <c:order val="8"/>
          <c:tx>
            <c:strRef>
              <c:f>'Eesti, toimeaine kogus'!$B$18</c:f>
              <c:strCache>
                <c:ptCount val="1"/>
                <c:pt idx="0">
                  <c:v>Polümüksiinid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kogus'!$C$18:$L$18</c:f>
              <c:numCache>
                <c:formatCode>#,##0</c:formatCode>
                <c:ptCount val="10"/>
                <c:pt idx="0">
                  <c:v>366965.19527949998</c:v>
                </c:pt>
                <c:pt idx="1">
                  <c:v>361663.92937849998</c:v>
                </c:pt>
                <c:pt idx="2">
                  <c:v>424892.46307200001</c:v>
                </c:pt>
                <c:pt idx="3">
                  <c:v>540080.45175250003</c:v>
                </c:pt>
                <c:pt idx="4">
                  <c:v>697310.64647000004</c:v>
                </c:pt>
                <c:pt idx="5">
                  <c:v>397520.15005150001</c:v>
                </c:pt>
                <c:pt idx="6">
                  <c:v>136600.61187999998</c:v>
                </c:pt>
                <c:pt idx="7">
                  <c:v>82860</c:v>
                </c:pt>
                <c:pt idx="8">
                  <c:v>109438</c:v>
                </c:pt>
                <c:pt idx="9">
                  <c:v>82966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53-46E0-BA22-E0351EECB179}"/>
            </c:ext>
          </c:extLst>
        </c:ser>
        <c:ser>
          <c:idx val="10"/>
          <c:order val="9"/>
          <c:tx>
            <c:strRef>
              <c:f>'Eesti, toimeaine kogus'!$B$19</c:f>
              <c:strCache>
                <c:ptCount val="1"/>
                <c:pt idx="0">
                  <c:v>Linkoosamiidid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kogus'!$C$19:$L$19</c:f>
              <c:numCache>
                <c:formatCode>#,##0</c:formatCode>
                <c:ptCount val="10"/>
                <c:pt idx="0">
                  <c:v>108766.52</c:v>
                </c:pt>
                <c:pt idx="1">
                  <c:v>123664.48000000001</c:v>
                </c:pt>
                <c:pt idx="2">
                  <c:v>122410.16</c:v>
                </c:pt>
                <c:pt idx="3">
                  <c:v>146676.84</c:v>
                </c:pt>
                <c:pt idx="4">
                  <c:v>208436.8</c:v>
                </c:pt>
                <c:pt idx="5">
                  <c:v>301812.2</c:v>
                </c:pt>
                <c:pt idx="6">
                  <c:v>97866.8</c:v>
                </c:pt>
                <c:pt idx="7">
                  <c:v>33608</c:v>
                </c:pt>
                <c:pt idx="8">
                  <c:v>53982</c:v>
                </c:pt>
                <c:pt idx="9">
                  <c:v>78274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53-46E0-BA22-E0351EECB179}"/>
            </c:ext>
          </c:extLst>
        </c:ser>
        <c:ser>
          <c:idx val="11"/>
          <c:order val="10"/>
          <c:tx>
            <c:strRef>
              <c:f>'Eesti, toimeaine kogus'!$B$20</c:f>
              <c:strCache>
                <c:ptCount val="1"/>
                <c:pt idx="0">
                  <c:v>Tsefalosporiinid 1. (ja 2.) põlvkond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kogus'!$C$20:$L$20</c:f>
              <c:numCache>
                <c:formatCode>#,##0</c:formatCode>
                <c:ptCount val="10"/>
                <c:pt idx="0">
                  <c:v>146908.91079999998</c:v>
                </c:pt>
                <c:pt idx="1">
                  <c:v>136883.44680000001</c:v>
                </c:pt>
                <c:pt idx="2">
                  <c:v>102564.85160000001</c:v>
                </c:pt>
                <c:pt idx="3">
                  <c:v>119070.37880000001</c:v>
                </c:pt>
                <c:pt idx="4">
                  <c:v>94157.013999999996</c:v>
                </c:pt>
                <c:pt idx="5">
                  <c:v>85994.2212</c:v>
                </c:pt>
                <c:pt idx="6">
                  <c:v>80076.227599999998</c:v>
                </c:pt>
                <c:pt idx="7">
                  <c:v>77976.740000000005</c:v>
                </c:pt>
                <c:pt idx="8">
                  <c:v>68986</c:v>
                </c:pt>
                <c:pt idx="9">
                  <c:v>62196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53-46E0-BA22-E0351EECB179}"/>
            </c:ext>
          </c:extLst>
        </c:ser>
        <c:ser>
          <c:idx val="12"/>
          <c:order val="11"/>
          <c:tx>
            <c:strRef>
              <c:f>'Eesti, toimeaine kogus'!$B$21</c:f>
              <c:strCache>
                <c:ptCount val="1"/>
                <c:pt idx="0">
                  <c:v>Amfenikoolid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kogus'!$C$21:$L$21</c:f>
              <c:numCache>
                <c:formatCode>#,##0</c:formatCode>
                <c:ptCount val="10"/>
                <c:pt idx="0">
                  <c:v>22322.799999999999</c:v>
                </c:pt>
                <c:pt idx="1">
                  <c:v>12710</c:v>
                </c:pt>
                <c:pt idx="2">
                  <c:v>17104.28</c:v>
                </c:pt>
                <c:pt idx="3">
                  <c:v>20640</c:v>
                </c:pt>
                <c:pt idx="4">
                  <c:v>41030</c:v>
                </c:pt>
                <c:pt idx="5">
                  <c:v>52275</c:v>
                </c:pt>
                <c:pt idx="6">
                  <c:v>39195</c:v>
                </c:pt>
                <c:pt idx="7">
                  <c:v>40750</c:v>
                </c:pt>
                <c:pt idx="8">
                  <c:v>55490</c:v>
                </c:pt>
                <c:pt idx="9">
                  <c:v>56341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53-46E0-BA22-E0351EECB179}"/>
            </c:ext>
          </c:extLst>
        </c:ser>
        <c:ser>
          <c:idx val="9"/>
          <c:order val="12"/>
          <c:tx>
            <c:strRef>
              <c:f>'Eesti, toimeaine kogus'!$B$22</c:f>
              <c:strCache>
                <c:ptCount val="1"/>
                <c:pt idx="0">
                  <c:v>Teised antibiootikumid ja antibakteriaalsed ained</c:v>
                </c:pt>
              </c:strCache>
            </c:strRef>
          </c:tx>
          <c:invertIfNegative val="0"/>
          <c:cat>
            <c:numRef>
              <c:f>'Eesti, toimeaine kogus'!$C$9:$L$9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'Eesti, toimeaine kogus'!$C$22:$L$22</c:f>
              <c:numCache>
                <c:formatCode>#,##0</c:formatCode>
                <c:ptCount val="10"/>
                <c:pt idx="0">
                  <c:v>21737.16966</c:v>
                </c:pt>
                <c:pt idx="1">
                  <c:v>18902.61506</c:v>
                </c:pt>
                <c:pt idx="2">
                  <c:v>20168.576820000002</c:v>
                </c:pt>
                <c:pt idx="3">
                  <c:v>20909.17222</c:v>
                </c:pt>
                <c:pt idx="4">
                  <c:v>21421.508179999997</c:v>
                </c:pt>
                <c:pt idx="5">
                  <c:v>25103.857179999999</c:v>
                </c:pt>
                <c:pt idx="6">
                  <c:v>33536.118300000002</c:v>
                </c:pt>
                <c:pt idx="7">
                  <c:v>52345</c:v>
                </c:pt>
                <c:pt idx="8">
                  <c:v>65397</c:v>
                </c:pt>
                <c:pt idx="9">
                  <c:v>109550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53-46E0-BA22-E0351EECB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94624128"/>
        <c:axId val="194191744"/>
      </c:barChart>
      <c:catAx>
        <c:axId val="1946241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4191744"/>
        <c:crosses val="autoZero"/>
        <c:auto val="1"/>
        <c:lblAlgn val="ctr"/>
        <c:lblOffset val="100"/>
        <c:noMultiLvlLbl val="0"/>
      </c:catAx>
      <c:valAx>
        <c:axId val="194191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t-EE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Müüdud kogus kilogrammides</a:t>
                </a:r>
                <a:endParaRPr lang="et-EE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1931564110041801E-2"/>
              <c:y val="7.262819950708615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462412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75352865639646993"/>
          <c:y val="2.2548129536189312E-2"/>
          <c:w val="0.24647138429988563"/>
          <c:h val="0.9465240878018667"/>
        </c:manualLayout>
      </c:layout>
      <c:overlay val="0"/>
      <c:txPr>
        <a:bodyPr/>
        <a:lstStyle/>
        <a:p>
          <a:pPr>
            <a:defRPr sz="9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4916399338971"/>
          <c:y val="4.5998132553087621E-2"/>
          <c:w val="0.69304376883445129"/>
          <c:h val="0.5317057563913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8'!$B$3</c:f>
              <c:strCache>
                <c:ptCount val="1"/>
                <c:pt idx="0">
                  <c:v>Tetracyclines</c:v>
                </c:pt>
              </c:strCache>
            </c:strRef>
          </c:tx>
          <c:spPr>
            <a:solidFill>
              <a:srgbClr val="003399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8'!$B$4:$B$33</c:f>
              <c:numCache>
                <c:formatCode>#,##0.00</c:formatCode>
                <c:ptCount val="30"/>
                <c:pt idx="0">
                  <c:v>27.673274760481199</c:v>
                </c:pt>
                <c:pt idx="1">
                  <c:v>34.814595377682799</c:v>
                </c:pt>
                <c:pt idx="2">
                  <c:v>60.1749562509562</c:v>
                </c:pt>
                <c:pt idx="3">
                  <c:v>41.362164218820602</c:v>
                </c:pt>
                <c:pt idx="4">
                  <c:v>183.28992607280099</c:v>
                </c:pt>
                <c:pt idx="5">
                  <c:v>24.1167990463798</c:v>
                </c:pt>
                <c:pt idx="6">
                  <c:v>11.8216204092632</c:v>
                </c:pt>
                <c:pt idx="7">
                  <c:v>15.628968491795</c:v>
                </c:pt>
                <c:pt idx="8">
                  <c:v>4.3355245763122303</c:v>
                </c:pt>
                <c:pt idx="9">
                  <c:v>26.212773653774299</c:v>
                </c:pt>
                <c:pt idx="10">
                  <c:v>26.772196506551399</c:v>
                </c:pt>
                <c:pt idx="11">
                  <c:v>23.8575892511533</c:v>
                </c:pt>
                <c:pt idx="12">
                  <c:v>97.737931307380094</c:v>
                </c:pt>
                <c:pt idx="13">
                  <c:v>0.42142523198801801</c:v>
                </c:pt>
                <c:pt idx="14">
                  <c:v>21.667328669622101</c:v>
                </c:pt>
                <c:pt idx="15">
                  <c:v>93.002797174318005</c:v>
                </c:pt>
                <c:pt idx="16">
                  <c:v>10.9426535997725</c:v>
                </c:pt>
                <c:pt idx="17">
                  <c:v>4.5101365518540399</c:v>
                </c:pt>
                <c:pt idx="18">
                  <c:v>12.284256656429299</c:v>
                </c:pt>
                <c:pt idx="19">
                  <c:v>27.012621561439701</c:v>
                </c:pt>
                <c:pt idx="20">
                  <c:v>7.5697098578211997E-2</c:v>
                </c:pt>
                <c:pt idx="21">
                  <c:v>42.887041463065103</c:v>
                </c:pt>
                <c:pt idx="22">
                  <c:v>47.376491053130998</c:v>
                </c:pt>
                <c:pt idx="23">
                  <c:v>26.8732842009344</c:v>
                </c:pt>
                <c:pt idx="24">
                  <c:v>14.9528368897085</c:v>
                </c:pt>
                <c:pt idx="25">
                  <c:v>2.64137102415848</c:v>
                </c:pt>
                <c:pt idx="26">
                  <c:v>134.88795192217799</c:v>
                </c:pt>
                <c:pt idx="27">
                  <c:v>0.80911006372762295</c:v>
                </c:pt>
                <c:pt idx="28">
                  <c:v>10.912486787033499</c:v>
                </c:pt>
                <c:pt idx="29">
                  <c:v>23.7576707927584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7-490C-814E-4E5C890FD6D0}"/>
            </c:ext>
          </c:extLst>
        </c:ser>
        <c:ser>
          <c:idx val="1"/>
          <c:order val="1"/>
          <c:tx>
            <c:strRef>
              <c:f>'Figure 8'!$C$3</c:f>
              <c:strCache>
                <c:ptCount val="1"/>
                <c:pt idx="0">
                  <c:v>Penicillins</c:v>
                </c:pt>
              </c:strCache>
            </c:strRef>
          </c:tx>
          <c:spPr>
            <a:solidFill>
              <a:srgbClr val="7BBBB2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8'!$C$4:$C$33</c:f>
              <c:numCache>
                <c:formatCode>#,##0.00</c:formatCode>
                <c:ptCount val="30"/>
                <c:pt idx="0">
                  <c:v>8.5498729468588408</c:v>
                </c:pt>
                <c:pt idx="1">
                  <c:v>46.287204189751698</c:v>
                </c:pt>
                <c:pt idx="2">
                  <c:v>15.5491778136678</c:v>
                </c:pt>
                <c:pt idx="3">
                  <c:v>21.4770321692457</c:v>
                </c:pt>
                <c:pt idx="4">
                  <c:v>45.369622332863102</c:v>
                </c:pt>
                <c:pt idx="5">
                  <c:v>17.3194792712431</c:v>
                </c:pt>
                <c:pt idx="6">
                  <c:v>11.829468370017199</c:v>
                </c:pt>
                <c:pt idx="7">
                  <c:v>28.6844409167837</c:v>
                </c:pt>
                <c:pt idx="8">
                  <c:v>9.6366914962511601</c:v>
                </c:pt>
                <c:pt idx="9">
                  <c:v>8.3272460328969409</c:v>
                </c:pt>
                <c:pt idx="10">
                  <c:v>38.829756975612497</c:v>
                </c:pt>
                <c:pt idx="11">
                  <c:v>11.411213642383499</c:v>
                </c:pt>
                <c:pt idx="12">
                  <c:v>46.899769702230302</c:v>
                </c:pt>
                <c:pt idx="13">
                  <c:v>3.3092666361721501</c:v>
                </c:pt>
                <c:pt idx="14">
                  <c:v>9.9898479466173598</c:v>
                </c:pt>
                <c:pt idx="15">
                  <c:v>87.279939803347602</c:v>
                </c:pt>
                <c:pt idx="16">
                  <c:v>10.491417980241</c:v>
                </c:pt>
                <c:pt idx="17">
                  <c:v>10.325952633687701</c:v>
                </c:pt>
                <c:pt idx="18">
                  <c:v>6.7929529733049803</c:v>
                </c:pt>
                <c:pt idx="19">
                  <c:v>13.2511586520741</c:v>
                </c:pt>
                <c:pt idx="20">
                  <c:v>1.57456200262416</c:v>
                </c:pt>
                <c:pt idx="21">
                  <c:v>44.500286330370898</c:v>
                </c:pt>
                <c:pt idx="22">
                  <c:v>25.1344883146906</c:v>
                </c:pt>
                <c:pt idx="23">
                  <c:v>17.739312028264401</c:v>
                </c:pt>
                <c:pt idx="24">
                  <c:v>8.2445881280499993</c:v>
                </c:pt>
                <c:pt idx="25">
                  <c:v>11.716318810966699</c:v>
                </c:pt>
                <c:pt idx="26">
                  <c:v>92.646963730971805</c:v>
                </c:pt>
                <c:pt idx="27">
                  <c:v>7.5062843701609498</c:v>
                </c:pt>
                <c:pt idx="28">
                  <c:v>11.336862699026801</c:v>
                </c:pt>
                <c:pt idx="29">
                  <c:v>9.9781767787377902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7-490C-814E-4E5C890FD6D0}"/>
            </c:ext>
          </c:extLst>
        </c:ser>
        <c:ser>
          <c:idx val="2"/>
          <c:order val="2"/>
          <c:tx>
            <c:strRef>
              <c:f>'Figure 8'!$D$3</c:f>
              <c:strCache>
                <c:ptCount val="1"/>
                <c:pt idx="0">
                  <c:v>Sulfonamides</c:v>
                </c:pt>
              </c:strCache>
            </c:strRef>
          </c:tx>
          <c:spPr>
            <a:solidFill>
              <a:srgbClr val="FECB00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8'!$D$4:$D$33</c:f>
              <c:numCache>
                <c:formatCode>#,##0.00</c:formatCode>
                <c:ptCount val="30"/>
                <c:pt idx="0">
                  <c:v>4.2483383895078104</c:v>
                </c:pt>
                <c:pt idx="1">
                  <c:v>35.856025928136397</c:v>
                </c:pt>
                <c:pt idx="2">
                  <c:v>9.6626798251369994</c:v>
                </c:pt>
                <c:pt idx="3">
                  <c:v>13.8338339980544</c:v>
                </c:pt>
                <c:pt idx="4">
                  <c:v>59.126926845916799</c:v>
                </c:pt>
                <c:pt idx="5">
                  <c:v>11.147149557668</c:v>
                </c:pt>
                <c:pt idx="6">
                  <c:v>4.2565684845984197</c:v>
                </c:pt>
                <c:pt idx="7">
                  <c:v>0.79004550442063304</c:v>
                </c:pt>
                <c:pt idx="8">
                  <c:v>3.83158107651108</c:v>
                </c:pt>
                <c:pt idx="9">
                  <c:v>14.6888439132429</c:v>
                </c:pt>
                <c:pt idx="10">
                  <c:v>8.2151046637816094</c:v>
                </c:pt>
                <c:pt idx="11">
                  <c:v>6.8023578748768303</c:v>
                </c:pt>
                <c:pt idx="12">
                  <c:v>11.679423508451</c:v>
                </c:pt>
                <c:pt idx="13">
                  <c:v>0.33877261768170303</c:v>
                </c:pt>
                <c:pt idx="14">
                  <c:v>10.1532827828824</c:v>
                </c:pt>
                <c:pt idx="15">
                  <c:v>36.476395744321501</c:v>
                </c:pt>
                <c:pt idx="16">
                  <c:v>1.8069480400751401</c:v>
                </c:pt>
                <c:pt idx="17">
                  <c:v>7.9946227151369103</c:v>
                </c:pt>
                <c:pt idx="18">
                  <c:v>5.1201104124211998</c:v>
                </c:pt>
                <c:pt idx="19">
                  <c:v>10.704189960555899</c:v>
                </c:pt>
                <c:pt idx="20">
                  <c:v>0.71646624428438599</c:v>
                </c:pt>
                <c:pt idx="21">
                  <c:v>10.5492702678008</c:v>
                </c:pt>
                <c:pt idx="22">
                  <c:v>4.5727840366198196</c:v>
                </c:pt>
                <c:pt idx="23">
                  <c:v>4.5155839703891401</c:v>
                </c:pt>
                <c:pt idx="24">
                  <c:v>6.31893821561136</c:v>
                </c:pt>
                <c:pt idx="25">
                  <c:v>2.96379415101518</c:v>
                </c:pt>
                <c:pt idx="26">
                  <c:v>45.421771632551199</c:v>
                </c:pt>
                <c:pt idx="27">
                  <c:v>2.0214796832850199</c:v>
                </c:pt>
                <c:pt idx="28">
                  <c:v>18.334455876073299</c:v>
                </c:pt>
                <c:pt idx="29">
                  <c:v>8.0698783611686498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97-490C-814E-4E5C890FD6D0}"/>
            </c:ext>
          </c:extLst>
        </c:ser>
        <c:ser>
          <c:idx val="3"/>
          <c:order val="3"/>
          <c:tx>
            <c:strRef>
              <c:f>'Figure 8'!$E$3</c:f>
              <c:strCache>
                <c:ptCount val="1"/>
                <c:pt idx="0">
                  <c:v>Trimethoprim</c:v>
                </c:pt>
              </c:strCache>
            </c:strRef>
          </c:tx>
          <c:spPr>
            <a:solidFill>
              <a:srgbClr val="009BBB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8'!$E$4:$E$33</c:f>
              <c:numCache>
                <c:formatCode>#,##0.00</c:formatCode>
                <c:ptCount val="30"/>
                <c:pt idx="0">
                  <c:v>0.75865344976307403</c:v>
                </c:pt>
                <c:pt idx="1">
                  <c:v>7.1842378240836497</c:v>
                </c:pt>
                <c:pt idx="2">
                  <c:v>1.14902575811846</c:v>
                </c:pt>
                <c:pt idx="3">
                  <c:v>2.14454728603737</c:v>
                </c:pt>
                <c:pt idx="4">
                  <c:v>11.3383651172116</c:v>
                </c:pt>
                <c:pt idx="5">
                  <c:v>1.2451328039841001</c:v>
                </c:pt>
                <c:pt idx="6">
                  <c:v>0.72376822171545996</c:v>
                </c:pt>
                <c:pt idx="7">
                  <c:v>0.15800910088412601</c:v>
                </c:pt>
                <c:pt idx="8">
                  <c:v>0.76740378617737504</c:v>
                </c:pt>
                <c:pt idx="9">
                  <c:v>2.1686921717176699</c:v>
                </c:pt>
                <c:pt idx="10">
                  <c:v>0.97061930205955105</c:v>
                </c:pt>
                <c:pt idx="11">
                  <c:v>1.14602804846591</c:v>
                </c:pt>
                <c:pt idx="12">
                  <c:v>2.4280508280335802</c:v>
                </c:pt>
                <c:pt idx="13">
                  <c:v>5.0330458898793E-2</c:v>
                </c:pt>
                <c:pt idx="14">
                  <c:v>0.910404097041973</c:v>
                </c:pt>
                <c:pt idx="15">
                  <c:v>4.6042709543463296</c:v>
                </c:pt>
                <c:pt idx="16">
                  <c:v>0.36019223673131601</c:v>
                </c:pt>
                <c:pt idx="17">
                  <c:v>1.88654347730002</c:v>
                </c:pt>
                <c:pt idx="18">
                  <c:v>0.96306753060383399</c:v>
                </c:pt>
                <c:pt idx="19">
                  <c:v>2.0179770771643799</c:v>
                </c:pt>
                <c:pt idx="20">
                  <c:v>0.135116674674784</c:v>
                </c:pt>
                <c:pt idx="21">
                  <c:v>1.20016148458321</c:v>
                </c:pt>
                <c:pt idx="22">
                  <c:v>0.88885540967280496</c:v>
                </c:pt>
                <c:pt idx="23">
                  <c:v>0.86340579973426002</c:v>
                </c:pt>
                <c:pt idx="24">
                  <c:v>0.67233234908820005</c:v>
                </c:pt>
                <c:pt idx="25">
                  <c:v>0.58826640399754504</c:v>
                </c:pt>
                <c:pt idx="26">
                  <c:v>8.8308946549603693</c:v>
                </c:pt>
                <c:pt idx="27">
                  <c:v>0.38746130145183</c:v>
                </c:pt>
                <c:pt idx="28">
                  <c:v>1.1090521508603199</c:v>
                </c:pt>
                <c:pt idx="29">
                  <c:v>1.58957178822916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97-490C-814E-4E5C890FD6D0}"/>
            </c:ext>
          </c:extLst>
        </c:ser>
        <c:ser>
          <c:idx val="4"/>
          <c:order val="4"/>
          <c:tx>
            <c:strRef>
              <c:f>'Figure 8'!$F$3</c:f>
              <c:strCache>
                <c:ptCount val="1"/>
                <c:pt idx="0">
                  <c:v>Macrolides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8'!$F$4:$F$33</c:f>
              <c:numCache>
                <c:formatCode>#,##0.00</c:formatCode>
                <c:ptCount val="30"/>
                <c:pt idx="0">
                  <c:v>4.0791904314392298</c:v>
                </c:pt>
                <c:pt idx="1">
                  <c:v>9.7876480331574491</c:v>
                </c:pt>
                <c:pt idx="2">
                  <c:v>13.6076173485515</c:v>
                </c:pt>
                <c:pt idx="3">
                  <c:v>2.1888540627837698</c:v>
                </c:pt>
                <c:pt idx="4">
                  <c:v>21.133241890741299</c:v>
                </c:pt>
                <c:pt idx="5">
                  <c:v>3.4274575284489499</c:v>
                </c:pt>
                <c:pt idx="6">
                  <c:v>4.4785736770886997</c:v>
                </c:pt>
                <c:pt idx="7">
                  <c:v>2.7773447881127602</c:v>
                </c:pt>
                <c:pt idx="8">
                  <c:v>1.14764605542295</c:v>
                </c:pt>
                <c:pt idx="9">
                  <c:v>4.9745608872045697</c:v>
                </c:pt>
                <c:pt idx="10">
                  <c:v>6.15049441101959</c:v>
                </c:pt>
                <c:pt idx="11">
                  <c:v>3.0380104573719602</c:v>
                </c:pt>
                <c:pt idx="12">
                  <c:v>7.0741335282230198</c:v>
                </c:pt>
                <c:pt idx="14">
                  <c:v>2.9478344461368802</c:v>
                </c:pt>
                <c:pt idx="15">
                  <c:v>29.1394401608378</c:v>
                </c:pt>
                <c:pt idx="16">
                  <c:v>3.8262372516258898</c:v>
                </c:pt>
                <c:pt idx="17">
                  <c:v>2.0589054186970102</c:v>
                </c:pt>
                <c:pt idx="18">
                  <c:v>0.94964846552236304</c:v>
                </c:pt>
                <c:pt idx="19">
                  <c:v>6.9251794921043004</c:v>
                </c:pt>
                <c:pt idx="20">
                  <c:v>1.10588770804E-3</c:v>
                </c:pt>
                <c:pt idx="21">
                  <c:v>8.6794650589806199</c:v>
                </c:pt>
                <c:pt idx="22">
                  <c:v>17.147304900814699</c:v>
                </c:pt>
                <c:pt idx="23">
                  <c:v>13.427634900753599</c:v>
                </c:pt>
                <c:pt idx="24">
                  <c:v>4.12394272040427</c:v>
                </c:pt>
                <c:pt idx="25">
                  <c:v>0.92166426585241701</c:v>
                </c:pt>
                <c:pt idx="26">
                  <c:v>23.713890687794699</c:v>
                </c:pt>
                <c:pt idx="27">
                  <c:v>0.416371047226957</c:v>
                </c:pt>
                <c:pt idx="28">
                  <c:v>3.2050739944748798</c:v>
                </c:pt>
                <c:pt idx="29">
                  <c:v>5.4721841370458701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97-490C-814E-4E5C890FD6D0}"/>
            </c:ext>
          </c:extLst>
        </c:ser>
        <c:ser>
          <c:idx val="5"/>
          <c:order val="5"/>
          <c:tx>
            <c:strRef>
              <c:f>'Figure 8'!$G$3</c:f>
              <c:strCache>
                <c:ptCount val="1"/>
                <c:pt idx="0">
                  <c:v>Lincosamides</c:v>
                </c:pt>
              </c:strCache>
            </c:strRef>
          </c:tx>
          <c:spPr>
            <a:solidFill>
              <a:srgbClr val="983222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8'!$G$4:$G$33</c:f>
              <c:numCache>
                <c:formatCode>#,##0.00</c:formatCode>
                <c:ptCount val="30"/>
                <c:pt idx="0">
                  <c:v>0.36292857773506598</c:v>
                </c:pt>
                <c:pt idx="1">
                  <c:v>3.2769400397437498</c:v>
                </c:pt>
                <c:pt idx="2">
                  <c:v>1.20776514534804</c:v>
                </c:pt>
                <c:pt idx="3">
                  <c:v>0.20614446521263899</c:v>
                </c:pt>
                <c:pt idx="4">
                  <c:v>64.409098026582797</c:v>
                </c:pt>
                <c:pt idx="5">
                  <c:v>0.21426506929224101</c:v>
                </c:pt>
                <c:pt idx="6">
                  <c:v>0.96488499076578704</c:v>
                </c:pt>
                <c:pt idx="7">
                  <c:v>0.79288758123829095</c:v>
                </c:pt>
                <c:pt idx="8">
                  <c:v>0.22413526739878001</c:v>
                </c:pt>
                <c:pt idx="9">
                  <c:v>0.39336722785397699</c:v>
                </c:pt>
                <c:pt idx="10">
                  <c:v>1.25665206182853</c:v>
                </c:pt>
                <c:pt idx="11">
                  <c:v>0.35498497853957101</c:v>
                </c:pt>
                <c:pt idx="12">
                  <c:v>5.4992862251728702</c:v>
                </c:pt>
                <c:pt idx="13">
                  <c:v>0</c:v>
                </c:pt>
                <c:pt idx="14">
                  <c:v>0.15642606351251401</c:v>
                </c:pt>
                <c:pt idx="15">
                  <c:v>14.966053150432799</c:v>
                </c:pt>
                <c:pt idx="16">
                  <c:v>0.114450626637167</c:v>
                </c:pt>
                <c:pt idx="17">
                  <c:v>0.47998017297912199</c:v>
                </c:pt>
                <c:pt idx="18">
                  <c:v>0.60708256395580296</c:v>
                </c:pt>
                <c:pt idx="19">
                  <c:v>0.12781694336027699</c:v>
                </c:pt>
                <c:pt idx="21">
                  <c:v>0.86393042028037303</c:v>
                </c:pt>
                <c:pt idx="22">
                  <c:v>2.8231817505500998</c:v>
                </c:pt>
                <c:pt idx="23">
                  <c:v>6.42157488732785</c:v>
                </c:pt>
                <c:pt idx="24">
                  <c:v>0.51752859052740596</c:v>
                </c:pt>
                <c:pt idx="25">
                  <c:v>0.33355068982787001</c:v>
                </c:pt>
                <c:pt idx="26">
                  <c:v>18.6009897745455</c:v>
                </c:pt>
                <c:pt idx="27">
                  <c:v>1.5621707497220001E-3</c:v>
                </c:pt>
                <c:pt idx="28">
                  <c:v>3.8036023650972001E-2</c:v>
                </c:pt>
                <c:pt idx="29">
                  <c:v>0.93094175692394399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97-490C-814E-4E5C890FD6D0}"/>
            </c:ext>
          </c:extLst>
        </c:ser>
        <c:ser>
          <c:idx val="6"/>
          <c:order val="6"/>
          <c:tx>
            <c:strRef>
              <c:f>'Figure 8'!$H$3</c:f>
              <c:strCache>
                <c:ptCount val="1"/>
                <c:pt idx="0">
                  <c:v>Polymyxins</c:v>
                </c:pt>
              </c:strCache>
            </c:strRef>
          </c:tx>
          <c:spPr>
            <a:solidFill>
              <a:srgbClr val="00549F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8'!$H$4:$H$33</c:f>
              <c:numCache>
                <c:formatCode>#,##0.00</c:formatCode>
                <c:ptCount val="30"/>
                <c:pt idx="0">
                  <c:v>1.6179755873003501</c:v>
                </c:pt>
                <c:pt idx="1">
                  <c:v>2.7556604117094601</c:v>
                </c:pt>
                <c:pt idx="2">
                  <c:v>3.6413399892050902</c:v>
                </c:pt>
                <c:pt idx="3">
                  <c:v>2.56161557771589</c:v>
                </c:pt>
                <c:pt idx="4">
                  <c:v>12.3719723602811</c:v>
                </c:pt>
                <c:pt idx="5">
                  <c:v>0.98960618605545603</c:v>
                </c:pt>
                <c:pt idx="6">
                  <c:v>0.52955302894296996</c:v>
                </c:pt>
                <c:pt idx="7">
                  <c:v>1.33164423663401</c:v>
                </c:pt>
                <c:pt idx="9">
                  <c:v>4.0651165834457101</c:v>
                </c:pt>
                <c:pt idx="10">
                  <c:v>9.1971706921028904</c:v>
                </c:pt>
                <c:pt idx="11">
                  <c:v>3.3667731463712101</c:v>
                </c:pt>
                <c:pt idx="12">
                  <c:v>9.60751091517505</c:v>
                </c:pt>
                <c:pt idx="14">
                  <c:v>7.1804533791858999E-2</c:v>
                </c:pt>
                <c:pt idx="15">
                  <c:v>26.133227774961799</c:v>
                </c:pt>
                <c:pt idx="16">
                  <c:v>0.93930090137140299</c:v>
                </c:pt>
                <c:pt idx="17">
                  <c:v>0.60769857703025298</c:v>
                </c:pt>
                <c:pt idx="18">
                  <c:v>1.4943268194185699</c:v>
                </c:pt>
                <c:pt idx="19">
                  <c:v>0.48357374529007802</c:v>
                </c:pt>
                <c:pt idx="21">
                  <c:v>5.9402452869383202</c:v>
                </c:pt>
                <c:pt idx="22">
                  <c:v>12.1313833185169</c:v>
                </c:pt>
                <c:pt idx="23">
                  <c:v>7.4393556332886304</c:v>
                </c:pt>
                <c:pt idx="24">
                  <c:v>1.1371821161303299</c:v>
                </c:pt>
                <c:pt idx="25">
                  <c:v>0.10377905953586</c:v>
                </c:pt>
                <c:pt idx="26">
                  <c:v>34.910784801399302</c:v>
                </c:pt>
                <c:pt idx="27">
                  <c:v>0.11296466948936899</c:v>
                </c:pt>
                <c:pt idx="28">
                  <c:v>0.61896819932479796</c:v>
                </c:pt>
                <c:pt idx="29">
                  <c:v>0.124966230735678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97-490C-814E-4E5C890FD6D0}"/>
            </c:ext>
          </c:extLst>
        </c:ser>
        <c:ser>
          <c:idx val="7"/>
          <c:order val="7"/>
          <c:tx>
            <c:strRef>
              <c:f>'Figure 8'!$I$3</c:f>
              <c:strCache>
                <c:ptCount val="1"/>
                <c:pt idx="0">
                  <c:v>Aminoglycosides</c:v>
                </c:pt>
              </c:strCache>
            </c:strRef>
          </c:tx>
          <c:spPr>
            <a:solidFill>
              <a:srgbClr val="A5757B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8'!$I$4:$I$33</c:f>
              <c:numCache>
                <c:formatCode>#,##0.00</c:formatCode>
                <c:ptCount val="30"/>
                <c:pt idx="0">
                  <c:v>1.3642807533597301</c:v>
                </c:pt>
                <c:pt idx="1">
                  <c:v>0.33370118417323802</c:v>
                </c:pt>
                <c:pt idx="2">
                  <c:v>5.0267996686930996</c:v>
                </c:pt>
                <c:pt idx="3">
                  <c:v>6.46997688448534</c:v>
                </c:pt>
                <c:pt idx="4">
                  <c:v>4.7356670690575502</c:v>
                </c:pt>
                <c:pt idx="5">
                  <c:v>2.4219290446143402</c:v>
                </c:pt>
                <c:pt idx="6">
                  <c:v>1.42399139020764</c:v>
                </c:pt>
                <c:pt idx="7">
                  <c:v>3.1860749578316598</c:v>
                </c:pt>
                <c:pt idx="8">
                  <c:v>5.966381860146E-2</c:v>
                </c:pt>
                <c:pt idx="9">
                  <c:v>6.2319168285172797</c:v>
                </c:pt>
                <c:pt idx="10">
                  <c:v>1.7749150289607201</c:v>
                </c:pt>
                <c:pt idx="11">
                  <c:v>1.9023100252124501</c:v>
                </c:pt>
                <c:pt idx="12">
                  <c:v>2.2935307625958301</c:v>
                </c:pt>
                <c:pt idx="13">
                  <c:v>0.90782366689873295</c:v>
                </c:pt>
                <c:pt idx="14">
                  <c:v>2.9609268400934701</c:v>
                </c:pt>
                <c:pt idx="15">
                  <c:v>4.6171982775967599</c:v>
                </c:pt>
                <c:pt idx="16">
                  <c:v>3.5592826504190298</c:v>
                </c:pt>
                <c:pt idx="17">
                  <c:v>2.0012171427563801</c:v>
                </c:pt>
                <c:pt idx="18">
                  <c:v>1.2175727513129799</c:v>
                </c:pt>
                <c:pt idx="19">
                  <c:v>0.683703441961516</c:v>
                </c:pt>
                <c:pt idx="20">
                  <c:v>0.22166894268030199</c:v>
                </c:pt>
                <c:pt idx="21">
                  <c:v>5.4781110659099204</c:v>
                </c:pt>
                <c:pt idx="22">
                  <c:v>3.8328676348636899</c:v>
                </c:pt>
                <c:pt idx="23">
                  <c:v>10.377089120514301</c:v>
                </c:pt>
                <c:pt idx="24">
                  <c:v>1.9449533372137</c:v>
                </c:pt>
                <c:pt idx="25">
                  <c:v>2.5522183582697702</c:v>
                </c:pt>
                <c:pt idx="26">
                  <c:v>15.1030918134483</c:v>
                </c:pt>
                <c:pt idx="27">
                  <c:v>0.34045290111474003</c:v>
                </c:pt>
                <c:pt idx="28">
                  <c:v>3.75872463471228</c:v>
                </c:pt>
                <c:pt idx="29">
                  <c:v>1.9507539231348701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97-490C-814E-4E5C890FD6D0}"/>
            </c:ext>
          </c:extLst>
        </c:ser>
        <c:ser>
          <c:idx val="8"/>
          <c:order val="8"/>
          <c:tx>
            <c:strRef>
              <c:f>'Figure 8'!$J$3</c:f>
              <c:strCache>
                <c:ptCount val="1"/>
                <c:pt idx="0">
                  <c:v>Pleuromutilins</c:v>
                </c:pt>
              </c:strCache>
            </c:strRef>
          </c:tx>
          <c:spPr>
            <a:solidFill>
              <a:srgbClr val="B5DED9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8'!$J$4:$J$33</c:f>
              <c:numCache>
                <c:formatCode>#,##0.00</c:formatCode>
                <c:ptCount val="30"/>
                <c:pt idx="0">
                  <c:v>0.43572072508008902</c:v>
                </c:pt>
                <c:pt idx="1">
                  <c:v>0.60748724671094201</c:v>
                </c:pt>
                <c:pt idx="2">
                  <c:v>1.45396854215819</c:v>
                </c:pt>
                <c:pt idx="3">
                  <c:v>1.621892638536</c:v>
                </c:pt>
                <c:pt idx="4">
                  <c:v>24.456718673540099</c:v>
                </c:pt>
                <c:pt idx="5">
                  <c:v>3.9326442986453101</c:v>
                </c:pt>
                <c:pt idx="6">
                  <c:v>4.0383148975218299</c:v>
                </c:pt>
                <c:pt idx="7">
                  <c:v>7.5453574760251403</c:v>
                </c:pt>
                <c:pt idx="8">
                  <c:v>5.8284263795588001E-2</c:v>
                </c:pt>
                <c:pt idx="9">
                  <c:v>0.75766632173479398</c:v>
                </c:pt>
                <c:pt idx="10">
                  <c:v>1.61018000975822</c:v>
                </c:pt>
                <c:pt idx="11">
                  <c:v>0.23602217397466699</c:v>
                </c:pt>
                <c:pt idx="12">
                  <c:v>12.351094079761401</c:v>
                </c:pt>
                <c:pt idx="13">
                  <c:v>0</c:v>
                </c:pt>
                <c:pt idx="14">
                  <c:v>4.7780873952508997E-2</c:v>
                </c:pt>
                <c:pt idx="15">
                  <c:v>9.6005480712062301</c:v>
                </c:pt>
                <c:pt idx="16">
                  <c:v>3.6326108177821999</c:v>
                </c:pt>
                <c:pt idx="17">
                  <c:v>2.5212682035480198</c:v>
                </c:pt>
                <c:pt idx="18">
                  <c:v>0.14485296515155799</c:v>
                </c:pt>
                <c:pt idx="19">
                  <c:v>0.28694828991458199</c:v>
                </c:pt>
                <c:pt idx="20">
                  <c:v>3.5955729665889002E-2</c:v>
                </c:pt>
                <c:pt idx="21">
                  <c:v>7.2565733337621596</c:v>
                </c:pt>
                <c:pt idx="22">
                  <c:v>9.2358240070886595</c:v>
                </c:pt>
                <c:pt idx="23">
                  <c:v>2.4946220064343101</c:v>
                </c:pt>
                <c:pt idx="24">
                  <c:v>9.2259311281263994</c:v>
                </c:pt>
                <c:pt idx="25">
                  <c:v>0.24431682758071799</c:v>
                </c:pt>
                <c:pt idx="26">
                  <c:v>9.8645155987574693</c:v>
                </c:pt>
                <c:pt idx="27">
                  <c:v>0.151188588534721</c:v>
                </c:pt>
                <c:pt idx="28">
                  <c:v>0.20352072381997499</c:v>
                </c:pt>
                <c:pt idx="29">
                  <c:v>2.3499393286627002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97-490C-814E-4E5C890FD6D0}"/>
            </c:ext>
          </c:extLst>
        </c:ser>
        <c:ser>
          <c:idx val="9"/>
          <c:order val="9"/>
          <c:tx>
            <c:strRef>
              <c:f>'Figure 8'!$K$3</c:f>
              <c:strCache>
                <c:ptCount val="1"/>
                <c:pt idx="0">
                  <c:v>Fluoroquinolones</c:v>
                </c:pt>
              </c:strCache>
            </c:strRef>
          </c:tx>
          <c:spPr>
            <a:solidFill>
              <a:srgbClr val="FCBE87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8'!$K$4:$K$33</c:f>
              <c:numCache>
                <c:formatCode>#,##0.00</c:formatCode>
                <c:ptCount val="30"/>
                <c:pt idx="0">
                  <c:v>0.530697183329916</c:v>
                </c:pt>
                <c:pt idx="1">
                  <c:v>1.03876927711294</c:v>
                </c:pt>
                <c:pt idx="2">
                  <c:v>5.3000612106016396</c:v>
                </c:pt>
                <c:pt idx="3">
                  <c:v>3.4882361070288801</c:v>
                </c:pt>
                <c:pt idx="4">
                  <c:v>1.11363063112432</c:v>
                </c:pt>
                <c:pt idx="5">
                  <c:v>1.6816764392530701</c:v>
                </c:pt>
                <c:pt idx="6">
                  <c:v>3.0764872420270001E-3</c:v>
                </c:pt>
                <c:pt idx="7">
                  <c:v>1.80271907678845</c:v>
                </c:pt>
                <c:pt idx="8">
                  <c:v>0.13990920764472101</c:v>
                </c:pt>
                <c:pt idx="9">
                  <c:v>0.34734332370777599</c:v>
                </c:pt>
                <c:pt idx="10">
                  <c:v>1.14370572532061</c:v>
                </c:pt>
                <c:pt idx="11">
                  <c:v>1.69458150753878</c:v>
                </c:pt>
                <c:pt idx="12">
                  <c:v>9.4587243484763608</c:v>
                </c:pt>
                <c:pt idx="13">
                  <c:v>3.1359879648450001E-3</c:v>
                </c:pt>
                <c:pt idx="14">
                  <c:v>0.410520875627365</c:v>
                </c:pt>
                <c:pt idx="15">
                  <c:v>2.8996207314348998</c:v>
                </c:pt>
                <c:pt idx="16">
                  <c:v>1.1017995542052701</c:v>
                </c:pt>
                <c:pt idx="17">
                  <c:v>1.7108702616738201</c:v>
                </c:pt>
                <c:pt idx="18">
                  <c:v>0.73784408117719202</c:v>
                </c:pt>
                <c:pt idx="19">
                  <c:v>0.112393920031006</c:v>
                </c:pt>
                <c:pt idx="20">
                  <c:v>5.8524466402659998E-3</c:v>
                </c:pt>
                <c:pt idx="21">
                  <c:v>8.5593824212043508</c:v>
                </c:pt>
                <c:pt idx="22">
                  <c:v>7.9340018705956599</c:v>
                </c:pt>
                <c:pt idx="23">
                  <c:v>6.13797898011694</c:v>
                </c:pt>
                <c:pt idx="24">
                  <c:v>2.9261528093778799</c:v>
                </c:pt>
                <c:pt idx="25">
                  <c:v>3.0468114784370499</c:v>
                </c:pt>
                <c:pt idx="26">
                  <c:v>8.9552387416349593</c:v>
                </c:pt>
                <c:pt idx="27">
                  <c:v>2.4860298843381999E-2</c:v>
                </c:pt>
                <c:pt idx="28">
                  <c:v>0.47111091239222802</c:v>
                </c:pt>
                <c:pt idx="29">
                  <c:v>0.3455344108101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97-490C-814E-4E5C890FD6D0}"/>
            </c:ext>
          </c:extLst>
        </c:ser>
        <c:ser>
          <c:idx val="10"/>
          <c:order val="10"/>
          <c:tx>
            <c:strRef>
              <c:f>'Figure 8'!$L$3</c:f>
              <c:strCache>
                <c:ptCount val="1"/>
                <c:pt idx="0">
                  <c:v>Others*</c:v>
                </c:pt>
              </c:strCache>
            </c:strRef>
          </c:tx>
          <c:spPr>
            <a:solidFill>
              <a:srgbClr val="E7D9D9"/>
            </a:solidFill>
          </c:spPr>
          <c:invertIfNegative val="0"/>
          <c:cat>
            <c:strRef>
              <c:f>'Figure 8'!$A$4:$A$33</c:f>
              <c:strCache>
                <c:ptCount val="30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Lithuania</c:v>
                </c:pt>
                <c:pt idx="18">
                  <c:v>Luxembourg</c:v>
                </c:pt>
                <c:pt idx="19">
                  <c:v>Netherlands</c:v>
                </c:pt>
                <c:pt idx="20">
                  <c:v>Norway</c:v>
                </c:pt>
                <c:pt idx="21">
                  <c:v>Poland</c:v>
                </c:pt>
                <c:pt idx="22">
                  <c:v>Portugal</c:v>
                </c:pt>
                <c:pt idx="23">
                  <c:v>Romania</c:v>
                </c:pt>
                <c:pt idx="24">
                  <c:v>Slovakia</c:v>
                </c:pt>
                <c:pt idx="25">
                  <c:v>Slovenia</c:v>
                </c:pt>
                <c:pt idx="26">
                  <c:v>Spain</c:v>
                </c:pt>
                <c:pt idx="27">
                  <c:v>Sweden</c:v>
                </c:pt>
                <c:pt idx="28">
                  <c:v>Switzerland</c:v>
                </c:pt>
                <c:pt idx="29">
                  <c:v>United Kingdom</c:v>
                </c:pt>
              </c:strCache>
            </c:strRef>
          </c:cat>
          <c:val>
            <c:numRef>
              <c:f>'Figure 8'!$L$4:$L$33</c:f>
              <c:numCache>
                <c:formatCode>#,##0.00</c:formatCode>
                <c:ptCount val="30"/>
                <c:pt idx="0">
                  <c:v>1.0799266699075112</c:v>
                </c:pt>
                <c:pt idx="1">
                  <c:v>8.188414469545835</c:v>
                </c:pt>
                <c:pt idx="2">
                  <c:v>5.1214792862982002</c:v>
                </c:pt>
                <c:pt idx="3">
                  <c:v>6.2591610369185391</c:v>
                </c:pt>
                <c:pt idx="4">
                  <c:v>6.8675315388011349</c:v>
                </c:pt>
                <c:pt idx="5">
                  <c:v>1.5915342341828969</c:v>
                </c:pt>
                <c:pt idx="6">
                  <c:v>2.1345654690820064</c:v>
                </c:pt>
                <c:pt idx="7">
                  <c:v>2.5425051816658693</c:v>
                </c:pt>
                <c:pt idx="8">
                  <c:v>0.20848352449525001</c:v>
                </c:pt>
                <c:pt idx="9">
                  <c:v>2.007283981421788</c:v>
                </c:pt>
                <c:pt idx="10">
                  <c:v>2.0142393522183801</c:v>
                </c:pt>
                <c:pt idx="11">
                  <c:v>3.4387734023180681</c:v>
                </c:pt>
                <c:pt idx="12">
                  <c:v>6.3552337728573267</c:v>
                </c:pt>
                <c:pt idx="13">
                  <c:v>4.3534386350320003E-3</c:v>
                </c:pt>
                <c:pt idx="14">
                  <c:v>1.6358066140428262</c:v>
                </c:pt>
                <c:pt idx="15">
                  <c:v>13.251396957693347</c:v>
                </c:pt>
                <c:pt idx="16">
                  <c:v>0.86178176941261408</c:v>
                </c:pt>
                <c:pt idx="17">
                  <c:v>1.010691834265975</c:v>
                </c:pt>
                <c:pt idx="18">
                  <c:v>4.2807921779550329</c:v>
                </c:pt>
                <c:pt idx="19">
                  <c:v>2.809471364568525</c:v>
                </c:pt>
                <c:pt idx="20">
                  <c:v>0.15516295788975301</c:v>
                </c:pt>
                <c:pt idx="21">
                  <c:v>3.0161464517213021</c:v>
                </c:pt>
                <c:pt idx="22">
                  <c:v>3.2916356060824814</c:v>
                </c:pt>
                <c:pt idx="23">
                  <c:v>4.2468827303359147</c:v>
                </c:pt>
                <c:pt idx="24">
                  <c:v>3.7166122604312832</c:v>
                </c:pt>
                <c:pt idx="25">
                  <c:v>1.2982586715961171</c:v>
                </c:pt>
                <c:pt idx="26">
                  <c:v>9.069289971055861</c:v>
                </c:pt>
                <c:pt idx="27">
                  <c:v>6.5664808677007996E-2</c:v>
                </c:pt>
                <c:pt idx="28">
                  <c:v>0.56339937197170198</c:v>
                </c:pt>
                <c:pt idx="29">
                  <c:v>2.1586685689017719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97-490C-814E-4E5C890FD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255872"/>
        <c:axId val="194282240"/>
      </c:barChart>
      <c:catAx>
        <c:axId val="19425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0"/>
            </a:pPr>
            <a:endParaRPr lang="en-US"/>
          </a:p>
        </c:txPr>
        <c:crossAx val="194282240"/>
        <c:crosses val="autoZero"/>
        <c:auto val="1"/>
        <c:lblAlgn val="ctr"/>
        <c:lblOffset val="100"/>
        <c:noMultiLvlLbl val="0"/>
      </c:catAx>
      <c:valAx>
        <c:axId val="194282240"/>
        <c:scaling>
          <c:orientation val="minMax"/>
          <c:max val="4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mg/PCU</a:t>
                </a:r>
              </a:p>
            </c:rich>
          </c:tx>
          <c:layout>
            <c:manualLayout>
              <c:xMode val="edge"/>
              <c:yMode val="edge"/>
              <c:x val="1.1684285992028776E-2"/>
              <c:y val="5.655138108792308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425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56746752809749"/>
          <c:y val="3.1462725212251831E-2"/>
          <c:w val="0.1884134194764116"/>
          <c:h val="0.75780838724951116"/>
        </c:manualLayout>
      </c:layout>
      <c:overlay val="0"/>
      <c:txPr>
        <a:bodyPr/>
        <a:lstStyle/>
        <a:p>
          <a:pPr>
            <a:defRPr sz="9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0.75717</cdr:x>
      <cdr:y>0.29664</cdr:y>
    </cdr:from>
    <cdr:to>
      <cdr:x>0.85629</cdr:x>
      <cdr:y>0.34557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13234" y="923926"/>
          <a:ext cx="472991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t-EE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0.18164</cdr:x>
      <cdr:y>0.48012</cdr:y>
    </cdr:from>
    <cdr:to>
      <cdr:x>0.37325</cdr:x>
      <cdr:y>0.7737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2849" y="1948159"/>
          <a:ext cx="1184480" cy="1191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t-EE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0.75717</cdr:x>
      <cdr:y>0.29664</cdr:y>
    </cdr:from>
    <cdr:to>
      <cdr:x>0.85629</cdr:x>
      <cdr:y>0.34557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13234" y="923926"/>
          <a:ext cx="472991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t-EE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0.18164</cdr:x>
      <cdr:y>0.48012</cdr:y>
    </cdr:from>
    <cdr:to>
      <cdr:x>0.37325</cdr:x>
      <cdr:y>0.7737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2849" y="1948159"/>
          <a:ext cx="1184480" cy="1191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t-EE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0.26375</cdr:x>
      <cdr:y>0.56971</cdr:y>
    </cdr:from>
    <cdr:to>
      <cdr:x>0.29875</cdr:x>
      <cdr:y>0.70118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170584" y="2808312"/>
          <a:ext cx="288032" cy="6480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t-E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6D6C8-5228-4C2E-8B31-4679D2A21EB5}" type="datetimeFigureOut">
              <a:rPr lang="et-EE" smtClean="0"/>
              <a:t>04.10.2019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B41C-7BD4-46BC-B627-80569C0FE87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11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E1DD-5EB7-45D8-A4E1-91F191C8B140}" type="datetime1">
              <a:rPr lang="et-EE" smtClean="0"/>
              <a:t>04.10.2019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466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D71-7100-45BB-A699-B90D7765ADFE}" type="datetime1">
              <a:rPr lang="et-EE" smtClean="0"/>
              <a:t>04.10.2019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533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CBDF-1829-4D8F-AF7F-E870D0F36B87}" type="datetime1">
              <a:rPr lang="et-EE" smtClean="0"/>
              <a:t>04.10.2019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279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355D-C30A-4253-B1B6-F9EDC1503BC0}" type="datetime1">
              <a:rPr lang="et-EE" smtClean="0"/>
              <a:t>04.10.2019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39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F51E-63A3-4742-8FA0-E0B7513F49A4}" type="datetime1">
              <a:rPr lang="et-EE" smtClean="0"/>
              <a:t>04.10.2019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395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0C9B-4C0A-460F-96C0-7691F8685F0A}" type="datetime1">
              <a:rPr lang="et-EE" smtClean="0"/>
              <a:t>04.10.2019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916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C354-24E5-4482-BB2C-97E5E3343587}" type="datetime1">
              <a:rPr lang="et-EE" smtClean="0"/>
              <a:t>04.10.2019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508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02D-E5C0-4283-8C2A-911FF008B73F}" type="datetime1">
              <a:rPr lang="et-EE" smtClean="0"/>
              <a:t>04.10.2019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687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684A-8178-47BA-A21A-C167D43EE0C5}" type="datetime1">
              <a:rPr lang="et-EE" smtClean="0"/>
              <a:t>04.10.2019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454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6E4-934D-45A9-B436-A4374E73A5C5}" type="datetime1">
              <a:rPr lang="et-EE" smtClean="0"/>
              <a:t>04.10.2019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68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E180-4C66-4466-957D-04FEEE251453}" type="datetime1">
              <a:rPr lang="et-EE" smtClean="0"/>
              <a:t>04.10.2019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8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9679-0C64-4547-AB5A-EF9BD67DC801}" type="datetime1">
              <a:rPr lang="et-EE" smtClean="0"/>
              <a:t>04.10.2019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56FC-D9DD-4A87-BFAF-AEFD251D81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81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630616" cy="2232247"/>
          </a:xfrm>
        </p:spPr>
        <p:txBody>
          <a:bodyPr>
            <a:noAutofit/>
          </a:bodyPr>
          <a:lstStyle/>
          <a:p>
            <a:pPr algn="l"/>
            <a:r>
              <a:rPr lang="et-EE" altLang="en-US" sz="32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Ülevaade veterinaarravimite kasutamisest loomakasvatuses.</a:t>
            </a:r>
            <a:br>
              <a:rPr lang="et-EE" altLang="en-US" sz="32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t-EE" altLang="en-US" sz="32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Antibiootikumide kasutamine </a:t>
            </a:r>
            <a:br>
              <a:rPr lang="et-EE" altLang="en-US" sz="32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t-EE" altLang="en-US" sz="32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veterinaarsel otstarbel.</a:t>
            </a:r>
            <a:endParaRPr lang="et-EE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6872808" cy="1522884"/>
          </a:xfrm>
        </p:spPr>
        <p:txBody>
          <a:bodyPr>
            <a:normAutofit lnSpcReduction="10000"/>
          </a:bodyPr>
          <a:lstStyle/>
          <a:p>
            <a:pPr algn="l"/>
            <a:r>
              <a:rPr lang="et-EE" altLang="en-US" sz="2600" b="1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Marju Sammul</a:t>
            </a:r>
          </a:p>
          <a:p>
            <a:pPr algn="l"/>
            <a:r>
              <a:rPr lang="et-EE" altLang="en-US" sz="20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Ravimiamet, ravimiohutuse osakond, statistika büroo</a:t>
            </a:r>
          </a:p>
          <a:p>
            <a:pPr algn="l"/>
            <a:endParaRPr lang="et-EE" altLang="en-US" sz="240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l"/>
            <a:r>
              <a:rPr lang="et-EE" altLang="en-US" sz="20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03.10.2019</a:t>
            </a:r>
          </a:p>
          <a:p>
            <a:endParaRPr lang="et-EE" dirty="0"/>
          </a:p>
        </p:txBody>
      </p:sp>
      <p:pic>
        <p:nvPicPr>
          <p:cNvPr id="1026" name="Picture 2" descr="C:\Ajutine\uued templated2014\logod\1_ravimiamet_3lovi_est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2839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E5F4EF42-7FAC-4269-B6D5-1C33287B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755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0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48072"/>
          </a:xfrm>
        </p:spPr>
        <p:txBody>
          <a:bodyPr>
            <a:normAutofit fontScale="90000"/>
          </a:bodyPr>
          <a:lstStyle/>
          <a:p>
            <a:br>
              <a:rPr lang="et-EE" sz="1800" dirty="0"/>
            </a:br>
            <a:r>
              <a:rPr lang="et-EE" sz="1800" dirty="0"/>
              <a:t>ESVAC andmete alusel on Eestis Euroopa riikidest kõrgeim 3. ja 4. põlvkonna </a:t>
            </a:r>
            <a:r>
              <a:rPr lang="et-EE" sz="1800" dirty="0" err="1"/>
              <a:t>tsefalosporiinide</a:t>
            </a:r>
            <a:r>
              <a:rPr lang="et-EE" sz="1800" dirty="0"/>
              <a:t> kasutus loomade arvu kohta nii aastal 2013, 2014, 2015, 2016 kui 2017</a:t>
            </a:r>
            <a:br>
              <a:rPr lang="et-EE" sz="1800" dirty="0"/>
            </a:br>
            <a:endParaRPr lang="et-EE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2080" y="1340768"/>
            <a:ext cx="3168352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b="1" i="1" dirty="0"/>
              <a:t>Spatial distribution of sales of 3rd- and 4th-generation </a:t>
            </a:r>
            <a:r>
              <a:rPr lang="en-GB" sz="1300" b="1" i="1" dirty="0" err="1"/>
              <a:t>cephalosporins</a:t>
            </a:r>
            <a:r>
              <a:rPr lang="en-GB" sz="1300" b="1" i="1" dirty="0"/>
              <a:t>, in mg/PCU, by country, for 2016</a:t>
            </a:r>
            <a:r>
              <a:rPr lang="en-GB" sz="1300" b="1" dirty="0"/>
              <a:t>*</a:t>
            </a:r>
          </a:p>
          <a:p>
            <a:pPr marL="0" indent="0">
              <a:buNone/>
            </a:pPr>
            <a:endParaRPr lang="et-EE" sz="1300" dirty="0"/>
          </a:p>
          <a:p>
            <a:pPr marL="0" indent="0">
              <a:buNone/>
            </a:pPr>
            <a:r>
              <a:rPr lang="et-EE" sz="1300" dirty="0"/>
              <a:t>*Allikas: ESVAC raport 2016 </a:t>
            </a:r>
          </a:p>
          <a:p>
            <a:pPr marL="0" indent="0">
              <a:buNone/>
            </a:pPr>
            <a:r>
              <a:rPr lang="et-EE" sz="1300" dirty="0"/>
              <a:t>(</a:t>
            </a:r>
            <a:r>
              <a:rPr lang="en-GB" sz="1300" i="1" dirty="0"/>
              <a:t>Eighth ESVAC report „Sales of veterinary antimicrobial agents in </a:t>
            </a:r>
            <a:r>
              <a:rPr lang="et-EE" sz="1300" i="1" dirty="0"/>
              <a:t>30</a:t>
            </a:r>
            <a:r>
              <a:rPr lang="en-GB" sz="1300" i="1" dirty="0"/>
              <a:t> European countries in 201</a:t>
            </a:r>
            <a:r>
              <a:rPr lang="et-EE" sz="1300" i="1" dirty="0"/>
              <a:t>6</a:t>
            </a:r>
            <a:r>
              <a:rPr lang="en-GB" sz="1300" i="1" dirty="0"/>
              <a:t>“</a:t>
            </a:r>
            <a:r>
              <a:rPr lang="en-GB" sz="1300" dirty="0"/>
              <a:t>).</a:t>
            </a:r>
            <a:endParaRPr lang="et-EE" sz="1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10</a:t>
            </a:fld>
            <a:endParaRPr lang="et-EE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340768"/>
            <a:ext cx="4032448" cy="32604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78013" y="5085184"/>
            <a:ext cx="266429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05">
              <a:spcBef>
                <a:spcPct val="20000"/>
              </a:spcBef>
            </a:pPr>
            <a:r>
              <a:rPr lang="fi-FI" sz="140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3. ja 4. </a:t>
            </a:r>
            <a:r>
              <a:rPr lang="fi-FI" sz="1400" dirty="0" err="1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põlvkonna</a:t>
            </a:r>
            <a:r>
              <a:rPr lang="fi-FI" sz="140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fi-FI" sz="1400" dirty="0" err="1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tsefalosporiinid</a:t>
            </a:r>
            <a:r>
              <a:rPr lang="et-EE" sz="140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e kasutamine Eestis (</a:t>
            </a:r>
            <a:r>
              <a:rPr lang="et-EE" sz="1400" dirty="0" err="1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mg/PCU</a:t>
            </a:r>
            <a:r>
              <a:rPr lang="et-EE" sz="140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)</a:t>
            </a:r>
          </a:p>
          <a:p>
            <a:pPr lvl="0" defTabSz="914305">
              <a:spcBef>
                <a:spcPct val="20000"/>
              </a:spcBef>
            </a:pPr>
            <a:r>
              <a:rPr lang="et-EE" sz="1400" u="sng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Trend 2010-2017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39" y="4778372"/>
            <a:ext cx="4092469" cy="138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865FBCC2-8A38-4D40-AB89-3AF699FF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02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470025"/>
          </a:xfrm>
        </p:spPr>
        <p:txBody>
          <a:bodyPr>
            <a:noAutofit/>
          </a:bodyPr>
          <a:lstStyle/>
          <a:p>
            <a:pPr algn="l"/>
            <a:r>
              <a:rPr lang="et-EE" sz="5700" dirty="0">
                <a:solidFill>
                  <a:prstClr val="white"/>
                </a:solidFill>
                <a:latin typeface="Roboto Condensed"/>
                <a:ea typeface="Microsoft YaHei"/>
              </a:rPr>
              <a:t>Aitäh!</a:t>
            </a:r>
            <a:endParaRPr lang="et-EE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 defTabSz="449263" fontAlgn="base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t-EE" sz="2600" dirty="0">
                <a:solidFill>
                  <a:prstClr val="white"/>
                </a:solidFill>
                <a:latin typeface="Roboto Condensed"/>
                <a:ea typeface="Microsoft YaHei"/>
              </a:rPr>
              <a:t>Marju Sammul</a:t>
            </a:r>
          </a:p>
          <a:p>
            <a:pPr lvl="0" algn="l" defTabSz="449263" fontAlgn="base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t-EE" sz="2600" dirty="0">
                <a:solidFill>
                  <a:prstClr val="white"/>
                </a:solidFill>
                <a:latin typeface="Roboto Condensed"/>
                <a:ea typeface="Microsoft YaHei"/>
              </a:rPr>
              <a:t>marju.sammul@ravimiamet.ee</a:t>
            </a:r>
            <a:endParaRPr lang="en-US" sz="2600" dirty="0">
              <a:solidFill>
                <a:prstClr val="white"/>
              </a:solidFill>
              <a:latin typeface="Roboto Condensed"/>
              <a:ea typeface="Microsoft YaHei"/>
            </a:endParaRPr>
          </a:p>
          <a:p>
            <a:endParaRPr lang="et-EE" dirty="0"/>
          </a:p>
        </p:txBody>
      </p:sp>
      <p:pic>
        <p:nvPicPr>
          <p:cNvPr id="1026" name="Picture 2" descr="C:\Ajutine\uued templated2014\logod\1_ravimiamet_3lovi_est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2839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otud kuju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57088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37CB48AD-7CFF-4E31-9C66-385FDC12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5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940966"/>
          </a:xfrm>
        </p:spPr>
        <p:txBody>
          <a:bodyPr>
            <a:normAutofit/>
          </a:bodyPr>
          <a:lstStyle/>
          <a:p>
            <a:pPr algn="l"/>
            <a:r>
              <a:rPr lang="et-EE" sz="2400" dirty="0"/>
              <a:t>Veterinaarravimite statistika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000" dirty="0"/>
              <a:t>Ravimiameti andmed põhinevad ravimite hulgimüüjate </a:t>
            </a:r>
            <a:r>
              <a:rPr lang="et-EE" sz="2000" dirty="0" err="1"/>
              <a:t>kvartaalselt</a:t>
            </a:r>
            <a:r>
              <a:rPr lang="et-EE" sz="2000" dirty="0"/>
              <a:t> esitatavatel aruannetel.</a:t>
            </a:r>
          </a:p>
          <a:p>
            <a:pPr marL="0" indent="0">
              <a:buNone/>
            </a:pPr>
            <a:r>
              <a:rPr lang="et-EE" sz="2000" dirty="0"/>
              <a:t>Veterinaarravimite statistika alates aastast 2006.</a:t>
            </a:r>
          </a:p>
          <a:p>
            <a:r>
              <a:rPr lang="et-EE" altLang="et-EE" sz="2000" b="1" dirty="0"/>
              <a:t>Andmed on ravimpakendi tasemel</a:t>
            </a:r>
          </a:p>
          <a:p>
            <a:r>
              <a:rPr lang="et-EE" altLang="et-EE" sz="1800" dirty="0"/>
              <a:t>Müüdud pakendite arv, käive, laoseis, import-eksport</a:t>
            </a:r>
          </a:p>
          <a:p>
            <a:r>
              <a:rPr lang="et-EE" altLang="et-EE" sz="1800" dirty="0"/>
              <a:t>Puudub info loomafarmide ja loomaliigi tasemel</a:t>
            </a:r>
          </a:p>
          <a:p>
            <a:r>
              <a:rPr lang="et-EE" altLang="et-EE" sz="1800" dirty="0"/>
              <a:t>Müük sihtgruppide kaupa:</a:t>
            </a:r>
          </a:p>
          <a:p>
            <a:pPr marL="2857203" lvl="5" indent="-342865">
              <a:buFont typeface="Wingdings" pitchFamily="2" charset="2"/>
              <a:buChar char="§"/>
            </a:pPr>
            <a:r>
              <a:rPr lang="et-EE" altLang="et-EE" dirty="0"/>
              <a:t>veterinaararstidele</a:t>
            </a:r>
          </a:p>
          <a:p>
            <a:pPr marL="2857203" lvl="5" indent="-342865">
              <a:buFont typeface="Wingdings" pitchFamily="2" charset="2"/>
              <a:buChar char="§"/>
            </a:pPr>
            <a:r>
              <a:rPr lang="et-EE" altLang="et-EE" dirty="0"/>
              <a:t>veterinaarapteekidele</a:t>
            </a:r>
          </a:p>
          <a:p>
            <a:pPr marL="2857203" lvl="5" indent="-342865">
              <a:buFont typeface="Wingdings" pitchFamily="2" charset="2"/>
              <a:buChar char="§"/>
            </a:pPr>
            <a:r>
              <a:rPr lang="et-EE" altLang="et-EE" dirty="0"/>
              <a:t>üldapteekidele</a:t>
            </a:r>
          </a:p>
          <a:p>
            <a:pPr marL="2857203" lvl="5" indent="-342865">
              <a:buFont typeface="Wingdings" pitchFamily="2" charset="2"/>
              <a:buChar char="§"/>
            </a:pPr>
            <a:r>
              <a:rPr lang="et-EE" altLang="et-EE" dirty="0"/>
              <a:t>teistele asutustele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2</a:t>
            </a:fld>
            <a:endParaRPr lang="et-E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48680"/>
            <a:ext cx="20605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39053CC4-9B2A-4C09-A52B-3ECC5A0F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1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4896544" cy="796950"/>
          </a:xfrm>
        </p:spPr>
        <p:txBody>
          <a:bodyPr>
            <a:normAutofit fontScale="90000"/>
          </a:bodyPr>
          <a:lstStyle/>
          <a:p>
            <a:pPr algn="l"/>
            <a:r>
              <a:rPr lang="et-EE" sz="2400" dirty="0"/>
              <a:t>Veterinaarravimite turumaht hulgimüügi hindades aastatel 2009-2018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3</a:t>
            </a:fld>
            <a:endParaRPr lang="et-EE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260728"/>
              </p:ext>
            </p:extLst>
          </p:nvPr>
        </p:nvGraphicFramePr>
        <p:xfrm>
          <a:off x="683568" y="1844824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61" y="539949"/>
            <a:ext cx="2130792" cy="13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A96A6AC-F30D-44F8-8B99-518A4723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984776" cy="796950"/>
          </a:xfrm>
        </p:spPr>
        <p:txBody>
          <a:bodyPr>
            <a:normAutofit fontScale="90000"/>
          </a:bodyPr>
          <a:lstStyle/>
          <a:p>
            <a:pPr algn="l"/>
            <a:r>
              <a:rPr lang="et-EE" sz="2400" dirty="0"/>
              <a:t>Veterinaarravimite turumaht ja</a:t>
            </a:r>
            <a:br>
              <a:rPr lang="et-EE" sz="2400" dirty="0"/>
            </a:br>
            <a:r>
              <a:rPr lang="et-EE" sz="2400" dirty="0"/>
              <a:t>põllumajandusloomade arv aastatel 2009-2018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4</a:t>
            </a:fld>
            <a:endParaRPr lang="et-EE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127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108596" cy="132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7D61046-462F-4952-88C4-82E1C5C5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1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t-EE" sz="2400" dirty="0"/>
              <a:t>Enim müüdud veterinaarravimite rühmad aastatel 2009-2018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5</a:t>
            </a:fld>
            <a:endParaRPr lang="et-EE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316929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B773DBC0-D369-47F8-A14C-CA53C15C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4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9949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t-EE" sz="2400" dirty="0"/>
              <a:t>Enim kasutatud infektsioonivastased ained Eestis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7992888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800" dirty="0"/>
              <a:t>Suurima käibega infektsioonivastased ained viimasel viiel aastal: </a:t>
            </a:r>
          </a:p>
          <a:p>
            <a:pPr lvl="2">
              <a:buFont typeface="Wingdings" pitchFamily="2" charset="2"/>
              <a:buChar char="§"/>
            </a:pPr>
            <a:r>
              <a:rPr lang="et-EE" sz="1600" dirty="0"/>
              <a:t>kolmanda põlvkonna </a:t>
            </a:r>
            <a:r>
              <a:rPr lang="et-EE" sz="1600" dirty="0" err="1"/>
              <a:t>tsefalosporiinid</a:t>
            </a:r>
            <a:r>
              <a:rPr lang="et-EE" sz="1600" dirty="0"/>
              <a:t> (QJ01DD)</a:t>
            </a:r>
          </a:p>
          <a:p>
            <a:pPr lvl="2">
              <a:buFont typeface="Wingdings" pitchFamily="2" charset="2"/>
              <a:buChar char="§"/>
            </a:pPr>
            <a:r>
              <a:rPr lang="et-EE" sz="1600" dirty="0" err="1"/>
              <a:t>fluorokinoloonid</a:t>
            </a:r>
            <a:r>
              <a:rPr lang="et-EE" sz="1600" dirty="0"/>
              <a:t> (QJ01MA)</a:t>
            </a:r>
          </a:p>
          <a:p>
            <a:pPr lvl="2">
              <a:buFont typeface="Wingdings" pitchFamily="2" charset="2"/>
              <a:buChar char="§"/>
            </a:pPr>
            <a:r>
              <a:rPr lang="et-EE" sz="1600" dirty="0"/>
              <a:t>laia toimespektriga penitsilliinid (QJ01CA)</a:t>
            </a:r>
          </a:p>
          <a:p>
            <a:pPr marL="0" indent="0">
              <a:buNone/>
            </a:pPr>
            <a:r>
              <a:rPr lang="et-EE" sz="1800" dirty="0"/>
              <a:t>Enimmüüdud veterinaarsete antibiootikumide rühmad arvestades toimeaine kogust: </a:t>
            </a:r>
          </a:p>
          <a:p>
            <a:pPr lvl="2">
              <a:buFont typeface="Wingdings" pitchFamily="2" charset="2"/>
              <a:buChar char="§"/>
            </a:pPr>
            <a:r>
              <a:rPr lang="et-EE" sz="1600" dirty="0"/>
              <a:t>penitsilliinid ja penitsilliinide kombinatsioonid  34%</a:t>
            </a:r>
          </a:p>
          <a:p>
            <a:pPr lvl="2">
              <a:buFont typeface="Wingdings" pitchFamily="2" charset="2"/>
              <a:buChar char="§"/>
            </a:pPr>
            <a:r>
              <a:rPr lang="et-EE" sz="1600" dirty="0"/>
              <a:t>tetratsükliinid 22%</a:t>
            </a:r>
          </a:p>
          <a:p>
            <a:pPr lvl="2">
              <a:buFont typeface="Wingdings" pitchFamily="2" charset="2"/>
              <a:buChar char="§"/>
            </a:pPr>
            <a:r>
              <a:rPr lang="et-EE" sz="1600" dirty="0" err="1"/>
              <a:t>pleuromutiliinid</a:t>
            </a:r>
            <a:r>
              <a:rPr lang="et-EE" sz="1600" dirty="0"/>
              <a:t> 14%</a:t>
            </a:r>
          </a:p>
          <a:p>
            <a:pPr marL="0" indent="0">
              <a:buNone/>
            </a:pPr>
            <a:r>
              <a:rPr lang="et-EE" sz="1800" dirty="0"/>
              <a:t>Antibiootikumidest kasutatakse Eestis veterinaarseks otstarbeks üle viiekümne erineva toimeaine aastas. Kõige suuremas koguses aastal 2018 kasutati:</a:t>
            </a:r>
            <a:r>
              <a:rPr lang="et-EE" sz="2000" dirty="0"/>
              <a:t>	</a:t>
            </a:r>
          </a:p>
          <a:p>
            <a:pPr lvl="2">
              <a:buFont typeface="Wingdings" pitchFamily="2" charset="2"/>
              <a:buChar char="§"/>
            </a:pPr>
            <a:r>
              <a:rPr lang="et-EE" sz="1600" dirty="0" err="1"/>
              <a:t>amoksitsilliini</a:t>
            </a:r>
            <a:endParaRPr lang="et-EE" sz="1600" dirty="0"/>
          </a:p>
          <a:p>
            <a:pPr lvl="2">
              <a:buFont typeface="Wingdings" pitchFamily="2" charset="2"/>
              <a:buChar char="§"/>
            </a:pPr>
            <a:r>
              <a:rPr lang="et-EE" sz="1600" dirty="0" err="1"/>
              <a:t>doksütsükliini</a:t>
            </a:r>
            <a:endParaRPr lang="et-EE" sz="1600" dirty="0"/>
          </a:p>
          <a:p>
            <a:pPr lvl="2">
              <a:buFont typeface="Wingdings" pitchFamily="2" charset="2"/>
              <a:buChar char="§"/>
            </a:pPr>
            <a:r>
              <a:rPr lang="et-EE" sz="1600" dirty="0" err="1"/>
              <a:t>tiamuliini</a:t>
            </a:r>
            <a:endParaRPr lang="et-EE" sz="1600" dirty="0"/>
          </a:p>
          <a:p>
            <a:pPr marL="914400" lvl="2" indent="0">
              <a:buNone/>
            </a:pPr>
            <a:endParaRPr lang="et-EE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6</a:t>
            </a:fld>
            <a:endParaRPr lang="et-EE"/>
          </a:p>
        </p:txBody>
      </p:sp>
      <p:pic>
        <p:nvPicPr>
          <p:cNvPr id="1026" name="Picture 2" descr="Seotud kuju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160240" cy="13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32B4D561-0B48-4299-B1C5-5107FA454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06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00800" cy="1066130"/>
          </a:xfrm>
        </p:spPr>
        <p:txBody>
          <a:bodyPr>
            <a:normAutofit/>
          </a:bodyPr>
          <a:lstStyle/>
          <a:p>
            <a:r>
              <a:rPr lang="et-EE" sz="2400" dirty="0"/>
              <a:t>Veterinaarseks otstarbeks müüdud antibiootikumid aastatel 2009-2018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7</a:t>
            </a:fld>
            <a:endParaRPr lang="et-EE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71958"/>
              </p:ext>
            </p:extLst>
          </p:nvPr>
        </p:nvGraphicFramePr>
        <p:xfrm>
          <a:off x="457200" y="1484784"/>
          <a:ext cx="822960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1950BFBC-79EC-439E-AB0D-E72C5446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0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43192" cy="648072"/>
          </a:xfrm>
        </p:spPr>
        <p:txBody>
          <a:bodyPr>
            <a:normAutofit/>
          </a:bodyPr>
          <a:lstStyle/>
          <a:p>
            <a:pPr algn="l"/>
            <a:r>
              <a:rPr lang="et-EE" sz="2400" dirty="0"/>
              <a:t>Võrdlus teiste Euroopa riikidega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770082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8</a:t>
            </a:fld>
            <a:endParaRPr lang="et-EE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827584" y="5229200"/>
            <a:ext cx="7344816" cy="8636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t-EE" dirty="0"/>
              <a:t>Veterinaarsel otstarbel müüdud antibiootikumid 30 Euroopa riigis aastal  2015. </a:t>
            </a:r>
          </a:p>
          <a:p>
            <a:pPr marL="0" indent="0">
              <a:buNone/>
            </a:pPr>
            <a:r>
              <a:rPr lang="en-GB" i="1" dirty="0"/>
              <a:t>Sales for food-producing species, in mg/PCU, of the various veterinary antimicrobial classes, for 30 European countries, in 2015</a:t>
            </a:r>
            <a:r>
              <a:rPr lang="en-GB" dirty="0"/>
              <a:t>.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*Allikas: ESVAC raport 2015 (</a:t>
            </a:r>
            <a:r>
              <a:rPr lang="en-GB" i="1" dirty="0"/>
              <a:t>Seventh ESVAC report „Sales of veterinary antimicrobial agents in 30 European countries in 2015“</a:t>
            </a:r>
            <a:r>
              <a:rPr lang="en-GB" dirty="0"/>
              <a:t>)</a:t>
            </a:r>
            <a:endParaRPr lang="et-EE" dirty="0"/>
          </a:p>
          <a:p>
            <a:endParaRPr lang="et-EE" dirty="0"/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51783D2-C278-4EAE-9E0F-86601AF4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5904656" cy="1584176"/>
          </a:xfrm>
        </p:spPr>
        <p:txBody>
          <a:bodyPr>
            <a:noAutofit/>
          </a:bodyPr>
          <a:lstStyle/>
          <a:p>
            <a:r>
              <a:rPr lang="et-EE" sz="1200" dirty="0"/>
              <a:t>Kindlad antibiootikumide rühmad on Maailma Tervishoiuorganisatsiooni (WHO) poolt </a:t>
            </a:r>
            <a:br>
              <a:rPr lang="et-EE" sz="1200" dirty="0"/>
            </a:br>
            <a:r>
              <a:rPr lang="et-EE" sz="1200" dirty="0"/>
              <a:t>klassifitseeritud kui humaanmeditsiinis kriitiliselt tähtsad antibiootikumid.</a:t>
            </a:r>
            <a:br>
              <a:rPr lang="et-EE" sz="1200" dirty="0"/>
            </a:br>
            <a:br>
              <a:rPr lang="et-EE" sz="1200" dirty="0"/>
            </a:br>
            <a:r>
              <a:rPr lang="et-EE" sz="1200" b="0" dirty="0"/>
              <a:t>Kõrgeima prioriteediga kriitiliselt tähtsad antibiootikumid – </a:t>
            </a:r>
            <a:r>
              <a:rPr lang="et-EE" sz="1200" b="0" i="1" dirty="0" err="1"/>
              <a:t>Critically</a:t>
            </a:r>
            <a:r>
              <a:rPr lang="et-EE" sz="1200" b="0" i="1" dirty="0"/>
              <a:t> </a:t>
            </a:r>
            <a:r>
              <a:rPr lang="et-EE" sz="1200" b="0" i="1" dirty="0" err="1"/>
              <a:t>Important</a:t>
            </a:r>
            <a:r>
              <a:rPr lang="et-EE" sz="1200" b="0" i="1" dirty="0"/>
              <a:t> </a:t>
            </a:r>
            <a:r>
              <a:rPr lang="et-EE" sz="1200" b="0" i="1" dirty="0" err="1"/>
              <a:t>Antibiotics</a:t>
            </a:r>
            <a:r>
              <a:rPr lang="et-EE" sz="1200" b="0" i="1" dirty="0"/>
              <a:t> </a:t>
            </a:r>
            <a:r>
              <a:rPr lang="et-EE" sz="1200" b="0" dirty="0"/>
              <a:t>(</a:t>
            </a:r>
            <a:r>
              <a:rPr lang="et-EE" sz="1200" b="0" i="1" dirty="0"/>
              <a:t>CIAs</a:t>
            </a:r>
            <a:r>
              <a:rPr lang="et-EE" sz="1200" b="0" dirty="0"/>
              <a:t>), mis kuuluvad ka Euroopa Ravimiameti (EMA) sõltumatu ekspertgrupi AMEG poolt loodud klassifikatsiooni alusel teise kategooria tähtsusega antibiootikumide hulka – veterinaarmeditsiinis kasutatavad antibiootikumid, mille kasutamine loomade ravis tõstab oluliselt riski inimeste tervisele.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689889"/>
              </p:ext>
            </p:extLst>
          </p:nvPr>
        </p:nvGraphicFramePr>
        <p:xfrm>
          <a:off x="2051720" y="2276872"/>
          <a:ext cx="6261100" cy="1943100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Antim</a:t>
                      </a:r>
                      <a:r>
                        <a:rPr lang="et-EE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i</a:t>
                      </a:r>
                      <a:r>
                        <a:rPr lang="en-GB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crobial</a:t>
                      </a:r>
                      <a:r>
                        <a:rPr lang="en-GB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 class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WHO classification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AMEG classification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3rd- and 4th-generation cephalosporins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Highest priority CIAs                    (3rd- and higher generation)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Category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Fluoroquinolones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 and other quinolones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Highest priority 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Category 2                                       (other quinolones not included)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Macrolides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Highest priority 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Category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Polymyxins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Highest priority 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Category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Aminoglycosides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Provisionally included in Category 2 (but no risk profiling has been provided)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Certain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penicillins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 (amoxicillin, ampicillin, </a:t>
                      </a:r>
                      <a:r>
                        <a:rPr lang="en-GB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metampicillin</a:t>
                      </a: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56FC-D9DD-4A87-BFAF-AEFD251D8112}" type="slidenum">
              <a:rPr lang="et-EE" smtClean="0"/>
              <a:t>9</a:t>
            </a:fld>
            <a:endParaRPr lang="et-E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17331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4675"/>
            <a:ext cx="7632848" cy="17826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Oval 3"/>
          <p:cNvSpPr/>
          <p:nvPr/>
        </p:nvSpPr>
        <p:spPr>
          <a:xfrm>
            <a:off x="3059832" y="4293096"/>
            <a:ext cx="50405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Oval 9"/>
          <p:cNvSpPr/>
          <p:nvPr/>
        </p:nvSpPr>
        <p:spPr>
          <a:xfrm>
            <a:off x="5292080" y="4293096"/>
            <a:ext cx="50405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1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1F92FC12-F6AC-4BA7-8FF4-47DEC382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1" y="6014367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99033"/>
      </p:ext>
    </p:extLst>
  </p:cSld>
  <p:clrMapOvr>
    <a:masterClrMapping/>
  </p:clrMapOvr>
</p:sld>
</file>

<file path=ppt/theme/theme1.xml><?xml version="1.0" encoding="utf-8"?>
<a:theme xmlns:a="http://schemas.openxmlformats.org/drawingml/2006/main" name="Esitlusslaidid_3lovi_eesti.keel_sinine.tau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boto (Ravimiamet)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Esitlusslaidid_3lovi_eesti.keel_sinine.taust</Template>
  <TotalTime>907</TotalTime>
  <Words>392</Words>
  <Application>Microsoft Office PowerPoint</Application>
  <PresentationFormat>Ekraaniseanss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Wingdings</vt:lpstr>
      <vt:lpstr>Calibri</vt:lpstr>
      <vt:lpstr>Roboto Condensed</vt:lpstr>
      <vt:lpstr>Arial</vt:lpstr>
      <vt:lpstr>Esitlusslaidid_3lovi_eesti.keel_sinine.taust</vt:lpstr>
      <vt:lpstr>Ülevaade veterinaarravimite kasutamisest loomakasvatuses. Antibiootikumide kasutamine  veterinaarsel otstarbel.</vt:lpstr>
      <vt:lpstr>Veterinaarravimite statistika</vt:lpstr>
      <vt:lpstr>Veterinaarravimite turumaht hulgimüügi hindades aastatel 2009-2018       </vt:lpstr>
      <vt:lpstr>Veterinaarravimite turumaht ja põllumajandusloomade arv aastatel 2009-2018       </vt:lpstr>
      <vt:lpstr>Enim müüdud veterinaarravimite rühmad aastatel 2009-2018</vt:lpstr>
      <vt:lpstr>Enim kasutatud infektsioonivastased ained Eestis</vt:lpstr>
      <vt:lpstr>Veterinaarseks otstarbeks müüdud antibiootikumid aastatel 2009-2018</vt:lpstr>
      <vt:lpstr>Võrdlus teiste Euroopa riikidega</vt:lpstr>
      <vt:lpstr>Kindlad antibiootikumide rühmad on Maailma Tervishoiuorganisatsiooni (WHO) poolt  klassifitseeritud kui humaanmeditsiinis kriitiliselt tähtsad antibiootikumid.  Kõrgeima prioriteediga kriitiliselt tähtsad antibiootikumid – Critically Important Antibiotics (CIAs), mis kuuluvad ka Euroopa Ravimiameti (EMA) sõltumatu ekspertgrupi AMEG poolt loodud klassifikatsiooni alusel teise kategooria tähtsusega antibiootikumide hulka – veterinaarmeditsiinis kasutatavad antibiootikumid, mille kasutamine loomade ravis tõstab oluliselt riski inimeste tervisele.</vt:lpstr>
      <vt:lpstr> ESVAC andmete alusel on Eestis Euroopa riikidest kõrgeim 3. ja 4. põlvkonna tsefalosporiinide kasutus loomade arvu kohta nii aastal 2013, 2014, 2015, 2016 kui 2017 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Antibiootikumide kasutamine veterinaarsel otstarbel</dc:title>
  <dc:creator>Marju Sammul</dc:creator>
  <cp:lastModifiedBy>Eneken Viks</cp:lastModifiedBy>
  <cp:revision>69</cp:revision>
  <dcterms:created xsi:type="dcterms:W3CDTF">2019-05-15T11:34:36Z</dcterms:created>
  <dcterms:modified xsi:type="dcterms:W3CDTF">2019-10-04T06:20:07Z</dcterms:modified>
</cp:coreProperties>
</file>