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58" r:id="rId5"/>
    <p:sldId id="259" r:id="rId6"/>
    <p:sldId id="260" r:id="rId7"/>
    <p:sldId id="261" r:id="rId8"/>
    <p:sldId id="262" r:id="rId9"/>
    <p:sldId id="265"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4E8974-925B-459A-92E4-0023477B5E40}" v="14" dt="2019-10-08T05:47:33.7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2" d="100"/>
          <a:sy n="102" d="100"/>
        </p:scale>
        <p:origin x="138"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eken Viks" userId="5197f4b4-7523-4ee5-81f8-cf3e349bfe72" providerId="ADAL" clId="{694E8974-925B-459A-92E4-0023477B5E40}"/>
    <pc:docChg chg="modSld">
      <pc:chgData name="Eneken Viks" userId="5197f4b4-7523-4ee5-81f8-cf3e349bfe72" providerId="ADAL" clId="{694E8974-925B-459A-92E4-0023477B5E40}" dt="2019-10-08T05:47:33.785" v="13" actId="478"/>
      <pc:docMkLst>
        <pc:docMk/>
      </pc:docMkLst>
      <pc:sldChg chg="addSp modSp">
        <pc:chgData name="Eneken Viks" userId="5197f4b4-7523-4ee5-81f8-cf3e349bfe72" providerId="ADAL" clId="{694E8974-925B-459A-92E4-0023477B5E40}" dt="2019-10-08T05:47:08.750" v="1" actId="1076"/>
        <pc:sldMkLst>
          <pc:docMk/>
          <pc:sldMk cId="2848331156" sldId="256"/>
        </pc:sldMkLst>
        <pc:picChg chg="add mod">
          <ac:chgData name="Eneken Viks" userId="5197f4b4-7523-4ee5-81f8-cf3e349bfe72" providerId="ADAL" clId="{694E8974-925B-459A-92E4-0023477B5E40}" dt="2019-10-08T05:47:08.750" v="1" actId="1076"/>
          <ac:picMkLst>
            <pc:docMk/>
            <pc:sldMk cId="2848331156" sldId="256"/>
            <ac:picMk id="4" creationId="{02FAB1DB-4024-4A4F-918D-0F2E1E52DADA}"/>
          </ac:picMkLst>
        </pc:picChg>
      </pc:sldChg>
      <pc:sldChg chg="addSp modSp">
        <pc:chgData name="Eneken Viks" userId="5197f4b4-7523-4ee5-81f8-cf3e349bfe72" providerId="ADAL" clId="{694E8974-925B-459A-92E4-0023477B5E40}" dt="2019-10-08T05:47:12.365" v="3" actId="1076"/>
        <pc:sldMkLst>
          <pc:docMk/>
          <pc:sldMk cId="737990102" sldId="257"/>
        </pc:sldMkLst>
        <pc:picChg chg="add mod">
          <ac:chgData name="Eneken Viks" userId="5197f4b4-7523-4ee5-81f8-cf3e349bfe72" providerId="ADAL" clId="{694E8974-925B-459A-92E4-0023477B5E40}" dt="2019-10-08T05:47:12.365" v="3" actId="1076"/>
          <ac:picMkLst>
            <pc:docMk/>
            <pc:sldMk cId="737990102" sldId="257"/>
            <ac:picMk id="6" creationId="{02FAB1DB-4024-4A4F-918D-0F2E1E52DADA}"/>
          </ac:picMkLst>
        </pc:picChg>
      </pc:sldChg>
      <pc:sldChg chg="addSp">
        <pc:chgData name="Eneken Viks" userId="5197f4b4-7523-4ee5-81f8-cf3e349bfe72" providerId="ADAL" clId="{694E8974-925B-459A-92E4-0023477B5E40}" dt="2019-10-08T05:47:16.754" v="5"/>
        <pc:sldMkLst>
          <pc:docMk/>
          <pc:sldMk cId="26476521" sldId="258"/>
        </pc:sldMkLst>
        <pc:picChg chg="add">
          <ac:chgData name="Eneken Viks" userId="5197f4b4-7523-4ee5-81f8-cf3e349bfe72" providerId="ADAL" clId="{694E8974-925B-459A-92E4-0023477B5E40}" dt="2019-10-08T05:47:16.754" v="5"/>
          <ac:picMkLst>
            <pc:docMk/>
            <pc:sldMk cId="26476521" sldId="258"/>
            <ac:picMk id="4" creationId="{BF391F3F-4EC6-4656-94C4-96A6636C1952}"/>
          </ac:picMkLst>
        </pc:picChg>
      </pc:sldChg>
      <pc:sldChg chg="addSp">
        <pc:chgData name="Eneken Viks" userId="5197f4b4-7523-4ee5-81f8-cf3e349bfe72" providerId="ADAL" clId="{694E8974-925B-459A-92E4-0023477B5E40}" dt="2019-10-08T05:47:18.375" v="6"/>
        <pc:sldMkLst>
          <pc:docMk/>
          <pc:sldMk cId="2952506568" sldId="259"/>
        </pc:sldMkLst>
        <pc:picChg chg="add">
          <ac:chgData name="Eneken Viks" userId="5197f4b4-7523-4ee5-81f8-cf3e349bfe72" providerId="ADAL" clId="{694E8974-925B-459A-92E4-0023477B5E40}" dt="2019-10-08T05:47:18.375" v="6"/>
          <ac:picMkLst>
            <pc:docMk/>
            <pc:sldMk cId="2952506568" sldId="259"/>
            <ac:picMk id="4" creationId="{5B23CC17-DB12-4CBE-A7B4-4C7BF64DBF89}"/>
          </ac:picMkLst>
        </pc:picChg>
      </pc:sldChg>
      <pc:sldChg chg="addSp">
        <pc:chgData name="Eneken Viks" userId="5197f4b4-7523-4ee5-81f8-cf3e349bfe72" providerId="ADAL" clId="{694E8974-925B-459A-92E4-0023477B5E40}" dt="2019-10-08T05:47:19.549" v="7"/>
        <pc:sldMkLst>
          <pc:docMk/>
          <pc:sldMk cId="2201469110" sldId="260"/>
        </pc:sldMkLst>
        <pc:picChg chg="add">
          <ac:chgData name="Eneken Viks" userId="5197f4b4-7523-4ee5-81f8-cf3e349bfe72" providerId="ADAL" clId="{694E8974-925B-459A-92E4-0023477B5E40}" dt="2019-10-08T05:47:19.549" v="7"/>
          <ac:picMkLst>
            <pc:docMk/>
            <pc:sldMk cId="2201469110" sldId="260"/>
            <ac:picMk id="4" creationId="{4BD28712-996C-4EEC-A495-F3A4E5937A82}"/>
          </ac:picMkLst>
        </pc:picChg>
      </pc:sldChg>
      <pc:sldChg chg="addSp">
        <pc:chgData name="Eneken Viks" userId="5197f4b4-7523-4ee5-81f8-cf3e349bfe72" providerId="ADAL" clId="{694E8974-925B-459A-92E4-0023477B5E40}" dt="2019-10-08T05:47:20.504" v="8"/>
        <pc:sldMkLst>
          <pc:docMk/>
          <pc:sldMk cId="2993288517" sldId="261"/>
        </pc:sldMkLst>
        <pc:picChg chg="add">
          <ac:chgData name="Eneken Viks" userId="5197f4b4-7523-4ee5-81f8-cf3e349bfe72" providerId="ADAL" clId="{694E8974-925B-459A-92E4-0023477B5E40}" dt="2019-10-08T05:47:20.504" v="8"/>
          <ac:picMkLst>
            <pc:docMk/>
            <pc:sldMk cId="2993288517" sldId="261"/>
            <ac:picMk id="4" creationId="{11753856-302A-4676-8A63-0597CB8AB2FF}"/>
          </ac:picMkLst>
        </pc:picChg>
      </pc:sldChg>
      <pc:sldChg chg="addSp">
        <pc:chgData name="Eneken Viks" userId="5197f4b4-7523-4ee5-81f8-cf3e349bfe72" providerId="ADAL" clId="{694E8974-925B-459A-92E4-0023477B5E40}" dt="2019-10-08T05:47:21.496" v="9"/>
        <pc:sldMkLst>
          <pc:docMk/>
          <pc:sldMk cId="2452311301" sldId="262"/>
        </pc:sldMkLst>
        <pc:picChg chg="add">
          <ac:chgData name="Eneken Viks" userId="5197f4b4-7523-4ee5-81f8-cf3e349bfe72" providerId="ADAL" clId="{694E8974-925B-459A-92E4-0023477B5E40}" dt="2019-10-08T05:47:21.496" v="9"/>
          <ac:picMkLst>
            <pc:docMk/>
            <pc:sldMk cId="2452311301" sldId="262"/>
            <ac:picMk id="4" creationId="{C3DA80FC-8E5A-460A-B4EC-7D7F7BABE58F}"/>
          </ac:picMkLst>
        </pc:picChg>
      </pc:sldChg>
      <pc:sldChg chg="addSp delSp">
        <pc:chgData name="Eneken Viks" userId="5197f4b4-7523-4ee5-81f8-cf3e349bfe72" providerId="ADAL" clId="{694E8974-925B-459A-92E4-0023477B5E40}" dt="2019-10-08T05:47:33.785" v="13" actId="478"/>
        <pc:sldMkLst>
          <pc:docMk/>
          <pc:sldMk cId="49871104" sldId="264"/>
        </pc:sldMkLst>
        <pc:picChg chg="add">
          <ac:chgData name="Eneken Viks" userId="5197f4b4-7523-4ee5-81f8-cf3e349bfe72" providerId="ADAL" clId="{694E8974-925B-459A-92E4-0023477B5E40}" dt="2019-10-08T05:47:25.857" v="11"/>
          <ac:picMkLst>
            <pc:docMk/>
            <pc:sldMk cId="49871104" sldId="264"/>
            <ac:picMk id="3" creationId="{E99F6411-860F-4474-9AAB-69759B8E00B4}"/>
          </ac:picMkLst>
        </pc:picChg>
        <pc:picChg chg="add del">
          <ac:chgData name="Eneken Viks" userId="5197f4b4-7523-4ee5-81f8-cf3e349bfe72" providerId="ADAL" clId="{694E8974-925B-459A-92E4-0023477B5E40}" dt="2019-10-08T05:47:33.785" v="13" actId="478"/>
          <ac:picMkLst>
            <pc:docMk/>
            <pc:sldMk cId="49871104" sldId="264"/>
            <ac:picMk id="4" creationId="{B76D9C0D-D944-4399-8856-B921A6CF94DA}"/>
          </ac:picMkLst>
        </pc:picChg>
      </pc:sldChg>
      <pc:sldChg chg="addSp">
        <pc:chgData name="Eneken Viks" userId="5197f4b4-7523-4ee5-81f8-cf3e349bfe72" providerId="ADAL" clId="{694E8974-925B-459A-92E4-0023477B5E40}" dt="2019-10-08T05:47:23.887" v="10"/>
        <pc:sldMkLst>
          <pc:docMk/>
          <pc:sldMk cId="2849230930" sldId="265"/>
        </pc:sldMkLst>
        <pc:picChg chg="add">
          <ac:chgData name="Eneken Viks" userId="5197f4b4-7523-4ee5-81f8-cf3e349bfe72" providerId="ADAL" clId="{694E8974-925B-459A-92E4-0023477B5E40}" dt="2019-10-08T05:47:23.887" v="10"/>
          <ac:picMkLst>
            <pc:docMk/>
            <pc:sldMk cId="2849230930" sldId="265"/>
            <ac:picMk id="3" creationId="{CDE0F4BA-7A05-42BD-9DDD-EDF119822356}"/>
          </ac:picMkLst>
        </pc:picChg>
      </pc:sldChg>
      <pc:sldChg chg="addSp">
        <pc:chgData name="Eneken Viks" userId="5197f4b4-7523-4ee5-81f8-cf3e349bfe72" providerId="ADAL" clId="{694E8974-925B-459A-92E4-0023477B5E40}" dt="2019-10-08T05:47:15.319" v="4"/>
        <pc:sldMkLst>
          <pc:docMk/>
          <pc:sldMk cId="1287609252" sldId="266"/>
        </pc:sldMkLst>
        <pc:picChg chg="add">
          <ac:chgData name="Eneken Viks" userId="5197f4b4-7523-4ee5-81f8-cf3e349bfe72" providerId="ADAL" clId="{694E8974-925B-459A-92E4-0023477B5E40}" dt="2019-10-08T05:47:15.319" v="4"/>
          <ac:picMkLst>
            <pc:docMk/>
            <pc:sldMk cId="1287609252" sldId="266"/>
            <ac:picMk id="4" creationId="{59112156-8938-43F7-AA4C-84C1ED98960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t-EE"/>
              <a:t>Klõpsake juhteksemplari pealkirja laadi redigeerimiseks</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iite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t-EE"/>
              <a:t>Klõpsake juhteksemplari pealkirja laadi redigeerimiseks</a:t>
            </a:r>
            <a:endParaRPr lang="en-US" dirty="0"/>
          </a:p>
        </p:txBody>
      </p:sp>
      <p:sp>
        <p:nvSpPr>
          <p:cNvPr id="3" name="Content Placeholder 2"/>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t-EE"/>
              <a:t>Klõpsake juhteksemplari pealkirja laadi redigeerimiseks</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42A54C80-263E-416B-A8E0-580EDEADCBDC}" type="datetimeFigureOut">
              <a:rPr lang="en-US" dirty="0"/>
              <a:t>10/8/2019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a:t>Pildi lisamiseks klõpsake ikooni</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B61BEF0D-F0BB-DE4B-95CE-6DB70DBA9567}" type="datetimeFigureOut">
              <a:rPr lang="en-US" dirty="0"/>
              <a:pPr/>
              <a:t>10/8/2019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10/8/2019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2CE660F-F481-4C7E-A3B9-2F8ED8CEECC3}"/>
              </a:ext>
            </a:extLst>
          </p:cNvPr>
          <p:cNvSpPr>
            <a:spLocks noGrp="1"/>
          </p:cNvSpPr>
          <p:nvPr>
            <p:ph type="ctrTitle"/>
          </p:nvPr>
        </p:nvSpPr>
        <p:spPr/>
        <p:txBody>
          <a:bodyPr/>
          <a:lstStyle/>
          <a:p>
            <a:r>
              <a:rPr lang="fi-FI" dirty="0" err="1"/>
              <a:t>Millist</a:t>
            </a:r>
            <a:r>
              <a:rPr lang="fi-FI" dirty="0"/>
              <a:t> </a:t>
            </a:r>
            <a:r>
              <a:rPr lang="fi-FI" dirty="0" err="1"/>
              <a:t>koolitust</a:t>
            </a:r>
            <a:r>
              <a:rPr lang="fi-FI" dirty="0"/>
              <a:t> ja abi </a:t>
            </a:r>
            <a:r>
              <a:rPr lang="fi-FI" dirty="0" err="1"/>
              <a:t>vajab</a:t>
            </a:r>
            <a:r>
              <a:rPr lang="fi-FI" dirty="0"/>
              <a:t> </a:t>
            </a:r>
            <a:r>
              <a:rPr lang="fi-FI" dirty="0" err="1"/>
              <a:t>väikekäitleja</a:t>
            </a:r>
            <a:endParaRPr lang="et-EE" dirty="0"/>
          </a:p>
        </p:txBody>
      </p:sp>
      <p:sp>
        <p:nvSpPr>
          <p:cNvPr id="3" name="Alapealkiri 2">
            <a:extLst>
              <a:ext uri="{FF2B5EF4-FFF2-40B4-BE49-F238E27FC236}">
                <a16:creationId xmlns:a16="http://schemas.microsoft.com/office/drawing/2014/main" id="{CDABB09C-C364-442D-911E-0207877F3A5D}"/>
              </a:ext>
            </a:extLst>
          </p:cNvPr>
          <p:cNvSpPr>
            <a:spLocks noGrp="1"/>
          </p:cNvSpPr>
          <p:nvPr>
            <p:ph type="subTitle" idx="1"/>
          </p:nvPr>
        </p:nvSpPr>
        <p:spPr/>
        <p:txBody>
          <a:bodyPr/>
          <a:lstStyle/>
          <a:p>
            <a:r>
              <a:rPr lang="et-EE" dirty="0"/>
              <a:t>Mirjam Pikkmets</a:t>
            </a:r>
          </a:p>
          <a:p>
            <a:r>
              <a:rPr lang="et-EE" dirty="0" err="1"/>
              <a:t>Mätiku</a:t>
            </a:r>
            <a:r>
              <a:rPr lang="et-EE" dirty="0"/>
              <a:t> talumeierei</a:t>
            </a:r>
          </a:p>
        </p:txBody>
      </p:sp>
      <p:pic>
        <p:nvPicPr>
          <p:cNvPr id="4" name="Picture 2" descr="Eesti maaelu arengukava 2014–2020 logo Euroopa Liidu embleemiga (horisontaalne versioon)">
            <a:extLst>
              <a:ext uri="{FF2B5EF4-FFF2-40B4-BE49-F238E27FC236}">
                <a16:creationId xmlns:a16="http://schemas.microsoft.com/office/drawing/2014/main" id="{02FAB1DB-4024-4A4F-918D-0F2E1E52DA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93618" y="174136"/>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8331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B5E4E34-5489-43BF-82FD-2A87DF4F8AEE}"/>
              </a:ext>
            </a:extLst>
          </p:cNvPr>
          <p:cNvSpPr>
            <a:spLocks noGrp="1"/>
          </p:cNvSpPr>
          <p:nvPr>
            <p:ph type="ctrTitle"/>
          </p:nvPr>
        </p:nvSpPr>
        <p:spPr/>
        <p:txBody>
          <a:bodyPr/>
          <a:lstStyle/>
          <a:p>
            <a:r>
              <a:rPr lang="et-EE" dirty="0"/>
              <a:t>Tänan kuulamast!</a:t>
            </a:r>
          </a:p>
        </p:txBody>
      </p:sp>
      <p:pic>
        <p:nvPicPr>
          <p:cNvPr id="3" name="Picture 2" descr="Eesti maaelu arengukava 2014–2020 logo Euroopa Liidu embleemiga (horisontaalne versioon)">
            <a:extLst>
              <a:ext uri="{FF2B5EF4-FFF2-40B4-BE49-F238E27FC236}">
                <a16:creationId xmlns:a16="http://schemas.microsoft.com/office/drawing/2014/main" id="{E99F6411-860F-4474-9AAB-69759B8E00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871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AC5ECEF-6527-43BE-BD23-F6537330B9B0}"/>
              </a:ext>
            </a:extLst>
          </p:cNvPr>
          <p:cNvSpPr>
            <a:spLocks noGrp="1"/>
          </p:cNvSpPr>
          <p:nvPr>
            <p:ph type="title"/>
          </p:nvPr>
        </p:nvSpPr>
        <p:spPr/>
        <p:txBody>
          <a:bodyPr/>
          <a:lstStyle/>
          <a:p>
            <a:r>
              <a:rPr lang="et-EE" dirty="0"/>
              <a:t>Alustuseks </a:t>
            </a:r>
          </a:p>
        </p:txBody>
      </p:sp>
      <p:sp>
        <p:nvSpPr>
          <p:cNvPr id="3" name="Sisu kohatäide 2">
            <a:extLst>
              <a:ext uri="{FF2B5EF4-FFF2-40B4-BE49-F238E27FC236}">
                <a16:creationId xmlns:a16="http://schemas.microsoft.com/office/drawing/2014/main" id="{F2B16626-231F-4319-8D78-7BF224059551}"/>
              </a:ext>
            </a:extLst>
          </p:cNvPr>
          <p:cNvSpPr>
            <a:spLocks noGrp="1"/>
          </p:cNvSpPr>
          <p:nvPr>
            <p:ph idx="1"/>
          </p:nvPr>
        </p:nvSpPr>
        <p:spPr/>
        <p:txBody>
          <a:bodyPr/>
          <a:lstStyle/>
          <a:p>
            <a:r>
              <a:rPr lang="et-EE" dirty="0" err="1"/>
              <a:t>Mätiku</a:t>
            </a:r>
            <a:r>
              <a:rPr lang="et-EE" dirty="0"/>
              <a:t> talumeierei alustas 2014 augustis eraelamus toiduvalmistajana</a:t>
            </a:r>
          </a:p>
          <a:p>
            <a:r>
              <a:rPr lang="et-EE" dirty="0"/>
              <a:t>2017 saime tunnustustatud toidutootjaks</a:t>
            </a:r>
          </a:p>
          <a:p>
            <a:r>
              <a:rPr lang="et-EE" dirty="0"/>
              <a:t>2018 tunnustatud mahe töötlejaks</a:t>
            </a:r>
          </a:p>
          <a:p>
            <a:r>
              <a:rPr lang="et-EE" dirty="0"/>
              <a:t>Kuus keskmiselt töödeldakse 4-5 tonni piima järgmisteks toodeteks:</a:t>
            </a:r>
          </a:p>
          <a:p>
            <a:r>
              <a:rPr lang="et-EE" dirty="0"/>
              <a:t> toorpiim, kohupiim, või, jogurt, keefir, juustud jne. </a:t>
            </a:r>
          </a:p>
          <a:p>
            <a:r>
              <a:rPr lang="et-EE" dirty="0"/>
              <a:t>Talumeiereide Liiduga teeme koostööd alates 2008 </a:t>
            </a:r>
          </a:p>
          <a:p>
            <a:pPr marL="0" indent="0">
              <a:buNone/>
            </a:pPr>
            <a:endParaRPr lang="et-EE" dirty="0"/>
          </a:p>
          <a:p>
            <a:pPr marL="0" indent="0">
              <a:buNone/>
            </a:pPr>
            <a:endParaRPr lang="et-EE" dirty="0"/>
          </a:p>
          <a:p>
            <a:endParaRPr lang="et-EE" dirty="0"/>
          </a:p>
        </p:txBody>
      </p:sp>
      <p:pic>
        <p:nvPicPr>
          <p:cNvPr id="5" name="Pilt 4">
            <a:extLst>
              <a:ext uri="{FF2B5EF4-FFF2-40B4-BE49-F238E27FC236}">
                <a16:creationId xmlns:a16="http://schemas.microsoft.com/office/drawing/2014/main" id="{5C9177F5-8E23-437A-B3BA-BBAA9FCC676E}"/>
              </a:ext>
            </a:extLst>
          </p:cNvPr>
          <p:cNvPicPr>
            <a:picLocks noChangeAspect="1"/>
          </p:cNvPicPr>
          <p:nvPr/>
        </p:nvPicPr>
        <p:blipFill>
          <a:blip r:embed="rId2"/>
          <a:stretch>
            <a:fillRect/>
          </a:stretch>
        </p:blipFill>
        <p:spPr>
          <a:xfrm>
            <a:off x="6557963" y="3704113"/>
            <a:ext cx="4956703" cy="2921828"/>
          </a:xfrm>
          <a:prstGeom prst="rect">
            <a:avLst/>
          </a:prstGeom>
        </p:spPr>
      </p:pic>
      <p:pic>
        <p:nvPicPr>
          <p:cNvPr id="6" name="Picture 2" descr="Eesti maaelu arengukava 2014–2020 logo Euroopa Liidu embleemiga (horisontaalne versioon)">
            <a:extLst>
              <a:ext uri="{FF2B5EF4-FFF2-40B4-BE49-F238E27FC236}">
                <a16:creationId xmlns:a16="http://schemas.microsoft.com/office/drawing/2014/main" id="{02FAB1DB-4024-4A4F-918D-0F2E1E52DA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7990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64715C5-51C5-4DFB-B469-815395914AB0}"/>
              </a:ext>
            </a:extLst>
          </p:cNvPr>
          <p:cNvSpPr>
            <a:spLocks noGrp="1"/>
          </p:cNvSpPr>
          <p:nvPr>
            <p:ph type="title"/>
          </p:nvPr>
        </p:nvSpPr>
        <p:spPr/>
        <p:txBody>
          <a:bodyPr/>
          <a:lstStyle/>
          <a:p>
            <a:r>
              <a:rPr lang="et-EE" dirty="0"/>
              <a:t>Võrgustike vajadus</a:t>
            </a:r>
          </a:p>
        </p:txBody>
      </p:sp>
      <p:sp>
        <p:nvSpPr>
          <p:cNvPr id="3" name="Sisu kohatäide 2">
            <a:extLst>
              <a:ext uri="{FF2B5EF4-FFF2-40B4-BE49-F238E27FC236}">
                <a16:creationId xmlns:a16="http://schemas.microsoft.com/office/drawing/2014/main" id="{439C9DED-C434-4DF9-B64F-D90927C36238}"/>
              </a:ext>
            </a:extLst>
          </p:cNvPr>
          <p:cNvSpPr>
            <a:spLocks noGrp="1"/>
          </p:cNvSpPr>
          <p:nvPr>
            <p:ph idx="1"/>
          </p:nvPr>
        </p:nvSpPr>
        <p:spPr>
          <a:xfrm>
            <a:off x="677334" y="1930401"/>
            <a:ext cx="8596668" cy="4110962"/>
          </a:xfrm>
        </p:spPr>
        <p:txBody>
          <a:bodyPr/>
          <a:lstStyle/>
          <a:p>
            <a:r>
              <a:rPr lang="et-EE" dirty="0"/>
              <a:t>Täna olen liige järgmistes organisatsioonides, et hoida ennast kursis ja parandada turustamise võimalusi:</a:t>
            </a:r>
          </a:p>
          <a:p>
            <a:r>
              <a:rPr lang="et-EE" dirty="0"/>
              <a:t>Mahepõllumajanduse Koostöökogu</a:t>
            </a:r>
          </a:p>
          <a:p>
            <a:r>
              <a:rPr lang="et-EE" dirty="0"/>
              <a:t>Eestimaa Talupidajate Keskliit (Ehtne Talutoit)</a:t>
            </a:r>
          </a:p>
          <a:p>
            <a:r>
              <a:rPr lang="et-EE" dirty="0"/>
              <a:t>Liivimaa Maitsed</a:t>
            </a:r>
          </a:p>
          <a:p>
            <a:r>
              <a:rPr lang="et-EE" dirty="0"/>
              <a:t>Pärnumaa Otse Tootjalt Tarbijale Koostöövõrgustik</a:t>
            </a:r>
          </a:p>
          <a:p>
            <a:r>
              <a:rPr lang="et-EE" dirty="0"/>
              <a:t>Läänemaa OTT MTÜ</a:t>
            </a:r>
          </a:p>
          <a:p>
            <a:r>
              <a:rPr lang="et-EE" dirty="0"/>
              <a:t>Talumeiereide Liit</a:t>
            </a:r>
          </a:p>
          <a:p>
            <a:r>
              <a:rPr lang="et-EE" dirty="0"/>
              <a:t>Pärnu Lahe Partnerluskogu</a:t>
            </a:r>
          </a:p>
        </p:txBody>
      </p:sp>
      <p:pic>
        <p:nvPicPr>
          <p:cNvPr id="4" name="Picture 2" descr="Eesti maaelu arengukava 2014–2020 logo Euroopa Liidu embleemiga (horisontaalne versioon)">
            <a:extLst>
              <a:ext uri="{FF2B5EF4-FFF2-40B4-BE49-F238E27FC236}">
                <a16:creationId xmlns:a16="http://schemas.microsoft.com/office/drawing/2014/main" id="{59112156-8938-43F7-AA4C-84C1ED9896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7609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E4E8D69-ED20-490E-89C8-52B84354D1F0}"/>
              </a:ext>
            </a:extLst>
          </p:cNvPr>
          <p:cNvSpPr>
            <a:spLocks noGrp="1"/>
          </p:cNvSpPr>
          <p:nvPr>
            <p:ph type="title"/>
          </p:nvPr>
        </p:nvSpPr>
        <p:spPr/>
        <p:txBody>
          <a:bodyPr/>
          <a:lstStyle/>
          <a:p>
            <a:r>
              <a:rPr lang="et-EE" dirty="0"/>
              <a:t>Koolituste vajalikkus</a:t>
            </a:r>
          </a:p>
        </p:txBody>
      </p:sp>
      <p:sp>
        <p:nvSpPr>
          <p:cNvPr id="3" name="Sisu kohatäide 2">
            <a:extLst>
              <a:ext uri="{FF2B5EF4-FFF2-40B4-BE49-F238E27FC236}">
                <a16:creationId xmlns:a16="http://schemas.microsoft.com/office/drawing/2014/main" id="{EAE9E6D0-BC76-44FD-ACFC-6CC3C4F655E1}"/>
              </a:ext>
            </a:extLst>
          </p:cNvPr>
          <p:cNvSpPr>
            <a:spLocks noGrp="1"/>
          </p:cNvSpPr>
          <p:nvPr>
            <p:ph idx="1"/>
          </p:nvPr>
        </p:nvSpPr>
        <p:spPr>
          <a:xfrm>
            <a:off x="677334" y="2160589"/>
            <a:ext cx="8495542" cy="3880773"/>
          </a:xfrm>
        </p:spPr>
        <p:txBody>
          <a:bodyPr>
            <a:normAutofit/>
          </a:bodyPr>
          <a:lstStyle/>
          <a:p>
            <a:r>
              <a:rPr lang="et-EE" dirty="0"/>
              <a:t>Toodete ja ettevõtte arendamiseks on vaja suhelda teistega, käia välisreisidel ja messidel</a:t>
            </a:r>
          </a:p>
          <a:p>
            <a:r>
              <a:rPr lang="et-EE" dirty="0"/>
              <a:t>Talumeiereide Liidu liikmetega oleme käinud Rootsis, Saksamaal, Prantsusmaal, Šveitsis ja Hollandis ennast koolitamas. Julgen öelda, et täna on Eestis juustutootmine hüppeliselt tõusnud väiketööstustes just tänu õppereisidele ja kogemustele, mida oleme omandanud</a:t>
            </a:r>
          </a:p>
          <a:p>
            <a:r>
              <a:rPr lang="et-EE" dirty="0"/>
              <a:t>Spetsialistide Eestisse toomist ja sektori lähetamist peaks toetama riiklik programm, nt turuarendustoetus vm</a:t>
            </a:r>
          </a:p>
          <a:p>
            <a:endParaRPr lang="et-EE" dirty="0"/>
          </a:p>
        </p:txBody>
      </p:sp>
      <p:pic>
        <p:nvPicPr>
          <p:cNvPr id="4" name="Picture 2" descr="Eesti maaelu arengukava 2014–2020 logo Euroopa Liidu embleemiga (horisontaalne versioon)">
            <a:extLst>
              <a:ext uri="{FF2B5EF4-FFF2-40B4-BE49-F238E27FC236}">
                <a16:creationId xmlns:a16="http://schemas.microsoft.com/office/drawing/2014/main" id="{BF391F3F-4EC6-4656-94C4-96A6636C19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76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3C0A05E-5484-486D-8415-7431B6EB357E}"/>
              </a:ext>
            </a:extLst>
          </p:cNvPr>
          <p:cNvSpPr>
            <a:spLocks noGrp="1"/>
          </p:cNvSpPr>
          <p:nvPr>
            <p:ph type="title"/>
          </p:nvPr>
        </p:nvSpPr>
        <p:spPr/>
        <p:txBody>
          <a:bodyPr/>
          <a:lstStyle/>
          <a:p>
            <a:r>
              <a:rPr lang="et-EE" dirty="0"/>
              <a:t>Info vahetus ja kättesaadavus</a:t>
            </a:r>
          </a:p>
        </p:txBody>
      </p:sp>
      <p:sp>
        <p:nvSpPr>
          <p:cNvPr id="3" name="Sisu kohatäide 2">
            <a:extLst>
              <a:ext uri="{FF2B5EF4-FFF2-40B4-BE49-F238E27FC236}">
                <a16:creationId xmlns:a16="http://schemas.microsoft.com/office/drawing/2014/main" id="{67CD567A-DBE3-424B-821F-5B386BFC3325}"/>
              </a:ext>
            </a:extLst>
          </p:cNvPr>
          <p:cNvSpPr>
            <a:spLocks noGrp="1"/>
          </p:cNvSpPr>
          <p:nvPr>
            <p:ph idx="1"/>
          </p:nvPr>
        </p:nvSpPr>
        <p:spPr>
          <a:xfrm>
            <a:off x="677334" y="1814513"/>
            <a:ext cx="8596668" cy="4433887"/>
          </a:xfrm>
        </p:spPr>
        <p:txBody>
          <a:bodyPr>
            <a:normAutofit/>
          </a:bodyPr>
          <a:lstStyle/>
          <a:p>
            <a:r>
              <a:rPr lang="et-EE" dirty="0"/>
              <a:t>Väikekäitleja peab olema teadlik väga paljudest nõuetest, samas puudub kohati teadlikkus</a:t>
            </a:r>
          </a:p>
          <a:p>
            <a:r>
              <a:rPr lang="et-EE" dirty="0"/>
              <a:t>Koostöö peaks olema parem sektori siseselt ja järelevalve organitega</a:t>
            </a:r>
          </a:p>
          <a:p>
            <a:r>
              <a:rPr lang="et-EE" dirty="0"/>
              <a:t>Tihti väikekäitleja, kes on hõivatud tootmisega, ei jõua järge pidada seaduse muudatuste või uute nõuetega – parem info levitamine vajalik</a:t>
            </a:r>
          </a:p>
          <a:p>
            <a:r>
              <a:rPr lang="et-EE" dirty="0"/>
              <a:t>Alustajana on keeruline kõike kohe teada</a:t>
            </a:r>
          </a:p>
          <a:p>
            <a:r>
              <a:rPr lang="et-EE" dirty="0"/>
              <a:t>Vaja oleks spetsialiste või nõustajaid, kes oleks koolitatud - riiklik  mentorprogramm või nõustajate väljakoolitamine. Alustavatel ettevõtjatel on vaja palju abi, et teada, kust alustada ja kuidas. Sarnaselt põllumajandustootmisele - toetatud nõuanne ka töötlemisega alustajatele.</a:t>
            </a:r>
          </a:p>
          <a:p>
            <a:r>
              <a:rPr lang="et-EE" dirty="0"/>
              <a:t>Asendusprogramm ka tööstustesse, et oleks pädevaid inimesi, kes suudaks asendada töötajaid</a:t>
            </a:r>
          </a:p>
          <a:p>
            <a:endParaRPr lang="et-EE" dirty="0"/>
          </a:p>
          <a:p>
            <a:endParaRPr lang="et-EE" dirty="0"/>
          </a:p>
          <a:p>
            <a:endParaRPr lang="et-EE" dirty="0"/>
          </a:p>
        </p:txBody>
      </p:sp>
      <p:pic>
        <p:nvPicPr>
          <p:cNvPr id="4" name="Picture 2" descr="Eesti maaelu arengukava 2014–2020 logo Euroopa Liidu embleemiga (horisontaalne versioon)">
            <a:extLst>
              <a:ext uri="{FF2B5EF4-FFF2-40B4-BE49-F238E27FC236}">
                <a16:creationId xmlns:a16="http://schemas.microsoft.com/office/drawing/2014/main" id="{5B23CC17-DB12-4CBE-A7B4-4C7BF64DBF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2506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4BB9559-9D56-4595-BCCA-0809DBF959C7}"/>
              </a:ext>
            </a:extLst>
          </p:cNvPr>
          <p:cNvSpPr>
            <a:spLocks noGrp="1"/>
          </p:cNvSpPr>
          <p:nvPr>
            <p:ph type="title"/>
          </p:nvPr>
        </p:nvSpPr>
        <p:spPr/>
        <p:txBody>
          <a:bodyPr/>
          <a:lstStyle/>
          <a:p>
            <a:r>
              <a:rPr lang="et-EE" dirty="0"/>
              <a:t>Vahendite puudus	</a:t>
            </a:r>
          </a:p>
        </p:txBody>
      </p:sp>
      <p:sp>
        <p:nvSpPr>
          <p:cNvPr id="3" name="Sisu kohatäide 2">
            <a:extLst>
              <a:ext uri="{FF2B5EF4-FFF2-40B4-BE49-F238E27FC236}">
                <a16:creationId xmlns:a16="http://schemas.microsoft.com/office/drawing/2014/main" id="{0160BAF5-01D8-443B-A492-60CB256374A6}"/>
              </a:ext>
            </a:extLst>
          </p:cNvPr>
          <p:cNvSpPr>
            <a:spLocks noGrp="1"/>
          </p:cNvSpPr>
          <p:nvPr>
            <p:ph idx="1"/>
          </p:nvPr>
        </p:nvSpPr>
        <p:spPr>
          <a:xfrm>
            <a:off x="677334" y="1930401"/>
            <a:ext cx="8596668" cy="4110962"/>
          </a:xfrm>
        </p:spPr>
        <p:txBody>
          <a:bodyPr/>
          <a:lstStyle/>
          <a:p>
            <a:r>
              <a:rPr lang="et-EE" dirty="0"/>
              <a:t>Peretalude vajalikkus - et maal jääks elu püsima</a:t>
            </a:r>
          </a:p>
          <a:p>
            <a:r>
              <a:rPr lang="et-EE" dirty="0"/>
              <a:t>Lootus, et jõuab maksta ka endale palka, mitte olla tasuta tööjõud</a:t>
            </a:r>
          </a:p>
          <a:p>
            <a:r>
              <a:rPr lang="et-EE" dirty="0"/>
              <a:t>Tihti me jõuame ikkagi arusaamiseni, et on vaja suureneda, kuigi see ei ole olnud eesmärk. Eesmärk on elada ära oma perega ilma ennast lõhki tõmbamata</a:t>
            </a:r>
          </a:p>
          <a:p>
            <a:r>
              <a:rPr lang="et-EE" dirty="0"/>
              <a:t>Investeeringu toetused, omafinantseeringu katmise raskused</a:t>
            </a:r>
          </a:p>
          <a:p>
            <a:r>
              <a:rPr lang="et-EE" dirty="0"/>
              <a:t>Dokumentatsiooni/bürokraatia vähendamine. Nii mõnigi dokument on vahel vajalik lihtsalt täitmise pärast. Kas seda on tarvis? </a:t>
            </a:r>
          </a:p>
          <a:p>
            <a:pPr marL="0" indent="0">
              <a:buNone/>
            </a:pPr>
            <a:endParaRPr lang="et-EE" dirty="0"/>
          </a:p>
          <a:p>
            <a:pPr marL="0" indent="0">
              <a:buNone/>
            </a:pPr>
            <a:endParaRPr lang="et-EE" dirty="0"/>
          </a:p>
        </p:txBody>
      </p:sp>
      <p:pic>
        <p:nvPicPr>
          <p:cNvPr id="4" name="Picture 2" descr="Eesti maaelu arengukava 2014–2020 logo Euroopa Liidu embleemiga (horisontaalne versioon)">
            <a:extLst>
              <a:ext uri="{FF2B5EF4-FFF2-40B4-BE49-F238E27FC236}">
                <a16:creationId xmlns:a16="http://schemas.microsoft.com/office/drawing/2014/main" id="{4BD28712-996C-4EEC-A495-F3A4E5937A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1469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B309070-F660-4EF5-888E-732F1C7291F2}"/>
              </a:ext>
            </a:extLst>
          </p:cNvPr>
          <p:cNvSpPr>
            <a:spLocks noGrp="1"/>
          </p:cNvSpPr>
          <p:nvPr>
            <p:ph type="title"/>
          </p:nvPr>
        </p:nvSpPr>
        <p:spPr/>
        <p:txBody>
          <a:bodyPr/>
          <a:lstStyle/>
          <a:p>
            <a:r>
              <a:rPr lang="et-EE" dirty="0"/>
              <a:t>Patogeenid</a:t>
            </a:r>
          </a:p>
        </p:txBody>
      </p:sp>
      <p:sp>
        <p:nvSpPr>
          <p:cNvPr id="3" name="Sisu kohatäide 2">
            <a:extLst>
              <a:ext uri="{FF2B5EF4-FFF2-40B4-BE49-F238E27FC236}">
                <a16:creationId xmlns:a16="http://schemas.microsoft.com/office/drawing/2014/main" id="{C1EDEA1D-A179-43D1-B9F1-8B18FAAB9C22}"/>
              </a:ext>
            </a:extLst>
          </p:cNvPr>
          <p:cNvSpPr>
            <a:spLocks noGrp="1"/>
          </p:cNvSpPr>
          <p:nvPr>
            <p:ph idx="1"/>
          </p:nvPr>
        </p:nvSpPr>
        <p:spPr/>
        <p:txBody>
          <a:bodyPr/>
          <a:lstStyle/>
          <a:p>
            <a:r>
              <a:rPr lang="et-EE" dirty="0"/>
              <a:t>Patogeenide vältimiseks tuleb neid tunda. Kindlasti on vaja teada ohtlikemaid patogeene ja kuidas neid ohjata ka väiketööstuses. </a:t>
            </a:r>
          </a:p>
          <a:p>
            <a:r>
              <a:rPr lang="et-EE" dirty="0"/>
              <a:t>Töötleja teadlikkus jääb vahel napiks ja tuleb abi otsida spetsialistidelt</a:t>
            </a:r>
          </a:p>
          <a:p>
            <a:r>
              <a:rPr lang="et-EE" dirty="0"/>
              <a:t>Seadusest tulenevalt teame piirnorme ja üldisi hügieeninõudeid, aga oleks vaja rohkem teada, kust tuleb, mismoodi käitub ja kuidas saada kontrolli alla.</a:t>
            </a:r>
          </a:p>
        </p:txBody>
      </p:sp>
      <p:pic>
        <p:nvPicPr>
          <p:cNvPr id="4" name="Picture 2" descr="Eesti maaelu arengukava 2014–2020 logo Euroopa Liidu embleemiga (horisontaalne versioon)">
            <a:extLst>
              <a:ext uri="{FF2B5EF4-FFF2-40B4-BE49-F238E27FC236}">
                <a16:creationId xmlns:a16="http://schemas.microsoft.com/office/drawing/2014/main" id="{11753856-302A-4676-8A63-0597CB8AB2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3288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B9B2965-F7F1-4389-9317-FC803708A4E2}"/>
              </a:ext>
            </a:extLst>
          </p:cNvPr>
          <p:cNvSpPr>
            <a:spLocks noGrp="1"/>
          </p:cNvSpPr>
          <p:nvPr>
            <p:ph type="title"/>
          </p:nvPr>
        </p:nvSpPr>
        <p:spPr/>
        <p:txBody>
          <a:bodyPr/>
          <a:lstStyle/>
          <a:p>
            <a:r>
              <a:rPr lang="et-EE" dirty="0" err="1"/>
              <a:t>Ühisturundamine</a:t>
            </a:r>
            <a:r>
              <a:rPr lang="et-EE" dirty="0"/>
              <a:t> ja koostöö</a:t>
            </a:r>
          </a:p>
        </p:txBody>
      </p:sp>
      <p:sp>
        <p:nvSpPr>
          <p:cNvPr id="3" name="Sisu kohatäide 2">
            <a:extLst>
              <a:ext uri="{FF2B5EF4-FFF2-40B4-BE49-F238E27FC236}">
                <a16:creationId xmlns:a16="http://schemas.microsoft.com/office/drawing/2014/main" id="{1A128729-1FF6-4C16-A2AE-2334A0236CBA}"/>
              </a:ext>
            </a:extLst>
          </p:cNvPr>
          <p:cNvSpPr>
            <a:spLocks noGrp="1"/>
          </p:cNvSpPr>
          <p:nvPr>
            <p:ph idx="1"/>
          </p:nvPr>
        </p:nvSpPr>
        <p:spPr/>
        <p:txBody>
          <a:bodyPr/>
          <a:lstStyle/>
          <a:p>
            <a:r>
              <a:rPr lang="et-EE" dirty="0" err="1"/>
              <a:t>Ühisturundamiseks</a:t>
            </a:r>
            <a:r>
              <a:rPr lang="et-EE" dirty="0"/>
              <a:t> on tarvis </a:t>
            </a:r>
            <a:r>
              <a:rPr lang="et-EE" dirty="0" err="1"/>
              <a:t>ühisplatvormi</a:t>
            </a:r>
            <a:r>
              <a:rPr lang="et-EE" dirty="0"/>
              <a:t> ja see vajab arendamist</a:t>
            </a:r>
          </a:p>
          <a:p>
            <a:r>
              <a:rPr lang="et-EE" dirty="0"/>
              <a:t>Täna tehakse suuri kulutusi ettevõttetes. Iga töötleja turustab ja sõidab eraldi, kuigi parema planeerimise korral saaks teha ka seda ilmselt ühiselt. Selleks vaja jälle leida aega ja raha, et seda organiseerida</a:t>
            </a:r>
          </a:p>
          <a:p>
            <a:r>
              <a:rPr lang="et-EE" dirty="0"/>
              <a:t>Leida turustamiseks ühiseid teid, piirkonna kaupa</a:t>
            </a:r>
          </a:p>
          <a:p>
            <a:endParaRPr lang="et-EE" dirty="0"/>
          </a:p>
          <a:p>
            <a:pPr marL="0" indent="0">
              <a:buNone/>
            </a:pPr>
            <a:endParaRPr lang="et-EE" dirty="0"/>
          </a:p>
          <a:p>
            <a:endParaRPr lang="et-EE" dirty="0"/>
          </a:p>
          <a:p>
            <a:endParaRPr lang="et-EE" dirty="0"/>
          </a:p>
        </p:txBody>
      </p:sp>
      <p:pic>
        <p:nvPicPr>
          <p:cNvPr id="4" name="Picture 2" descr="Eesti maaelu arengukava 2014–2020 logo Euroopa Liidu embleemiga (horisontaalne versioon)">
            <a:extLst>
              <a:ext uri="{FF2B5EF4-FFF2-40B4-BE49-F238E27FC236}">
                <a16:creationId xmlns:a16="http://schemas.microsoft.com/office/drawing/2014/main" id="{C3DA80FC-8E5A-460A-B4EC-7D7F7BABE5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2311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D6224D1-0D21-4E74-B68D-DDB0015B9A5E}"/>
              </a:ext>
            </a:extLst>
          </p:cNvPr>
          <p:cNvSpPr>
            <a:spLocks noGrp="1"/>
          </p:cNvSpPr>
          <p:nvPr>
            <p:ph type="title"/>
          </p:nvPr>
        </p:nvSpPr>
        <p:spPr>
          <a:xfrm>
            <a:off x="677334" y="2667000"/>
            <a:ext cx="8596668" cy="1320800"/>
          </a:xfrm>
        </p:spPr>
        <p:txBody>
          <a:bodyPr/>
          <a:lstStyle/>
          <a:p>
            <a:r>
              <a:rPr lang="et-EE" dirty="0"/>
              <a:t>Küsimusi?</a:t>
            </a:r>
          </a:p>
        </p:txBody>
      </p:sp>
      <p:pic>
        <p:nvPicPr>
          <p:cNvPr id="3" name="Picture 2" descr="Eesti maaelu arengukava 2014–2020 logo Euroopa Liidu embleemiga (horisontaalne versioon)">
            <a:extLst>
              <a:ext uri="{FF2B5EF4-FFF2-40B4-BE49-F238E27FC236}">
                <a16:creationId xmlns:a16="http://schemas.microsoft.com/office/drawing/2014/main" id="{CDE0F4BA-7A05-42BD-9DDD-EDF1198223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3044" y="155282"/>
            <a:ext cx="1442274" cy="68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9230930"/>
      </p:ext>
    </p:extLst>
  </p:cSld>
  <p:clrMapOvr>
    <a:masterClrMapping/>
  </p:clrMapOvr>
</p:sld>
</file>

<file path=ppt/theme/theme1.xml><?xml version="1.0" encoding="utf-8"?>
<a:theme xmlns:a="http://schemas.openxmlformats.org/drawingml/2006/main" name="Fasset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163</TotalTime>
  <Words>458</Words>
  <Application>Microsoft Office PowerPoint</Application>
  <PresentationFormat>Laiekraan</PresentationFormat>
  <Paragraphs>50</Paragraphs>
  <Slides>10</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10</vt:i4>
      </vt:variant>
    </vt:vector>
  </HeadingPairs>
  <TitlesOfParts>
    <vt:vector size="14" baseType="lpstr">
      <vt:lpstr>Arial</vt:lpstr>
      <vt:lpstr>Trebuchet MS</vt:lpstr>
      <vt:lpstr>Wingdings 3</vt:lpstr>
      <vt:lpstr>Fassett</vt:lpstr>
      <vt:lpstr>Millist koolitust ja abi vajab väikekäitleja</vt:lpstr>
      <vt:lpstr>Alustuseks </vt:lpstr>
      <vt:lpstr>Võrgustike vajadus</vt:lpstr>
      <vt:lpstr>Koolituste vajalikkus</vt:lpstr>
      <vt:lpstr>Info vahetus ja kättesaadavus</vt:lpstr>
      <vt:lpstr>Vahendite puudus </vt:lpstr>
      <vt:lpstr>Patogeenid</vt:lpstr>
      <vt:lpstr>Ühisturundamine ja koostöö</vt:lpstr>
      <vt:lpstr>Küsimusi?</vt:lpstr>
      <vt:lpstr>Tänan kuulamast!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Millist koolitust ja abi vajab väikekäitleja</dc:title>
  <dc:creator>Mirjam Pikkmets</dc:creator>
  <cp:lastModifiedBy>Eneken Viks</cp:lastModifiedBy>
  <cp:revision>17</cp:revision>
  <dcterms:created xsi:type="dcterms:W3CDTF">2019-10-02T06:08:40Z</dcterms:created>
  <dcterms:modified xsi:type="dcterms:W3CDTF">2019-10-08T05:47:35Z</dcterms:modified>
</cp:coreProperties>
</file>