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FAB18-D630-4369-BAB6-1ABEC2B2388A}" v="28" dt="2019-10-04T06:28:20.4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ken Viks" userId="5197f4b4-7523-4ee5-81f8-cf3e349bfe72" providerId="ADAL" clId="{61BFAB18-D630-4369-BAB6-1ABEC2B2388A}"/>
    <pc:docChg chg="modSld">
      <pc:chgData name="Eneken Viks" userId="5197f4b4-7523-4ee5-81f8-cf3e349bfe72" providerId="ADAL" clId="{61BFAB18-D630-4369-BAB6-1ABEC2B2388A}" dt="2019-10-04T06:28:20.413" v="27"/>
      <pc:docMkLst>
        <pc:docMk/>
      </pc:docMkLst>
      <pc:sldChg chg="addSp modSp">
        <pc:chgData name="Eneken Viks" userId="5197f4b4-7523-4ee5-81f8-cf3e349bfe72" providerId="ADAL" clId="{61BFAB18-D630-4369-BAB6-1ABEC2B2388A}" dt="2019-10-04T06:27:06.945" v="2" actId="14100"/>
        <pc:sldMkLst>
          <pc:docMk/>
          <pc:sldMk cId="0" sldId="256"/>
        </pc:sldMkLst>
        <pc:picChg chg="add mod">
          <ac:chgData name="Eneken Viks" userId="5197f4b4-7523-4ee5-81f8-cf3e349bfe72" providerId="ADAL" clId="{61BFAB18-D630-4369-BAB6-1ABEC2B2388A}" dt="2019-10-04T06:27:06.945" v="2" actId="14100"/>
          <ac:picMkLst>
            <pc:docMk/>
            <pc:sldMk cId="0" sldId="256"/>
            <ac:picMk id="7" creationId="{A67AC756-C229-4A83-ACAE-6862D44FA8EA}"/>
          </ac:picMkLst>
        </pc:picChg>
      </pc:sldChg>
      <pc:sldChg chg="addSp modSp">
        <pc:chgData name="Eneken Viks" userId="5197f4b4-7523-4ee5-81f8-cf3e349bfe72" providerId="ADAL" clId="{61BFAB18-D630-4369-BAB6-1ABEC2B2388A}" dt="2019-10-04T06:27:14.312" v="4" actId="1076"/>
        <pc:sldMkLst>
          <pc:docMk/>
          <pc:sldMk cId="0" sldId="257"/>
        </pc:sldMkLst>
        <pc:picChg chg="add mod">
          <ac:chgData name="Eneken Viks" userId="5197f4b4-7523-4ee5-81f8-cf3e349bfe72" providerId="ADAL" clId="{61BFAB18-D630-4369-BAB6-1ABEC2B2388A}" dt="2019-10-04T06:27:14.312" v="4" actId="1076"/>
          <ac:picMkLst>
            <pc:docMk/>
            <pc:sldMk cId="0" sldId="257"/>
            <ac:picMk id="16" creationId="{69EF90AF-9BE0-40E6-9E5E-B0D53B56AE12}"/>
          </ac:picMkLst>
        </pc:picChg>
      </pc:sldChg>
      <pc:sldChg chg="addSp">
        <pc:chgData name="Eneken Viks" userId="5197f4b4-7523-4ee5-81f8-cf3e349bfe72" providerId="ADAL" clId="{61BFAB18-D630-4369-BAB6-1ABEC2B2388A}" dt="2019-10-04T06:27:16.540" v="5"/>
        <pc:sldMkLst>
          <pc:docMk/>
          <pc:sldMk cId="0" sldId="258"/>
        </pc:sldMkLst>
        <pc:picChg chg="add">
          <ac:chgData name="Eneken Viks" userId="5197f4b4-7523-4ee5-81f8-cf3e349bfe72" providerId="ADAL" clId="{61BFAB18-D630-4369-BAB6-1ABEC2B2388A}" dt="2019-10-04T06:27:16.540" v="5"/>
          <ac:picMkLst>
            <pc:docMk/>
            <pc:sldMk cId="0" sldId="258"/>
            <ac:picMk id="8" creationId="{9AAB19A1-DD19-49B2-9A43-609D6DCD27EA}"/>
          </ac:picMkLst>
        </pc:picChg>
      </pc:sldChg>
      <pc:sldChg chg="addSp modSp">
        <pc:chgData name="Eneken Viks" userId="5197f4b4-7523-4ee5-81f8-cf3e349bfe72" providerId="ADAL" clId="{61BFAB18-D630-4369-BAB6-1ABEC2B2388A}" dt="2019-10-04T06:27:21.666" v="7" actId="1076"/>
        <pc:sldMkLst>
          <pc:docMk/>
          <pc:sldMk cId="0" sldId="259"/>
        </pc:sldMkLst>
        <pc:picChg chg="add mod">
          <ac:chgData name="Eneken Viks" userId="5197f4b4-7523-4ee5-81f8-cf3e349bfe72" providerId="ADAL" clId="{61BFAB18-D630-4369-BAB6-1ABEC2B2388A}" dt="2019-10-04T06:27:21.666" v="7" actId="1076"/>
          <ac:picMkLst>
            <pc:docMk/>
            <pc:sldMk cId="0" sldId="259"/>
            <ac:picMk id="6" creationId="{6FD7E004-EEE2-4F7C-946B-10D21529129C}"/>
          </ac:picMkLst>
        </pc:picChg>
      </pc:sldChg>
      <pc:sldChg chg="addSp">
        <pc:chgData name="Eneken Viks" userId="5197f4b4-7523-4ee5-81f8-cf3e349bfe72" providerId="ADAL" clId="{61BFAB18-D630-4369-BAB6-1ABEC2B2388A}" dt="2019-10-04T06:27:23.558" v="8"/>
        <pc:sldMkLst>
          <pc:docMk/>
          <pc:sldMk cId="0" sldId="260"/>
        </pc:sldMkLst>
        <pc:picChg chg="add">
          <ac:chgData name="Eneken Viks" userId="5197f4b4-7523-4ee5-81f8-cf3e349bfe72" providerId="ADAL" clId="{61BFAB18-D630-4369-BAB6-1ABEC2B2388A}" dt="2019-10-04T06:27:23.558" v="8"/>
          <ac:picMkLst>
            <pc:docMk/>
            <pc:sldMk cId="0" sldId="260"/>
            <ac:picMk id="8" creationId="{5C32EECE-64D0-4041-A708-CB3678135107}"/>
          </ac:picMkLst>
        </pc:picChg>
      </pc:sldChg>
      <pc:sldChg chg="addSp">
        <pc:chgData name="Eneken Viks" userId="5197f4b4-7523-4ee5-81f8-cf3e349bfe72" providerId="ADAL" clId="{61BFAB18-D630-4369-BAB6-1ABEC2B2388A}" dt="2019-10-04T06:27:25.904" v="9"/>
        <pc:sldMkLst>
          <pc:docMk/>
          <pc:sldMk cId="0" sldId="261"/>
        </pc:sldMkLst>
        <pc:picChg chg="add">
          <ac:chgData name="Eneken Viks" userId="5197f4b4-7523-4ee5-81f8-cf3e349bfe72" providerId="ADAL" clId="{61BFAB18-D630-4369-BAB6-1ABEC2B2388A}" dt="2019-10-04T06:27:25.904" v="9"/>
          <ac:picMkLst>
            <pc:docMk/>
            <pc:sldMk cId="0" sldId="261"/>
            <ac:picMk id="10" creationId="{64E4532A-0859-418D-9099-2CC1FAAADFDC}"/>
          </ac:picMkLst>
        </pc:picChg>
      </pc:sldChg>
      <pc:sldChg chg="addSp">
        <pc:chgData name="Eneken Viks" userId="5197f4b4-7523-4ee5-81f8-cf3e349bfe72" providerId="ADAL" clId="{61BFAB18-D630-4369-BAB6-1ABEC2B2388A}" dt="2019-10-04T06:27:28.280" v="10"/>
        <pc:sldMkLst>
          <pc:docMk/>
          <pc:sldMk cId="0" sldId="262"/>
        </pc:sldMkLst>
        <pc:picChg chg="add">
          <ac:chgData name="Eneken Viks" userId="5197f4b4-7523-4ee5-81f8-cf3e349bfe72" providerId="ADAL" clId="{61BFAB18-D630-4369-BAB6-1ABEC2B2388A}" dt="2019-10-04T06:27:28.280" v="10"/>
          <ac:picMkLst>
            <pc:docMk/>
            <pc:sldMk cId="0" sldId="262"/>
            <ac:picMk id="9" creationId="{E6039A9B-42F7-4EF5-923C-1895D3C61890}"/>
          </ac:picMkLst>
        </pc:picChg>
      </pc:sldChg>
      <pc:sldChg chg="addSp">
        <pc:chgData name="Eneken Viks" userId="5197f4b4-7523-4ee5-81f8-cf3e349bfe72" providerId="ADAL" clId="{61BFAB18-D630-4369-BAB6-1ABEC2B2388A}" dt="2019-10-04T06:27:32.867" v="11"/>
        <pc:sldMkLst>
          <pc:docMk/>
          <pc:sldMk cId="0" sldId="263"/>
        </pc:sldMkLst>
        <pc:picChg chg="add">
          <ac:chgData name="Eneken Viks" userId="5197f4b4-7523-4ee5-81f8-cf3e349bfe72" providerId="ADAL" clId="{61BFAB18-D630-4369-BAB6-1ABEC2B2388A}" dt="2019-10-04T06:27:32.867" v="11"/>
          <ac:picMkLst>
            <pc:docMk/>
            <pc:sldMk cId="0" sldId="263"/>
            <ac:picMk id="8" creationId="{C5C8B8BA-A185-4727-8E97-DA27624AA3CA}"/>
          </ac:picMkLst>
        </pc:picChg>
      </pc:sldChg>
      <pc:sldChg chg="addSp">
        <pc:chgData name="Eneken Viks" userId="5197f4b4-7523-4ee5-81f8-cf3e349bfe72" providerId="ADAL" clId="{61BFAB18-D630-4369-BAB6-1ABEC2B2388A}" dt="2019-10-04T06:27:34.473" v="12"/>
        <pc:sldMkLst>
          <pc:docMk/>
          <pc:sldMk cId="0" sldId="264"/>
        </pc:sldMkLst>
        <pc:picChg chg="add">
          <ac:chgData name="Eneken Viks" userId="5197f4b4-7523-4ee5-81f8-cf3e349bfe72" providerId="ADAL" clId="{61BFAB18-D630-4369-BAB6-1ABEC2B2388A}" dt="2019-10-04T06:27:34.473" v="12"/>
          <ac:picMkLst>
            <pc:docMk/>
            <pc:sldMk cId="0" sldId="264"/>
            <ac:picMk id="8" creationId="{B8A11FF8-4CAC-4D11-A2A2-A7A9898DD78E}"/>
          </ac:picMkLst>
        </pc:picChg>
      </pc:sldChg>
      <pc:sldChg chg="addSp modSp">
        <pc:chgData name="Eneken Viks" userId="5197f4b4-7523-4ee5-81f8-cf3e349bfe72" providerId="ADAL" clId="{61BFAB18-D630-4369-BAB6-1ABEC2B2388A}" dt="2019-10-04T06:27:39.224" v="14" actId="1076"/>
        <pc:sldMkLst>
          <pc:docMk/>
          <pc:sldMk cId="0" sldId="265"/>
        </pc:sldMkLst>
        <pc:picChg chg="add mod">
          <ac:chgData name="Eneken Viks" userId="5197f4b4-7523-4ee5-81f8-cf3e349bfe72" providerId="ADAL" clId="{61BFAB18-D630-4369-BAB6-1ABEC2B2388A}" dt="2019-10-04T06:27:39.224" v="14" actId="1076"/>
          <ac:picMkLst>
            <pc:docMk/>
            <pc:sldMk cId="0" sldId="265"/>
            <ac:picMk id="6" creationId="{C80B61E3-7C8E-4CCF-9DFD-6C12DEC4F94F}"/>
          </ac:picMkLst>
        </pc:picChg>
      </pc:sldChg>
      <pc:sldChg chg="addSp modSp">
        <pc:chgData name="Eneken Viks" userId="5197f4b4-7523-4ee5-81f8-cf3e349bfe72" providerId="ADAL" clId="{61BFAB18-D630-4369-BAB6-1ABEC2B2388A}" dt="2019-10-04T06:27:44.794" v="16" actId="1076"/>
        <pc:sldMkLst>
          <pc:docMk/>
          <pc:sldMk cId="0" sldId="266"/>
        </pc:sldMkLst>
        <pc:picChg chg="add mod">
          <ac:chgData name="Eneken Viks" userId="5197f4b4-7523-4ee5-81f8-cf3e349bfe72" providerId="ADAL" clId="{61BFAB18-D630-4369-BAB6-1ABEC2B2388A}" dt="2019-10-04T06:27:44.794" v="16" actId="1076"/>
          <ac:picMkLst>
            <pc:docMk/>
            <pc:sldMk cId="0" sldId="266"/>
            <ac:picMk id="17" creationId="{01B7AA20-1CED-4BFB-88AA-499A49B7DD56}"/>
          </ac:picMkLst>
        </pc:picChg>
      </pc:sldChg>
      <pc:sldChg chg="addSp">
        <pc:chgData name="Eneken Viks" userId="5197f4b4-7523-4ee5-81f8-cf3e349bfe72" providerId="ADAL" clId="{61BFAB18-D630-4369-BAB6-1ABEC2B2388A}" dt="2019-10-04T06:27:46.583" v="17"/>
        <pc:sldMkLst>
          <pc:docMk/>
          <pc:sldMk cId="0" sldId="267"/>
        </pc:sldMkLst>
        <pc:picChg chg="add">
          <ac:chgData name="Eneken Viks" userId="5197f4b4-7523-4ee5-81f8-cf3e349bfe72" providerId="ADAL" clId="{61BFAB18-D630-4369-BAB6-1ABEC2B2388A}" dt="2019-10-04T06:27:46.583" v="17"/>
          <ac:picMkLst>
            <pc:docMk/>
            <pc:sldMk cId="0" sldId="267"/>
            <ac:picMk id="5" creationId="{95BB7979-2201-47E0-AAAF-883D7E24B67A}"/>
          </ac:picMkLst>
        </pc:picChg>
      </pc:sldChg>
      <pc:sldChg chg="addSp modSp">
        <pc:chgData name="Eneken Viks" userId="5197f4b4-7523-4ee5-81f8-cf3e349bfe72" providerId="ADAL" clId="{61BFAB18-D630-4369-BAB6-1ABEC2B2388A}" dt="2019-10-04T06:27:51.029" v="19" actId="1076"/>
        <pc:sldMkLst>
          <pc:docMk/>
          <pc:sldMk cId="0" sldId="268"/>
        </pc:sldMkLst>
        <pc:picChg chg="add mod">
          <ac:chgData name="Eneken Viks" userId="5197f4b4-7523-4ee5-81f8-cf3e349bfe72" providerId="ADAL" clId="{61BFAB18-D630-4369-BAB6-1ABEC2B2388A}" dt="2019-10-04T06:27:51.029" v="19" actId="1076"/>
          <ac:picMkLst>
            <pc:docMk/>
            <pc:sldMk cId="0" sldId="268"/>
            <ac:picMk id="20" creationId="{6ED96DEF-10A7-48CA-A83A-EF2F4662C157}"/>
          </ac:picMkLst>
        </pc:picChg>
      </pc:sldChg>
      <pc:sldChg chg="addSp">
        <pc:chgData name="Eneken Viks" userId="5197f4b4-7523-4ee5-81f8-cf3e349bfe72" providerId="ADAL" clId="{61BFAB18-D630-4369-BAB6-1ABEC2B2388A}" dt="2019-10-04T06:27:52.814" v="20"/>
        <pc:sldMkLst>
          <pc:docMk/>
          <pc:sldMk cId="0" sldId="269"/>
        </pc:sldMkLst>
        <pc:picChg chg="add">
          <ac:chgData name="Eneken Viks" userId="5197f4b4-7523-4ee5-81f8-cf3e349bfe72" providerId="ADAL" clId="{61BFAB18-D630-4369-BAB6-1ABEC2B2388A}" dt="2019-10-04T06:27:52.814" v="20"/>
          <ac:picMkLst>
            <pc:docMk/>
            <pc:sldMk cId="0" sldId="269"/>
            <ac:picMk id="13" creationId="{DACEA124-7F5C-4C2D-B83D-955AB4DA5984}"/>
          </ac:picMkLst>
        </pc:picChg>
      </pc:sldChg>
      <pc:sldChg chg="addSp">
        <pc:chgData name="Eneken Viks" userId="5197f4b4-7523-4ee5-81f8-cf3e349bfe72" providerId="ADAL" clId="{61BFAB18-D630-4369-BAB6-1ABEC2B2388A}" dt="2019-10-04T06:27:55.355" v="21"/>
        <pc:sldMkLst>
          <pc:docMk/>
          <pc:sldMk cId="0" sldId="270"/>
        </pc:sldMkLst>
        <pc:picChg chg="add">
          <ac:chgData name="Eneken Viks" userId="5197f4b4-7523-4ee5-81f8-cf3e349bfe72" providerId="ADAL" clId="{61BFAB18-D630-4369-BAB6-1ABEC2B2388A}" dt="2019-10-04T06:27:55.355" v="21"/>
          <ac:picMkLst>
            <pc:docMk/>
            <pc:sldMk cId="0" sldId="270"/>
            <ac:picMk id="11" creationId="{6DF1DD2C-1A94-42E4-AFB2-B65F13B837FD}"/>
          </ac:picMkLst>
        </pc:picChg>
      </pc:sldChg>
      <pc:sldChg chg="addSp">
        <pc:chgData name="Eneken Viks" userId="5197f4b4-7523-4ee5-81f8-cf3e349bfe72" providerId="ADAL" clId="{61BFAB18-D630-4369-BAB6-1ABEC2B2388A}" dt="2019-10-04T06:27:57.418" v="22"/>
        <pc:sldMkLst>
          <pc:docMk/>
          <pc:sldMk cId="0" sldId="271"/>
        </pc:sldMkLst>
        <pc:picChg chg="add">
          <ac:chgData name="Eneken Viks" userId="5197f4b4-7523-4ee5-81f8-cf3e349bfe72" providerId="ADAL" clId="{61BFAB18-D630-4369-BAB6-1ABEC2B2388A}" dt="2019-10-04T06:27:57.418" v="22"/>
          <ac:picMkLst>
            <pc:docMk/>
            <pc:sldMk cId="0" sldId="271"/>
            <ac:picMk id="12" creationId="{41763197-F2A3-4BEA-8DC0-8E156C6DAB30}"/>
          </ac:picMkLst>
        </pc:picChg>
      </pc:sldChg>
      <pc:sldChg chg="addSp modSp">
        <pc:chgData name="Eneken Viks" userId="5197f4b4-7523-4ee5-81f8-cf3e349bfe72" providerId="ADAL" clId="{61BFAB18-D630-4369-BAB6-1ABEC2B2388A}" dt="2019-10-04T06:28:03.629" v="24" actId="1076"/>
        <pc:sldMkLst>
          <pc:docMk/>
          <pc:sldMk cId="0" sldId="272"/>
        </pc:sldMkLst>
        <pc:picChg chg="add mod">
          <ac:chgData name="Eneken Viks" userId="5197f4b4-7523-4ee5-81f8-cf3e349bfe72" providerId="ADAL" clId="{61BFAB18-D630-4369-BAB6-1ABEC2B2388A}" dt="2019-10-04T06:28:03.629" v="24" actId="1076"/>
          <ac:picMkLst>
            <pc:docMk/>
            <pc:sldMk cId="0" sldId="272"/>
            <ac:picMk id="12" creationId="{D675D728-FCBF-4CB9-9BD9-92E16B4E0461}"/>
          </ac:picMkLst>
        </pc:picChg>
      </pc:sldChg>
      <pc:sldChg chg="addSp modSp">
        <pc:chgData name="Eneken Viks" userId="5197f4b4-7523-4ee5-81f8-cf3e349bfe72" providerId="ADAL" clId="{61BFAB18-D630-4369-BAB6-1ABEC2B2388A}" dt="2019-10-04T06:28:17.298" v="26" actId="1076"/>
        <pc:sldMkLst>
          <pc:docMk/>
          <pc:sldMk cId="0" sldId="273"/>
        </pc:sldMkLst>
        <pc:picChg chg="add mod">
          <ac:chgData name="Eneken Viks" userId="5197f4b4-7523-4ee5-81f8-cf3e349bfe72" providerId="ADAL" clId="{61BFAB18-D630-4369-BAB6-1ABEC2B2388A}" dt="2019-10-04T06:28:17.298" v="26" actId="1076"/>
          <ac:picMkLst>
            <pc:docMk/>
            <pc:sldMk cId="0" sldId="273"/>
            <ac:picMk id="12" creationId="{F1DBEF50-5224-4DFA-8FCE-43E361DD5873}"/>
          </ac:picMkLst>
        </pc:picChg>
      </pc:sldChg>
      <pc:sldChg chg="addSp">
        <pc:chgData name="Eneken Viks" userId="5197f4b4-7523-4ee5-81f8-cf3e349bfe72" providerId="ADAL" clId="{61BFAB18-D630-4369-BAB6-1ABEC2B2388A}" dt="2019-10-04T06:28:20.413" v="27"/>
        <pc:sldMkLst>
          <pc:docMk/>
          <pc:sldMk cId="0" sldId="274"/>
        </pc:sldMkLst>
        <pc:picChg chg="add">
          <ac:chgData name="Eneken Viks" userId="5197f4b4-7523-4ee5-81f8-cf3e349bfe72" providerId="ADAL" clId="{61BFAB18-D630-4369-BAB6-1ABEC2B2388A}" dt="2019-10-04T06:28:20.413" v="27"/>
          <ac:picMkLst>
            <pc:docMk/>
            <pc:sldMk cId="0" sldId="274"/>
            <ac:picMk id="6" creationId="{C6C0CA83-3D4E-4D79-A393-508099CA75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80335" y="964184"/>
            <a:ext cx="7831328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38187" y="577596"/>
            <a:ext cx="5247132" cy="611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6679" y="1720595"/>
            <a:ext cx="6949440" cy="4974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5863" y="266700"/>
            <a:ext cx="438759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8228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056" y="1585721"/>
            <a:ext cx="5480685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6939" y="6465214"/>
            <a:ext cx="18923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6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ipes-food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stat.ee/valjaanne-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812800" marR="5080" indent="-800100">
              <a:lnSpc>
                <a:spcPts val="6480"/>
              </a:lnSpc>
              <a:spcBef>
                <a:spcPts val="915"/>
              </a:spcBef>
            </a:pPr>
            <a:r>
              <a:rPr spc="-320" dirty="0"/>
              <a:t>Bio- </a:t>
            </a:r>
            <a:r>
              <a:rPr spc="-235" dirty="0"/>
              <a:t>ja </a:t>
            </a:r>
            <a:r>
              <a:rPr spc="-320" dirty="0"/>
              <a:t>ringmajandus</a:t>
            </a:r>
            <a:r>
              <a:rPr spc="-695" dirty="0"/>
              <a:t> </a:t>
            </a:r>
            <a:r>
              <a:rPr spc="-275" dirty="0"/>
              <a:t>ning  </a:t>
            </a:r>
            <a:r>
              <a:rPr spc="-310" dirty="0"/>
              <a:t>koostöö</a:t>
            </a:r>
            <a:r>
              <a:rPr spc="-440" dirty="0"/>
              <a:t> </a:t>
            </a:r>
            <a:r>
              <a:rPr spc="-350" dirty="0"/>
              <a:t>teadlastega</a:t>
            </a:r>
          </a:p>
        </p:txBody>
      </p:sp>
      <p:sp>
        <p:nvSpPr>
          <p:cNvPr id="3" name="object 3"/>
          <p:cNvSpPr/>
          <p:nvPr/>
        </p:nvSpPr>
        <p:spPr>
          <a:xfrm>
            <a:off x="2391155" y="5430011"/>
            <a:ext cx="3602736" cy="829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75530" y="4367276"/>
            <a:ext cx="1743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solidFill>
                  <a:srgbClr val="385622"/>
                </a:solidFill>
                <a:latin typeface="Arial"/>
                <a:cs typeface="Arial"/>
              </a:rPr>
              <a:t>Ülle</a:t>
            </a:r>
            <a:r>
              <a:rPr sz="2800" spc="-20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800" spc="-235" dirty="0">
                <a:solidFill>
                  <a:srgbClr val="385622"/>
                </a:solidFill>
                <a:latin typeface="Arial"/>
                <a:cs typeface="Arial"/>
              </a:rPr>
              <a:t>Jaakma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66788" y="3843528"/>
            <a:ext cx="4876800" cy="223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A67AC756-C229-4A83-ACAE-6862D44F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0270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6856" y="4069078"/>
            <a:ext cx="2295143" cy="2788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114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9" dirty="0"/>
              <a:t>Teadus </a:t>
            </a:r>
            <a:r>
              <a:rPr sz="4400" spc="-170" dirty="0"/>
              <a:t>ja</a:t>
            </a:r>
            <a:r>
              <a:rPr sz="4400" spc="-85" dirty="0"/>
              <a:t> </a:t>
            </a:r>
            <a:r>
              <a:rPr sz="4400" spc="-170" dirty="0"/>
              <a:t>innovatsioon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461008"/>
            <a:ext cx="10323830" cy="32213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1653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  <a:tab pos="4293870" algn="l"/>
                <a:tab pos="8979535" algn="l"/>
              </a:tabLst>
            </a:pPr>
            <a:r>
              <a:rPr sz="2800" b="1" spc="-575" dirty="0">
                <a:latin typeface="Arial"/>
                <a:cs typeface="Arial"/>
              </a:rPr>
              <a:t>T</a:t>
            </a:r>
            <a:r>
              <a:rPr sz="2800" b="1" spc="-245" dirty="0">
                <a:latin typeface="Arial"/>
                <a:cs typeface="Arial"/>
              </a:rPr>
              <a:t>eadu</a:t>
            </a:r>
            <a:r>
              <a:rPr sz="2800" b="1" spc="-229" dirty="0">
                <a:latin typeface="Arial"/>
                <a:cs typeface="Arial"/>
              </a:rPr>
              <a:t>s</a:t>
            </a:r>
            <a:r>
              <a:rPr sz="2800" b="1" spc="-80" dirty="0">
                <a:latin typeface="Arial"/>
                <a:cs typeface="Arial"/>
              </a:rPr>
              <a:t>-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j</a:t>
            </a:r>
            <a:r>
              <a:rPr sz="2800" b="1" spc="-165" dirty="0">
                <a:latin typeface="Arial"/>
                <a:cs typeface="Arial"/>
              </a:rPr>
              <a:t>a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a</a:t>
            </a:r>
            <a:r>
              <a:rPr sz="2800" b="1" spc="-150" dirty="0">
                <a:latin typeface="Arial"/>
                <a:cs typeface="Arial"/>
              </a:rPr>
              <a:t>r</a:t>
            </a:r>
            <a:r>
              <a:rPr sz="2800" b="1" spc="-254" dirty="0">
                <a:latin typeface="Arial"/>
                <a:cs typeface="Arial"/>
              </a:rPr>
              <a:t>endu</a:t>
            </a:r>
            <a:r>
              <a:rPr sz="2800" b="1" spc="-280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260" dirty="0">
                <a:latin typeface="Arial"/>
                <a:cs typeface="Arial"/>
              </a:rPr>
              <a:t>e</a:t>
            </a:r>
            <a:r>
              <a:rPr sz="2800" b="1" spc="-315" dirty="0">
                <a:latin typeface="Arial"/>
                <a:cs typeface="Arial"/>
              </a:rPr>
              <a:t>g</a:t>
            </a:r>
            <a:r>
              <a:rPr sz="2800" b="1" spc="-170" dirty="0">
                <a:latin typeface="Arial"/>
                <a:cs typeface="Arial"/>
              </a:rPr>
              <a:t>e</a:t>
            </a:r>
            <a:r>
              <a:rPr sz="2800" b="1" spc="-310" dirty="0">
                <a:latin typeface="Arial"/>
                <a:cs typeface="Arial"/>
              </a:rPr>
              <a:t>vu</a:t>
            </a:r>
            <a:r>
              <a:rPr sz="2800" b="1" spc="-290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spc="-95" dirty="0">
                <a:latin typeface="Arial"/>
                <a:cs typeface="Arial"/>
              </a:rPr>
              <a:t>o</a:t>
            </a:r>
            <a:r>
              <a:rPr sz="2800" spc="-90" dirty="0">
                <a:latin typeface="Arial"/>
                <a:cs typeface="Arial"/>
              </a:rPr>
              <a:t>n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45" dirty="0">
                <a:latin typeface="Arial"/>
                <a:cs typeface="Arial"/>
              </a:rPr>
              <a:t>sü</a:t>
            </a:r>
            <a:r>
              <a:rPr sz="2800" spc="-275" dirty="0">
                <a:latin typeface="Arial"/>
                <a:cs typeface="Arial"/>
              </a:rPr>
              <a:t>s</a:t>
            </a:r>
            <a:r>
              <a:rPr sz="2800" spc="125" dirty="0">
                <a:latin typeface="Arial"/>
                <a:cs typeface="Arial"/>
              </a:rPr>
              <a:t>t</a:t>
            </a:r>
            <a:r>
              <a:rPr sz="2800" spc="-185" dirty="0">
                <a:latin typeface="Arial"/>
                <a:cs typeface="Arial"/>
              </a:rPr>
              <a:t>ema</a:t>
            </a:r>
            <a:r>
              <a:rPr sz="2800" spc="-180" dirty="0">
                <a:latin typeface="Arial"/>
                <a:cs typeface="Arial"/>
              </a:rPr>
              <a:t>a</a:t>
            </a:r>
            <a:r>
              <a:rPr sz="2800" spc="65" dirty="0">
                <a:latin typeface="Arial"/>
                <a:cs typeface="Arial"/>
              </a:rPr>
              <a:t>ti</a:t>
            </a:r>
            <a:r>
              <a:rPr sz="2800" spc="4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i</a:t>
            </a:r>
            <a:r>
              <a:rPr sz="2800" spc="-60" dirty="0">
                <a:latin typeface="Arial"/>
                <a:cs typeface="Arial"/>
              </a:rPr>
              <a:t>n</a:t>
            </a:r>
            <a:r>
              <a:rPr sz="2800" spc="-170" dirty="0">
                <a:latin typeface="Arial"/>
                <a:cs typeface="Arial"/>
              </a:rPr>
              <a:t>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loom</a:t>
            </a:r>
            <a:r>
              <a:rPr sz="2800" spc="-35" dirty="0">
                <a:latin typeface="Arial"/>
                <a:cs typeface="Arial"/>
              </a:rPr>
              <a:t>i</a:t>
            </a:r>
            <a:r>
              <a:rPr sz="2800" spc="-125" dirty="0">
                <a:latin typeface="Arial"/>
                <a:cs typeface="Arial"/>
              </a:rPr>
              <a:t>ngu</a:t>
            </a:r>
            <a:r>
              <a:rPr sz="2800" spc="-6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i</a:t>
            </a:r>
            <a:r>
              <a:rPr sz="2800" spc="-60" dirty="0">
                <a:latin typeface="Arial"/>
                <a:cs typeface="Arial"/>
              </a:rPr>
              <a:t>n</a:t>
            </a:r>
            <a:r>
              <a:rPr sz="2800" spc="-17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35" dirty="0">
                <a:latin typeface="Arial"/>
                <a:cs typeface="Arial"/>
              </a:rPr>
              <a:t>t</a:t>
            </a:r>
            <a:r>
              <a:rPr sz="2800" spc="-204" dirty="0">
                <a:latin typeface="Arial"/>
                <a:cs typeface="Arial"/>
              </a:rPr>
              <a:t>e</a:t>
            </a:r>
            <a:r>
              <a:rPr sz="2800" spc="-229" dirty="0">
                <a:latin typeface="Arial"/>
                <a:cs typeface="Arial"/>
              </a:rPr>
              <a:t>g</a:t>
            </a:r>
            <a:r>
              <a:rPr sz="2800" spc="-180" dirty="0">
                <a:latin typeface="Arial"/>
                <a:cs typeface="Arial"/>
              </a:rPr>
              <a:t>e</a:t>
            </a:r>
            <a:r>
              <a:rPr sz="2800" spc="-145" dirty="0">
                <a:latin typeface="Arial"/>
                <a:cs typeface="Arial"/>
              </a:rPr>
              <a:t>vus  </a:t>
            </a:r>
            <a:r>
              <a:rPr sz="2800" spc="-150" dirty="0">
                <a:latin typeface="Arial"/>
                <a:cs typeface="Arial"/>
              </a:rPr>
              <a:t>selleks, </a:t>
            </a:r>
            <a:r>
              <a:rPr sz="2800" spc="-10" dirty="0">
                <a:latin typeface="Arial"/>
                <a:cs typeface="Arial"/>
              </a:rPr>
              <a:t>et </a:t>
            </a:r>
            <a:r>
              <a:rPr sz="2800" spc="-140" dirty="0">
                <a:latin typeface="Arial"/>
                <a:cs typeface="Arial"/>
              </a:rPr>
              <a:t>suurendada </a:t>
            </a:r>
            <a:r>
              <a:rPr sz="2800" spc="-95" dirty="0">
                <a:latin typeface="Arial"/>
                <a:cs typeface="Arial"/>
              </a:rPr>
              <a:t>teadmiste, </a:t>
            </a:r>
            <a:r>
              <a:rPr sz="2800" spc="-170" dirty="0">
                <a:latin typeface="Arial"/>
                <a:cs typeface="Arial"/>
              </a:rPr>
              <a:t>sealhulgas </a:t>
            </a:r>
            <a:r>
              <a:rPr sz="2800" spc="-75" dirty="0">
                <a:latin typeface="Arial"/>
                <a:cs typeface="Arial"/>
              </a:rPr>
              <a:t>inimest, </a:t>
            </a:r>
            <a:r>
              <a:rPr sz="2800" spc="-30" dirty="0">
                <a:latin typeface="Arial"/>
                <a:cs typeface="Arial"/>
              </a:rPr>
              <a:t>kultuuri </a:t>
            </a:r>
            <a:r>
              <a:rPr sz="2800" spc="-95" dirty="0">
                <a:latin typeface="Arial"/>
                <a:cs typeface="Arial"/>
              </a:rPr>
              <a:t>ja  </a:t>
            </a:r>
            <a:r>
              <a:rPr sz="2800" spc="-135" dirty="0">
                <a:latin typeface="Arial"/>
                <a:cs typeface="Arial"/>
              </a:rPr>
              <a:t>ühiskonda </a:t>
            </a:r>
            <a:r>
              <a:rPr sz="2800" spc="-105" dirty="0">
                <a:latin typeface="Arial"/>
                <a:cs typeface="Arial"/>
              </a:rPr>
              <a:t>käsitlevate </a:t>
            </a:r>
            <a:r>
              <a:rPr sz="2800" spc="-95" dirty="0">
                <a:latin typeface="Arial"/>
                <a:cs typeface="Arial"/>
              </a:rPr>
              <a:t>teadmiste </a:t>
            </a:r>
            <a:r>
              <a:rPr sz="2800" spc="-114" dirty="0">
                <a:latin typeface="Arial"/>
                <a:cs typeface="Arial"/>
              </a:rPr>
              <a:t>hulka </a:t>
            </a:r>
            <a:r>
              <a:rPr sz="2800" spc="-105" dirty="0">
                <a:latin typeface="Arial"/>
                <a:cs typeface="Arial"/>
              </a:rPr>
              <a:t>ning </a:t>
            </a:r>
            <a:r>
              <a:rPr sz="2800" spc="-150" dirty="0">
                <a:latin typeface="Arial"/>
                <a:cs typeface="Arial"/>
              </a:rPr>
              <a:t>kasutada </a:t>
            </a:r>
            <a:r>
              <a:rPr sz="2800" spc="-85" dirty="0">
                <a:latin typeface="Arial"/>
                <a:cs typeface="Arial"/>
              </a:rPr>
              <a:t>neid </a:t>
            </a:r>
            <a:r>
              <a:rPr sz="2800" spc="-95" dirty="0">
                <a:latin typeface="Arial"/>
                <a:cs typeface="Arial"/>
              </a:rPr>
              <a:t>teadmisi  </a:t>
            </a:r>
            <a:r>
              <a:rPr sz="2800" spc="-60" dirty="0">
                <a:latin typeface="Arial"/>
                <a:cs typeface="Arial"/>
              </a:rPr>
              <a:t>uute </a:t>
            </a:r>
            <a:r>
              <a:rPr sz="2800" spc="-145" dirty="0">
                <a:latin typeface="Arial"/>
                <a:cs typeface="Arial"/>
              </a:rPr>
              <a:t>rakendusalade </a:t>
            </a:r>
            <a:r>
              <a:rPr sz="2800" spc="-130" dirty="0">
                <a:latin typeface="Arial"/>
                <a:cs typeface="Arial"/>
              </a:rPr>
              <a:t>leidmiseks </a:t>
            </a:r>
            <a:r>
              <a:rPr sz="2800" spc="-360" dirty="0">
                <a:latin typeface="Arial"/>
                <a:cs typeface="Arial"/>
              </a:rPr>
              <a:t>(OECD </a:t>
            </a:r>
            <a:r>
              <a:rPr sz="2800" spc="-160" dirty="0">
                <a:latin typeface="Arial"/>
                <a:cs typeface="Arial"/>
              </a:rPr>
              <a:t>Frascati </a:t>
            </a:r>
            <a:r>
              <a:rPr sz="2800" spc="-135" dirty="0">
                <a:latin typeface="Arial"/>
                <a:cs typeface="Arial"/>
              </a:rPr>
              <a:t>käsiraamat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2015)</a:t>
            </a:r>
            <a:endParaRPr sz="2800">
              <a:latin typeface="Arial"/>
              <a:cs typeface="Arial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75"/>
              </a:spcBef>
              <a:buChar char="•"/>
              <a:tabLst>
                <a:tab pos="699135" algn="l"/>
              </a:tabLst>
            </a:pPr>
            <a:r>
              <a:rPr sz="2400" spc="-195" dirty="0">
                <a:latin typeface="Arial"/>
                <a:cs typeface="Arial"/>
              </a:rPr>
              <a:t>Teadus- </a:t>
            </a:r>
            <a:r>
              <a:rPr sz="2400" spc="-75" dirty="0">
                <a:latin typeface="Arial"/>
                <a:cs typeface="Arial"/>
              </a:rPr>
              <a:t>ja </a:t>
            </a:r>
            <a:r>
              <a:rPr sz="2400" spc="-110" dirty="0">
                <a:latin typeface="Arial"/>
                <a:cs typeface="Arial"/>
              </a:rPr>
              <a:t>arendustegevust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100" dirty="0">
                <a:latin typeface="Arial"/>
                <a:cs typeface="Arial"/>
              </a:rPr>
              <a:t>kolme </a:t>
            </a:r>
            <a:r>
              <a:rPr sz="2400" spc="-15" dirty="0">
                <a:latin typeface="Arial"/>
                <a:cs typeface="Arial"/>
              </a:rPr>
              <a:t>liiki: </a:t>
            </a:r>
            <a:r>
              <a:rPr sz="2400" b="1" spc="-175" dirty="0">
                <a:latin typeface="Arial"/>
                <a:cs typeface="Arial"/>
              </a:rPr>
              <a:t>alusuuringud, </a:t>
            </a:r>
            <a:r>
              <a:rPr sz="2400" b="1" spc="-190" dirty="0">
                <a:latin typeface="Arial"/>
                <a:cs typeface="Arial"/>
              </a:rPr>
              <a:t>rakendusuuringud </a:t>
            </a:r>
            <a:r>
              <a:rPr sz="2400" b="1" spc="-110" dirty="0">
                <a:latin typeface="Arial"/>
                <a:cs typeface="Arial"/>
              </a:rPr>
              <a:t>ja  </a:t>
            </a:r>
            <a:r>
              <a:rPr sz="2400" b="1" spc="-165" dirty="0">
                <a:latin typeface="Arial"/>
                <a:cs typeface="Arial"/>
              </a:rPr>
              <a:t>eksperimentaalarendus</a:t>
            </a:r>
            <a:endParaRPr sz="2400">
              <a:latin typeface="Arial"/>
              <a:cs typeface="Arial"/>
            </a:endParaRPr>
          </a:p>
          <a:p>
            <a:pPr marL="241300" marR="628650" indent="-228600">
              <a:lnSpc>
                <a:spcPts val="302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90" dirty="0">
                <a:latin typeface="Arial"/>
                <a:cs typeface="Arial"/>
              </a:rPr>
              <a:t>Innovatsioon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70" dirty="0">
                <a:latin typeface="Arial"/>
                <a:cs typeface="Arial"/>
              </a:rPr>
              <a:t>leiutise, </a:t>
            </a:r>
            <a:r>
              <a:rPr sz="2800" spc="-170" dirty="0">
                <a:latin typeface="Arial"/>
                <a:cs typeface="Arial"/>
              </a:rPr>
              <a:t>avastuse, </a:t>
            </a:r>
            <a:r>
              <a:rPr sz="2800" spc="-120" dirty="0">
                <a:latin typeface="Arial"/>
                <a:cs typeface="Arial"/>
              </a:rPr>
              <a:t>uue </a:t>
            </a:r>
            <a:r>
              <a:rPr sz="2800" spc="-80" dirty="0">
                <a:latin typeface="Arial"/>
                <a:cs typeface="Arial"/>
              </a:rPr>
              <a:t>või </a:t>
            </a:r>
            <a:r>
              <a:rPr sz="2800" spc="-145" dirty="0">
                <a:latin typeface="Arial"/>
                <a:cs typeface="Arial"/>
              </a:rPr>
              <a:t>olemasoleva </a:t>
            </a:r>
            <a:r>
              <a:rPr sz="2800" spc="-114" dirty="0">
                <a:latin typeface="Arial"/>
                <a:cs typeface="Arial"/>
              </a:rPr>
              <a:t>teadmise  </a:t>
            </a:r>
            <a:r>
              <a:rPr sz="2800" spc="-110" dirty="0">
                <a:latin typeface="Arial"/>
                <a:cs typeface="Arial"/>
              </a:rPr>
              <a:t>uudne </a:t>
            </a:r>
            <a:r>
              <a:rPr sz="2800" spc="-125" dirty="0">
                <a:latin typeface="Arial"/>
                <a:cs typeface="Arial"/>
              </a:rPr>
              <a:t>kasutamine </a:t>
            </a:r>
            <a:r>
              <a:rPr sz="2800" spc="-130" dirty="0">
                <a:latin typeface="Arial"/>
                <a:cs typeface="Arial"/>
              </a:rPr>
              <a:t>majanduslikus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protsessis.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80B61E3-7C8E-4CCF-9DFD-6C12DEC4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03" y="0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1331975"/>
            <a:ext cx="10930128" cy="445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3495" y="2340864"/>
            <a:ext cx="1320165" cy="368935"/>
          </a:xfrm>
          <a:prstGeom prst="rect">
            <a:avLst/>
          </a:prstGeom>
          <a:solidFill>
            <a:srgbClr val="E096B7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spc="-60" dirty="0">
                <a:latin typeface="Arial"/>
                <a:cs typeface="Arial"/>
              </a:rPr>
              <a:t>Ülikool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4523" y="2278379"/>
            <a:ext cx="1294130" cy="431800"/>
          </a:xfrm>
          <a:prstGeom prst="rect">
            <a:avLst/>
          </a:prstGeom>
          <a:solidFill>
            <a:srgbClr val="30925D"/>
          </a:solidFill>
          <a:ln w="12192">
            <a:solidFill>
              <a:srgbClr val="41709C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505"/>
              </a:spcBef>
            </a:pP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Ettevõte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7028" y="2093976"/>
            <a:ext cx="2208530" cy="708660"/>
          </a:xfrm>
          <a:custGeom>
            <a:avLst/>
            <a:gdLst/>
            <a:ahLst/>
            <a:cxnLst/>
            <a:rect l="l" t="t" r="r" b="b"/>
            <a:pathLst>
              <a:path w="2208529" h="708660">
                <a:moveTo>
                  <a:pt x="0" y="708660"/>
                </a:moveTo>
                <a:lnTo>
                  <a:pt x="2208276" y="708660"/>
                </a:lnTo>
                <a:lnTo>
                  <a:pt x="2208276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solidFill>
            <a:srgbClr val="70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77028" y="2111120"/>
            <a:ext cx="22085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" marR="803910">
              <a:lnSpc>
                <a:spcPct val="100000"/>
              </a:lnSpc>
              <a:spcBef>
                <a:spcPts val="105"/>
              </a:spcBef>
            </a:pPr>
            <a:r>
              <a:rPr sz="2000" b="1" spc="-185" dirty="0">
                <a:latin typeface="Arial"/>
                <a:cs typeface="Arial"/>
              </a:rPr>
              <a:t>Koostöö  </a:t>
            </a:r>
            <a:r>
              <a:rPr sz="2000" b="1" spc="-105" dirty="0">
                <a:latin typeface="Arial"/>
                <a:cs typeface="Arial"/>
              </a:rPr>
              <a:t>e</a:t>
            </a:r>
            <a:r>
              <a:rPr sz="2000" b="1" spc="-125" dirty="0">
                <a:latin typeface="Arial"/>
                <a:cs typeface="Arial"/>
              </a:rPr>
              <a:t>r</a:t>
            </a:r>
            <a:r>
              <a:rPr sz="2000" b="1" spc="-175" dirty="0">
                <a:latin typeface="Arial"/>
                <a:cs typeface="Arial"/>
              </a:rPr>
              <a:t>ase</a:t>
            </a:r>
            <a:r>
              <a:rPr sz="2000" b="1" spc="-195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25" dirty="0">
                <a:latin typeface="Arial"/>
                <a:cs typeface="Arial"/>
              </a:rPr>
              <a:t>ori</a:t>
            </a:r>
            <a:r>
              <a:rPr sz="2000" b="1" spc="-220" dirty="0">
                <a:latin typeface="Arial"/>
                <a:cs typeface="Arial"/>
              </a:rPr>
              <a:t>g</a:t>
            </a:r>
            <a:r>
              <a:rPr sz="2000" b="1" spc="-125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0367" y="2912364"/>
            <a:ext cx="2364105" cy="368935"/>
          </a:xfrm>
          <a:prstGeom prst="rect">
            <a:avLst/>
          </a:prstGeom>
          <a:solidFill>
            <a:srgbClr val="70DF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spc="-110" dirty="0">
                <a:latin typeface="Arial"/>
                <a:cs typeface="Arial"/>
              </a:rPr>
              <a:t>Teadmiste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areng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1267" y="2912364"/>
            <a:ext cx="239141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spc="-100" dirty="0">
                <a:latin typeface="Arial"/>
                <a:cs typeface="Arial"/>
              </a:rPr>
              <a:t>Tehnoloogia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areng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2376" y="2912364"/>
            <a:ext cx="2489200" cy="36893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spc="-80" dirty="0">
                <a:latin typeface="Arial"/>
                <a:cs typeface="Arial"/>
              </a:rPr>
              <a:t>Tootmine </a:t>
            </a:r>
            <a:r>
              <a:rPr sz="1800" spc="-60" dirty="0">
                <a:latin typeface="Arial"/>
                <a:cs typeface="Arial"/>
              </a:rPr>
              <a:t>ja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turustamine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191" y="1342644"/>
            <a:ext cx="10057130" cy="646430"/>
          </a:xfrm>
          <a:custGeom>
            <a:avLst/>
            <a:gdLst/>
            <a:ahLst/>
            <a:cxnLst/>
            <a:rect l="l" t="t" r="r" b="b"/>
            <a:pathLst>
              <a:path w="10057130" h="646430">
                <a:moveTo>
                  <a:pt x="0" y="646176"/>
                </a:moveTo>
                <a:lnTo>
                  <a:pt x="10056876" y="646176"/>
                </a:lnTo>
                <a:lnTo>
                  <a:pt x="10056876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37453" y="4872685"/>
            <a:ext cx="20440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prototüübi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valmimine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52727" y="4347209"/>
          <a:ext cx="9512931" cy="1391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00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091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6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Rakendusuuringud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2710">
                        <a:lnSpc>
                          <a:spcPts val="2080"/>
                        </a:lnSpc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Tehnoloogia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arendamine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ja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Turgude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leidmine,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kommertsialiseerimine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65">
                <a:tc rowSpan="2"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Alusuuringud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0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ts val="1335"/>
                        </a:lnSpc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Tehnoloogia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demonstratsioon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3980">
                        <a:lnSpc>
                          <a:spcPts val="1335"/>
                        </a:lnSpc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Tootearendus,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katsetootmine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86002" y="173558"/>
            <a:ext cx="10270490" cy="942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95" dirty="0"/>
              <a:t>Teadmiste </a:t>
            </a:r>
            <a:r>
              <a:rPr sz="3200" spc="-114" dirty="0"/>
              <a:t>loomise </a:t>
            </a:r>
            <a:r>
              <a:rPr sz="3200" spc="-100" dirty="0"/>
              <a:t>ja </a:t>
            </a:r>
            <a:r>
              <a:rPr sz="3200" spc="-90" dirty="0"/>
              <a:t>innovatsiooni </a:t>
            </a:r>
            <a:r>
              <a:rPr sz="3200" spc="-75" dirty="0"/>
              <a:t>loogiline</a:t>
            </a:r>
            <a:r>
              <a:rPr sz="3200" spc="-310" dirty="0"/>
              <a:t> </a:t>
            </a:r>
            <a:r>
              <a:rPr sz="3200" spc="-170" dirty="0"/>
              <a:t>süsteem</a:t>
            </a:r>
            <a:endParaRPr sz="32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800" spc="-415" dirty="0">
                <a:solidFill>
                  <a:srgbClr val="000000"/>
                </a:solidFill>
              </a:rPr>
              <a:t>TRL </a:t>
            </a:r>
            <a:r>
              <a:rPr sz="2800" spc="-165" dirty="0">
                <a:solidFill>
                  <a:srgbClr val="000000"/>
                </a:solidFill>
              </a:rPr>
              <a:t>– </a:t>
            </a:r>
            <a:r>
              <a:rPr sz="2800" spc="-75" dirty="0">
                <a:solidFill>
                  <a:srgbClr val="000000"/>
                </a:solidFill>
              </a:rPr>
              <a:t>ingl. </a:t>
            </a:r>
            <a:r>
              <a:rPr sz="2800" spc="-105" dirty="0">
                <a:solidFill>
                  <a:srgbClr val="000000"/>
                </a:solidFill>
              </a:rPr>
              <a:t>k. </a:t>
            </a:r>
            <a:r>
              <a:rPr sz="2800" i="1" spc="-130" dirty="0">
                <a:solidFill>
                  <a:srgbClr val="000000"/>
                </a:solidFill>
                <a:latin typeface="Trebuchet MS"/>
                <a:cs typeface="Trebuchet MS"/>
              </a:rPr>
              <a:t>technology </a:t>
            </a:r>
            <a:r>
              <a:rPr sz="2800" i="1" spc="-125" dirty="0">
                <a:solidFill>
                  <a:srgbClr val="000000"/>
                </a:solidFill>
                <a:latin typeface="Trebuchet MS"/>
                <a:cs typeface="Trebuchet MS"/>
              </a:rPr>
              <a:t>readiness </a:t>
            </a:r>
            <a:r>
              <a:rPr sz="2800" i="1" spc="-185" dirty="0">
                <a:solidFill>
                  <a:srgbClr val="000000"/>
                </a:solidFill>
                <a:latin typeface="Trebuchet MS"/>
                <a:cs typeface="Trebuchet MS"/>
              </a:rPr>
              <a:t>level</a:t>
            </a:r>
            <a:r>
              <a:rPr sz="2800" spc="-185" dirty="0">
                <a:solidFill>
                  <a:srgbClr val="000000"/>
                </a:solidFill>
              </a:rPr>
              <a:t>, </a:t>
            </a:r>
            <a:r>
              <a:rPr sz="2800" spc="-80" dirty="0">
                <a:solidFill>
                  <a:srgbClr val="000000"/>
                </a:solidFill>
              </a:rPr>
              <a:t>tehnoloogia </a:t>
            </a:r>
            <a:r>
              <a:rPr sz="2800" spc="-125" dirty="0">
                <a:solidFill>
                  <a:srgbClr val="000000"/>
                </a:solidFill>
              </a:rPr>
              <a:t>valmiduse</a:t>
            </a:r>
            <a:r>
              <a:rPr sz="2800" spc="-420" dirty="0">
                <a:solidFill>
                  <a:srgbClr val="000000"/>
                </a:solidFill>
              </a:rPr>
              <a:t> </a:t>
            </a:r>
            <a:r>
              <a:rPr sz="2800" spc="-130" dirty="0">
                <a:solidFill>
                  <a:srgbClr val="000000"/>
                </a:solidFill>
              </a:rPr>
              <a:t>astmed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092" y="5840069"/>
            <a:ext cx="109518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60" dirty="0">
                <a:latin typeface="Arial"/>
                <a:cs typeface="Arial"/>
              </a:rPr>
              <a:t>Selleks, </a:t>
            </a:r>
            <a:r>
              <a:rPr sz="2000" b="1" spc="-50" dirty="0">
                <a:latin typeface="Arial"/>
                <a:cs typeface="Arial"/>
              </a:rPr>
              <a:t>et </a:t>
            </a:r>
            <a:r>
              <a:rPr sz="2000" b="1" spc="-140" dirty="0">
                <a:latin typeface="Arial"/>
                <a:cs typeface="Arial"/>
              </a:rPr>
              <a:t>uued </a:t>
            </a:r>
            <a:r>
              <a:rPr sz="2000" b="1" spc="-135" dirty="0">
                <a:latin typeface="Arial"/>
                <a:cs typeface="Arial"/>
              </a:rPr>
              <a:t>teadmised </a:t>
            </a:r>
            <a:r>
              <a:rPr sz="2000" b="1" spc="-140" dirty="0">
                <a:latin typeface="Arial"/>
                <a:cs typeface="Arial"/>
              </a:rPr>
              <a:t>tekiks </a:t>
            </a:r>
            <a:r>
              <a:rPr sz="2000" b="1" spc="-90" dirty="0">
                <a:latin typeface="Arial"/>
                <a:cs typeface="Arial"/>
              </a:rPr>
              <a:t>ja </a:t>
            </a:r>
            <a:r>
              <a:rPr sz="2000" b="1" spc="-155" dirty="0">
                <a:latin typeface="Arial"/>
                <a:cs typeface="Arial"/>
              </a:rPr>
              <a:t>areneks </a:t>
            </a:r>
            <a:r>
              <a:rPr sz="2000" b="1" spc="-130" dirty="0">
                <a:latin typeface="Arial"/>
                <a:cs typeface="Arial"/>
              </a:rPr>
              <a:t>tehnoloogiateks, </a:t>
            </a:r>
            <a:r>
              <a:rPr sz="2000" b="1" spc="-180" dirty="0">
                <a:latin typeface="Arial"/>
                <a:cs typeface="Arial"/>
              </a:rPr>
              <a:t>mis </a:t>
            </a:r>
            <a:r>
              <a:rPr sz="2000" b="1" spc="-110" dirty="0">
                <a:latin typeface="Arial"/>
                <a:cs typeface="Arial"/>
              </a:rPr>
              <a:t>toetavad </a:t>
            </a:r>
            <a:r>
              <a:rPr sz="2000" b="1" spc="-125" dirty="0">
                <a:latin typeface="Arial"/>
                <a:cs typeface="Arial"/>
              </a:rPr>
              <a:t>majandust, </a:t>
            </a:r>
            <a:r>
              <a:rPr sz="2000" b="1" spc="-130" dirty="0">
                <a:latin typeface="Arial"/>
                <a:cs typeface="Arial"/>
              </a:rPr>
              <a:t>peab </a:t>
            </a:r>
            <a:r>
              <a:rPr sz="2000" b="1" spc="-120" dirty="0">
                <a:latin typeface="Arial"/>
                <a:cs typeface="Arial"/>
              </a:rPr>
              <a:t>teadmiste  </a:t>
            </a:r>
            <a:r>
              <a:rPr sz="2000" b="1" spc="-90" dirty="0">
                <a:latin typeface="Arial"/>
                <a:cs typeface="Arial"/>
              </a:rPr>
              <a:t>ja </a:t>
            </a:r>
            <a:r>
              <a:rPr sz="2000" b="1" spc="-125" dirty="0">
                <a:latin typeface="Arial"/>
                <a:cs typeface="Arial"/>
              </a:rPr>
              <a:t>tehnoloogia </a:t>
            </a:r>
            <a:r>
              <a:rPr sz="2000" b="1" spc="-155" dirty="0">
                <a:latin typeface="Arial"/>
                <a:cs typeface="Arial"/>
              </a:rPr>
              <a:t>arengu </a:t>
            </a:r>
            <a:r>
              <a:rPr sz="2000" b="1" spc="-110" dirty="0">
                <a:latin typeface="Arial"/>
                <a:cs typeface="Arial"/>
              </a:rPr>
              <a:t>ahel </a:t>
            </a:r>
            <a:r>
              <a:rPr sz="2000" b="1" spc="-120" dirty="0">
                <a:latin typeface="Arial"/>
                <a:cs typeface="Arial"/>
              </a:rPr>
              <a:t>olema </a:t>
            </a:r>
            <a:r>
              <a:rPr sz="2000" b="1" spc="-90" dirty="0">
                <a:latin typeface="Arial"/>
                <a:cs typeface="Arial"/>
              </a:rPr>
              <a:t>terviklik. </a:t>
            </a:r>
            <a:r>
              <a:rPr sz="2000" b="1" spc="-200" dirty="0">
                <a:latin typeface="Arial"/>
                <a:cs typeface="Arial"/>
              </a:rPr>
              <a:t>Kui </a:t>
            </a:r>
            <a:r>
              <a:rPr sz="2000" b="1" spc="-130" dirty="0">
                <a:latin typeface="Arial"/>
                <a:cs typeface="Arial"/>
              </a:rPr>
              <a:t>mõni </a:t>
            </a:r>
            <a:r>
              <a:rPr sz="2000" b="1" spc="-114" dirty="0">
                <a:latin typeface="Arial"/>
                <a:cs typeface="Arial"/>
              </a:rPr>
              <a:t>lülidest </a:t>
            </a:r>
            <a:r>
              <a:rPr sz="2000" b="1" spc="-150" dirty="0">
                <a:latin typeface="Arial"/>
                <a:cs typeface="Arial"/>
              </a:rPr>
              <a:t>on </a:t>
            </a:r>
            <a:r>
              <a:rPr sz="2000" b="1" spc="-130" dirty="0">
                <a:latin typeface="Arial"/>
                <a:cs typeface="Arial"/>
              </a:rPr>
              <a:t>puudu, </a:t>
            </a:r>
            <a:r>
              <a:rPr sz="2000" b="1" spc="-190" dirty="0">
                <a:latin typeface="Arial"/>
                <a:cs typeface="Arial"/>
              </a:rPr>
              <a:t>siis </a:t>
            </a:r>
            <a:r>
              <a:rPr sz="2000" b="1" spc="-100" dirty="0">
                <a:latin typeface="Arial"/>
                <a:cs typeface="Arial"/>
              </a:rPr>
              <a:t>väljundit </a:t>
            </a:r>
            <a:r>
              <a:rPr sz="2000" b="1" spc="-165" dirty="0">
                <a:latin typeface="Arial"/>
                <a:cs typeface="Arial"/>
              </a:rPr>
              <a:t>majandusse </a:t>
            </a:r>
            <a:r>
              <a:rPr sz="2000" b="1" spc="-90" dirty="0">
                <a:latin typeface="Arial"/>
                <a:cs typeface="Arial"/>
              </a:rPr>
              <a:t>ei</a:t>
            </a:r>
            <a:r>
              <a:rPr sz="2000" b="1" spc="204" dirty="0">
                <a:latin typeface="Arial"/>
                <a:cs typeface="Arial"/>
              </a:rPr>
              <a:t> </a:t>
            </a:r>
            <a:r>
              <a:rPr sz="2000" b="1" spc="-75" dirty="0">
                <a:latin typeface="Arial"/>
                <a:cs typeface="Arial"/>
              </a:rPr>
              <a:t>teki.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33009" y="2000250"/>
            <a:ext cx="1737360" cy="914400"/>
          </a:xfrm>
          <a:custGeom>
            <a:avLst/>
            <a:gdLst/>
            <a:ahLst/>
            <a:cxnLst/>
            <a:rect l="l" t="t" r="r" b="b"/>
            <a:pathLst>
              <a:path w="1737359" h="914400">
                <a:moveTo>
                  <a:pt x="0" y="457200"/>
                </a:moveTo>
                <a:lnTo>
                  <a:pt x="8625" y="392523"/>
                </a:lnTo>
                <a:lnTo>
                  <a:pt x="33718" y="330631"/>
                </a:lnTo>
                <a:lnTo>
                  <a:pt x="74102" y="272145"/>
                </a:lnTo>
                <a:lnTo>
                  <a:pt x="128603" y="217683"/>
                </a:lnTo>
                <a:lnTo>
                  <a:pt x="160780" y="192155"/>
                </a:lnTo>
                <a:lnTo>
                  <a:pt x="196045" y="167865"/>
                </a:lnTo>
                <a:lnTo>
                  <a:pt x="234252" y="144891"/>
                </a:lnTo>
                <a:lnTo>
                  <a:pt x="275253" y="123309"/>
                </a:lnTo>
                <a:lnTo>
                  <a:pt x="318902" y="103199"/>
                </a:lnTo>
                <a:lnTo>
                  <a:pt x="365051" y="84636"/>
                </a:lnTo>
                <a:lnTo>
                  <a:pt x="413554" y="67698"/>
                </a:lnTo>
                <a:lnTo>
                  <a:pt x="464263" y="52464"/>
                </a:lnTo>
                <a:lnTo>
                  <a:pt x="517033" y="39009"/>
                </a:lnTo>
                <a:lnTo>
                  <a:pt x="571716" y="27412"/>
                </a:lnTo>
                <a:lnTo>
                  <a:pt x="628164" y="17750"/>
                </a:lnTo>
                <a:lnTo>
                  <a:pt x="686232" y="10100"/>
                </a:lnTo>
                <a:lnTo>
                  <a:pt x="745771" y="4540"/>
                </a:lnTo>
                <a:lnTo>
                  <a:pt x="806636" y="1148"/>
                </a:lnTo>
                <a:lnTo>
                  <a:pt x="868679" y="0"/>
                </a:lnTo>
                <a:lnTo>
                  <a:pt x="930723" y="1148"/>
                </a:lnTo>
                <a:lnTo>
                  <a:pt x="991588" y="4540"/>
                </a:lnTo>
                <a:lnTo>
                  <a:pt x="1051127" y="10100"/>
                </a:lnTo>
                <a:lnTo>
                  <a:pt x="1109195" y="17750"/>
                </a:lnTo>
                <a:lnTo>
                  <a:pt x="1165643" y="27412"/>
                </a:lnTo>
                <a:lnTo>
                  <a:pt x="1220326" y="39009"/>
                </a:lnTo>
                <a:lnTo>
                  <a:pt x="1273096" y="52464"/>
                </a:lnTo>
                <a:lnTo>
                  <a:pt x="1323805" y="67698"/>
                </a:lnTo>
                <a:lnTo>
                  <a:pt x="1372308" y="84636"/>
                </a:lnTo>
                <a:lnTo>
                  <a:pt x="1418457" y="103199"/>
                </a:lnTo>
                <a:lnTo>
                  <a:pt x="1462106" y="123309"/>
                </a:lnTo>
                <a:lnTo>
                  <a:pt x="1503107" y="144891"/>
                </a:lnTo>
                <a:lnTo>
                  <a:pt x="1541314" y="167865"/>
                </a:lnTo>
                <a:lnTo>
                  <a:pt x="1576579" y="192155"/>
                </a:lnTo>
                <a:lnTo>
                  <a:pt x="1608756" y="217683"/>
                </a:lnTo>
                <a:lnTo>
                  <a:pt x="1637697" y="244373"/>
                </a:lnTo>
                <a:lnTo>
                  <a:pt x="1685287" y="300924"/>
                </a:lnTo>
                <a:lnTo>
                  <a:pt x="1718173" y="361190"/>
                </a:lnTo>
                <a:lnTo>
                  <a:pt x="1735179" y="424552"/>
                </a:lnTo>
                <a:lnTo>
                  <a:pt x="1737360" y="457200"/>
                </a:lnTo>
                <a:lnTo>
                  <a:pt x="1735179" y="489847"/>
                </a:lnTo>
                <a:lnTo>
                  <a:pt x="1718173" y="553209"/>
                </a:lnTo>
                <a:lnTo>
                  <a:pt x="1685287" y="613475"/>
                </a:lnTo>
                <a:lnTo>
                  <a:pt x="1637697" y="670026"/>
                </a:lnTo>
                <a:lnTo>
                  <a:pt x="1608756" y="696716"/>
                </a:lnTo>
                <a:lnTo>
                  <a:pt x="1576579" y="722244"/>
                </a:lnTo>
                <a:lnTo>
                  <a:pt x="1541314" y="746534"/>
                </a:lnTo>
                <a:lnTo>
                  <a:pt x="1503107" y="769508"/>
                </a:lnTo>
                <a:lnTo>
                  <a:pt x="1462106" y="791090"/>
                </a:lnTo>
                <a:lnTo>
                  <a:pt x="1418457" y="811200"/>
                </a:lnTo>
                <a:lnTo>
                  <a:pt x="1372308" y="829763"/>
                </a:lnTo>
                <a:lnTo>
                  <a:pt x="1323805" y="846701"/>
                </a:lnTo>
                <a:lnTo>
                  <a:pt x="1273096" y="861935"/>
                </a:lnTo>
                <a:lnTo>
                  <a:pt x="1220326" y="875390"/>
                </a:lnTo>
                <a:lnTo>
                  <a:pt x="1165643" y="886987"/>
                </a:lnTo>
                <a:lnTo>
                  <a:pt x="1109195" y="896649"/>
                </a:lnTo>
                <a:lnTo>
                  <a:pt x="1051127" y="904299"/>
                </a:lnTo>
                <a:lnTo>
                  <a:pt x="991588" y="909859"/>
                </a:lnTo>
                <a:lnTo>
                  <a:pt x="930723" y="913251"/>
                </a:lnTo>
                <a:lnTo>
                  <a:pt x="868679" y="914400"/>
                </a:lnTo>
                <a:lnTo>
                  <a:pt x="806636" y="913251"/>
                </a:lnTo>
                <a:lnTo>
                  <a:pt x="745771" y="909859"/>
                </a:lnTo>
                <a:lnTo>
                  <a:pt x="686232" y="904299"/>
                </a:lnTo>
                <a:lnTo>
                  <a:pt x="628164" y="896649"/>
                </a:lnTo>
                <a:lnTo>
                  <a:pt x="571716" y="886987"/>
                </a:lnTo>
                <a:lnTo>
                  <a:pt x="517033" y="875390"/>
                </a:lnTo>
                <a:lnTo>
                  <a:pt x="464263" y="861935"/>
                </a:lnTo>
                <a:lnTo>
                  <a:pt x="413554" y="846701"/>
                </a:lnTo>
                <a:lnTo>
                  <a:pt x="365051" y="829763"/>
                </a:lnTo>
                <a:lnTo>
                  <a:pt x="318902" y="811200"/>
                </a:lnTo>
                <a:lnTo>
                  <a:pt x="275253" y="791090"/>
                </a:lnTo>
                <a:lnTo>
                  <a:pt x="234252" y="769508"/>
                </a:lnTo>
                <a:lnTo>
                  <a:pt x="196045" y="746534"/>
                </a:lnTo>
                <a:lnTo>
                  <a:pt x="160780" y="722244"/>
                </a:lnTo>
                <a:lnTo>
                  <a:pt x="128603" y="696716"/>
                </a:lnTo>
                <a:lnTo>
                  <a:pt x="99662" y="670026"/>
                </a:lnTo>
                <a:lnTo>
                  <a:pt x="52072" y="613475"/>
                </a:lnTo>
                <a:lnTo>
                  <a:pt x="19186" y="553209"/>
                </a:lnTo>
                <a:lnTo>
                  <a:pt x="2180" y="489847"/>
                </a:lnTo>
                <a:lnTo>
                  <a:pt x="0" y="457200"/>
                </a:lnTo>
                <a:close/>
              </a:path>
            </a:pathLst>
          </a:custGeom>
          <a:ln w="350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pic>
        <p:nvPicPr>
          <p:cNvPr id="1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01B7AA20-1CED-4BFB-88AA-499A49B7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658" y="36764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spc="-190" dirty="0"/>
              <a:t>Miks </a:t>
            </a:r>
            <a:r>
              <a:rPr sz="4400" spc="-220" dirty="0"/>
              <a:t>teadus </a:t>
            </a:r>
            <a:r>
              <a:rPr sz="4400" spc="-170" dirty="0"/>
              <a:t>ja </a:t>
            </a:r>
            <a:r>
              <a:rPr sz="4400" spc="-240" dirty="0"/>
              <a:t>majandus </a:t>
            </a:r>
            <a:r>
              <a:rPr sz="4400" spc="-265" dirty="0"/>
              <a:t>käivad </a:t>
            </a:r>
            <a:r>
              <a:rPr sz="4400" spc="-330" dirty="0"/>
              <a:t>Eestis </a:t>
            </a:r>
            <a:r>
              <a:rPr sz="4400" spc="40" dirty="0"/>
              <a:t>tihti  </a:t>
            </a:r>
            <a:r>
              <a:rPr sz="4400" spc="-175" dirty="0"/>
              <a:t>erinevaid</a:t>
            </a:r>
            <a:r>
              <a:rPr sz="4400" spc="-229" dirty="0"/>
              <a:t> </a:t>
            </a:r>
            <a:r>
              <a:rPr sz="4400" spc="-225" dirty="0"/>
              <a:t>radu?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251440" cy="395160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45720" indent="-228600">
              <a:lnSpc>
                <a:spcPct val="70000"/>
              </a:lnSpc>
              <a:spcBef>
                <a:spcPts val="960"/>
              </a:spcBef>
              <a:buChar char="•"/>
              <a:tabLst>
                <a:tab pos="241300" algn="l"/>
              </a:tabLst>
            </a:pPr>
            <a:r>
              <a:rPr sz="2400" spc="-150" dirty="0">
                <a:latin typeface="Arial"/>
                <a:cs typeface="Arial"/>
              </a:rPr>
              <a:t>Teadmiste </a:t>
            </a:r>
            <a:r>
              <a:rPr sz="2400" spc="-75" dirty="0">
                <a:latin typeface="Arial"/>
                <a:cs typeface="Arial"/>
              </a:rPr>
              <a:t>ja </a:t>
            </a:r>
            <a:r>
              <a:rPr sz="2400" spc="-70" dirty="0">
                <a:latin typeface="Arial"/>
                <a:cs typeface="Arial"/>
              </a:rPr>
              <a:t>tehnoloogia </a:t>
            </a:r>
            <a:r>
              <a:rPr sz="2400" spc="-114" dirty="0">
                <a:latin typeface="Arial"/>
                <a:cs typeface="Arial"/>
              </a:rPr>
              <a:t>arengu </a:t>
            </a:r>
            <a:r>
              <a:rPr sz="2400" spc="-130" dirty="0">
                <a:latin typeface="Arial"/>
                <a:cs typeface="Arial"/>
              </a:rPr>
              <a:t>süsteem </a:t>
            </a:r>
            <a:r>
              <a:rPr sz="2400" spc="-75" dirty="0">
                <a:latin typeface="Arial"/>
                <a:cs typeface="Arial"/>
              </a:rPr>
              <a:t>pole </a:t>
            </a:r>
            <a:r>
              <a:rPr sz="2400" spc="-30" dirty="0">
                <a:latin typeface="Arial"/>
                <a:cs typeface="Arial"/>
              </a:rPr>
              <a:t>terviklik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90" dirty="0">
                <a:latin typeface="Arial"/>
                <a:cs typeface="Arial"/>
              </a:rPr>
              <a:t>mõned </a:t>
            </a:r>
            <a:r>
              <a:rPr sz="2400" spc="-20" dirty="0">
                <a:latin typeface="Arial"/>
                <a:cs typeface="Arial"/>
              </a:rPr>
              <a:t>lülid </a:t>
            </a:r>
            <a:r>
              <a:rPr sz="2400" spc="-110" dirty="0">
                <a:latin typeface="Arial"/>
                <a:cs typeface="Arial"/>
              </a:rPr>
              <a:t>võivad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olla  </a:t>
            </a:r>
            <a:r>
              <a:rPr sz="2400" spc="-75" dirty="0">
                <a:latin typeface="Arial"/>
                <a:cs typeface="Arial"/>
              </a:rPr>
              <a:t>puudu. </a:t>
            </a:r>
            <a:r>
              <a:rPr sz="2400" spc="-140" dirty="0">
                <a:latin typeface="Arial"/>
                <a:cs typeface="Arial"/>
              </a:rPr>
              <a:t>Enamasti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80" dirty="0">
                <a:latin typeface="Arial"/>
                <a:cs typeface="Arial"/>
              </a:rPr>
              <a:t>puudu </a:t>
            </a:r>
            <a:r>
              <a:rPr sz="2400" spc="-125" dirty="0">
                <a:latin typeface="Arial"/>
                <a:cs typeface="Arial"/>
              </a:rPr>
              <a:t>vahepealsed, </a:t>
            </a:r>
            <a:r>
              <a:rPr sz="2400" spc="-75" dirty="0">
                <a:latin typeface="Arial"/>
                <a:cs typeface="Arial"/>
              </a:rPr>
              <a:t>teadust ja </a:t>
            </a:r>
            <a:r>
              <a:rPr sz="2400" spc="-20" dirty="0">
                <a:latin typeface="Arial"/>
                <a:cs typeface="Arial"/>
              </a:rPr>
              <a:t>tootmist </a:t>
            </a:r>
            <a:r>
              <a:rPr sz="2400" spc="-120" dirty="0">
                <a:latin typeface="Arial"/>
                <a:cs typeface="Arial"/>
              </a:rPr>
              <a:t>siduvad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lülid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Char char="•"/>
              <a:tabLst>
                <a:tab pos="241300" algn="l"/>
              </a:tabLst>
            </a:pPr>
            <a:r>
              <a:rPr sz="2400" spc="-130" dirty="0">
                <a:latin typeface="Arial"/>
                <a:cs typeface="Arial"/>
              </a:rPr>
              <a:t>Edukamatele </a:t>
            </a:r>
            <a:r>
              <a:rPr sz="2400" spc="-110" dirty="0">
                <a:latin typeface="Arial"/>
                <a:cs typeface="Arial"/>
              </a:rPr>
              <a:t>teadusvaldkondadele </a:t>
            </a:r>
            <a:r>
              <a:rPr sz="2400" spc="-145" dirty="0">
                <a:latin typeface="Arial"/>
                <a:cs typeface="Arial"/>
              </a:rPr>
              <a:t>vastav </a:t>
            </a:r>
            <a:r>
              <a:rPr sz="2400" spc="-105" dirty="0">
                <a:latin typeface="Arial"/>
                <a:cs typeface="Arial"/>
              </a:rPr>
              <a:t>majandusharu </a:t>
            </a:r>
            <a:r>
              <a:rPr sz="2400" spc="-70" dirty="0">
                <a:latin typeface="Arial"/>
                <a:cs typeface="Arial"/>
              </a:rPr>
              <a:t>puudub/väike; või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siis</a:t>
            </a:r>
            <a:endParaRPr sz="2400">
              <a:latin typeface="Arial"/>
              <a:cs typeface="Arial"/>
            </a:endParaRPr>
          </a:p>
          <a:p>
            <a:pPr marL="241300" marR="5080">
              <a:lnSpc>
                <a:spcPct val="70000"/>
              </a:lnSpc>
              <a:spcBef>
                <a:spcPts val="434"/>
              </a:spcBef>
            </a:pPr>
            <a:r>
              <a:rPr sz="2400" spc="-100" dirty="0">
                <a:latin typeface="Arial"/>
                <a:cs typeface="Arial"/>
              </a:rPr>
              <a:t>edukamatele majandusharudele </a:t>
            </a:r>
            <a:r>
              <a:rPr sz="2400" spc="-85" dirty="0">
                <a:latin typeface="Arial"/>
                <a:cs typeface="Arial"/>
              </a:rPr>
              <a:t>sisendit </a:t>
            </a:r>
            <a:r>
              <a:rPr sz="2400" spc="-95" dirty="0">
                <a:latin typeface="Arial"/>
                <a:cs typeface="Arial"/>
              </a:rPr>
              <a:t>andvat </a:t>
            </a:r>
            <a:r>
              <a:rPr sz="2400" spc="-120" dirty="0">
                <a:latin typeface="Arial"/>
                <a:cs typeface="Arial"/>
              </a:rPr>
              <a:t>teadussuunda </a:t>
            </a:r>
            <a:r>
              <a:rPr sz="2400" spc="-75" dirty="0">
                <a:latin typeface="Arial"/>
                <a:cs typeface="Arial"/>
              </a:rPr>
              <a:t>pole </a:t>
            </a:r>
            <a:r>
              <a:rPr sz="2400" spc="-70" dirty="0">
                <a:latin typeface="Arial"/>
                <a:cs typeface="Arial"/>
              </a:rPr>
              <a:t>või </a:t>
            </a:r>
            <a:r>
              <a:rPr sz="2400" spc="-90" dirty="0">
                <a:latin typeface="Arial"/>
                <a:cs typeface="Arial"/>
              </a:rPr>
              <a:t>teadlaste  </a:t>
            </a:r>
            <a:r>
              <a:rPr sz="2400" spc="-80" dirty="0">
                <a:latin typeface="Arial"/>
                <a:cs typeface="Arial"/>
              </a:rPr>
              <a:t>arv on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väike</a:t>
            </a:r>
            <a:endParaRPr sz="2400">
              <a:latin typeface="Arial"/>
              <a:cs typeface="Arial"/>
            </a:endParaRPr>
          </a:p>
          <a:p>
            <a:pPr marL="241300" marR="1134745" indent="-228600">
              <a:lnSpc>
                <a:spcPct val="7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2400" spc="-150" dirty="0">
                <a:latin typeface="Arial"/>
                <a:cs typeface="Arial"/>
              </a:rPr>
              <a:t>Eesti </a:t>
            </a:r>
            <a:r>
              <a:rPr sz="2400" spc="-35" dirty="0">
                <a:latin typeface="Arial"/>
                <a:cs typeface="Arial"/>
              </a:rPr>
              <a:t>ettevõtted </a:t>
            </a:r>
            <a:r>
              <a:rPr sz="2400" spc="-130" dirty="0">
                <a:latin typeface="Arial"/>
                <a:cs typeface="Arial"/>
              </a:rPr>
              <a:t>väiksed, </a:t>
            </a:r>
            <a:r>
              <a:rPr sz="2400" spc="-80" dirty="0">
                <a:latin typeface="Arial"/>
                <a:cs typeface="Arial"/>
              </a:rPr>
              <a:t>puudub </a:t>
            </a:r>
            <a:r>
              <a:rPr sz="2400" spc="-114" dirty="0">
                <a:latin typeface="Arial"/>
                <a:cs typeface="Arial"/>
              </a:rPr>
              <a:t>võimekus </a:t>
            </a:r>
            <a:r>
              <a:rPr sz="2400" spc="-100" dirty="0">
                <a:latin typeface="Arial"/>
                <a:cs typeface="Arial"/>
              </a:rPr>
              <a:t>teadus- </a:t>
            </a:r>
            <a:r>
              <a:rPr sz="2400" spc="-75" dirty="0">
                <a:latin typeface="Arial"/>
                <a:cs typeface="Arial"/>
              </a:rPr>
              <a:t>ja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arendustegevusse  </a:t>
            </a:r>
            <a:r>
              <a:rPr sz="2400" spc="-90" dirty="0">
                <a:latin typeface="Arial"/>
                <a:cs typeface="Arial"/>
              </a:rPr>
              <a:t>investeerida</a:t>
            </a:r>
            <a:endParaRPr sz="2400">
              <a:latin typeface="Arial"/>
              <a:cs typeface="Arial"/>
            </a:endParaRPr>
          </a:p>
          <a:p>
            <a:pPr marL="241300" marR="250825" indent="-228600">
              <a:lnSpc>
                <a:spcPct val="7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2400" spc="-160" dirty="0">
                <a:latin typeface="Arial"/>
                <a:cs typeface="Arial"/>
              </a:rPr>
              <a:t>Teadusrahastus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114" dirty="0">
                <a:latin typeface="Arial"/>
                <a:cs typeface="Arial"/>
              </a:rPr>
              <a:t>ebapiisav </a:t>
            </a:r>
            <a:r>
              <a:rPr sz="2400" spc="-75" dirty="0">
                <a:latin typeface="Arial"/>
                <a:cs typeface="Arial"/>
              </a:rPr>
              <a:t>ja </a:t>
            </a:r>
            <a:r>
              <a:rPr sz="2400" spc="-50" dirty="0">
                <a:latin typeface="Arial"/>
                <a:cs typeface="Arial"/>
              </a:rPr>
              <a:t>projektipõhine, </a:t>
            </a:r>
            <a:r>
              <a:rPr sz="2400" spc="-75" dirty="0">
                <a:latin typeface="Arial"/>
                <a:cs typeface="Arial"/>
              </a:rPr>
              <a:t>pole </a:t>
            </a:r>
            <a:r>
              <a:rPr sz="2400" spc="-80" dirty="0">
                <a:latin typeface="Arial"/>
                <a:cs typeface="Arial"/>
              </a:rPr>
              <a:t>võimalust </a:t>
            </a:r>
            <a:r>
              <a:rPr sz="2400" spc="-175" dirty="0">
                <a:latin typeface="Arial"/>
                <a:cs typeface="Arial"/>
              </a:rPr>
              <a:t>seada </a:t>
            </a:r>
            <a:r>
              <a:rPr sz="2400" spc="-75" dirty="0">
                <a:latin typeface="Arial"/>
                <a:cs typeface="Arial"/>
              </a:rPr>
              <a:t>ja </a:t>
            </a:r>
            <a:r>
              <a:rPr sz="2400" spc="-45" dirty="0">
                <a:latin typeface="Arial"/>
                <a:cs typeface="Arial"/>
              </a:rPr>
              <a:t>ellu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viia  </a:t>
            </a:r>
            <a:r>
              <a:rPr sz="2400" spc="-95" dirty="0">
                <a:latin typeface="Arial"/>
                <a:cs typeface="Arial"/>
              </a:rPr>
              <a:t>pikemaajalisi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eesmärke</a:t>
            </a:r>
            <a:endParaRPr sz="2400">
              <a:latin typeface="Arial"/>
              <a:cs typeface="Arial"/>
            </a:endParaRPr>
          </a:p>
          <a:p>
            <a:pPr marL="241300" marR="1370965" indent="-228600">
              <a:lnSpc>
                <a:spcPct val="7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2400" spc="-105" dirty="0">
                <a:latin typeface="Arial"/>
                <a:cs typeface="Arial"/>
              </a:rPr>
              <a:t>Põllumajandusteaduste </a:t>
            </a:r>
            <a:r>
              <a:rPr sz="2400" spc="-85" dirty="0">
                <a:latin typeface="Arial"/>
                <a:cs typeface="Arial"/>
              </a:rPr>
              <a:t>alusuuringud </a:t>
            </a:r>
            <a:r>
              <a:rPr sz="2400" spc="-75" dirty="0">
                <a:latin typeface="Arial"/>
                <a:cs typeface="Arial"/>
              </a:rPr>
              <a:t>ja </a:t>
            </a:r>
            <a:r>
              <a:rPr sz="2400" spc="-140" dirty="0">
                <a:latin typeface="Arial"/>
                <a:cs typeface="Arial"/>
              </a:rPr>
              <a:t>kogu </a:t>
            </a:r>
            <a:r>
              <a:rPr sz="2400" spc="-65" dirty="0">
                <a:latin typeface="Arial"/>
                <a:cs typeface="Arial"/>
              </a:rPr>
              <a:t>sektori </a:t>
            </a:r>
            <a:r>
              <a:rPr sz="2400" spc="-110" dirty="0">
                <a:latin typeface="Arial"/>
                <a:cs typeface="Arial"/>
              </a:rPr>
              <a:t>huvides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tehtavad  </a:t>
            </a:r>
            <a:r>
              <a:rPr sz="2400" spc="-100" dirty="0">
                <a:latin typeface="Arial"/>
                <a:cs typeface="Arial"/>
              </a:rPr>
              <a:t>rakendusuuringud </a:t>
            </a:r>
            <a:r>
              <a:rPr sz="2400" spc="-75" dirty="0">
                <a:latin typeface="Arial"/>
                <a:cs typeface="Arial"/>
              </a:rPr>
              <a:t>pole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jätkusuutlikud: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ts val="1830"/>
              </a:lnSpc>
              <a:buChar char="•"/>
              <a:tabLst>
                <a:tab pos="698500" algn="l"/>
                <a:tab pos="699135" algn="l"/>
              </a:tabLst>
            </a:pPr>
            <a:r>
              <a:rPr sz="2000" spc="-105" dirty="0">
                <a:latin typeface="Arial"/>
                <a:cs typeface="Arial"/>
              </a:rPr>
              <a:t>Teadusagentuuri </a:t>
            </a:r>
            <a:r>
              <a:rPr sz="2000" spc="-50" dirty="0">
                <a:latin typeface="Arial"/>
                <a:cs typeface="Arial"/>
              </a:rPr>
              <a:t>uurimistoetuste </a:t>
            </a:r>
            <a:r>
              <a:rPr sz="2000" spc="-85" dirty="0">
                <a:latin typeface="Arial"/>
                <a:cs typeface="Arial"/>
              </a:rPr>
              <a:t>rahast </a:t>
            </a:r>
            <a:r>
              <a:rPr sz="2000" spc="-80" dirty="0">
                <a:latin typeface="Arial"/>
                <a:cs typeface="Arial"/>
              </a:rPr>
              <a:t>moodustab </a:t>
            </a:r>
            <a:r>
              <a:rPr sz="2000" spc="-75" dirty="0">
                <a:latin typeface="Arial"/>
                <a:cs typeface="Arial"/>
              </a:rPr>
              <a:t>põllumajandusteaduste </a:t>
            </a:r>
            <a:r>
              <a:rPr sz="2000" spc="-65" dirty="0">
                <a:latin typeface="Arial"/>
                <a:cs typeface="Arial"/>
              </a:rPr>
              <a:t>ja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veterinaaria</a:t>
            </a:r>
            <a:endParaRPr sz="2000">
              <a:latin typeface="Arial"/>
              <a:cs typeface="Arial"/>
            </a:endParaRPr>
          </a:p>
          <a:p>
            <a:pPr marL="698500">
              <a:lnSpc>
                <a:spcPts val="2039"/>
              </a:lnSpc>
            </a:pPr>
            <a:r>
              <a:rPr sz="2000" spc="-45" dirty="0">
                <a:latin typeface="Arial"/>
                <a:cs typeface="Arial"/>
              </a:rPr>
              <a:t>proportsioon </a:t>
            </a:r>
            <a:r>
              <a:rPr sz="2000" spc="-25" dirty="0">
                <a:latin typeface="Arial"/>
                <a:cs typeface="Arial"/>
              </a:rPr>
              <a:t>ainult </a:t>
            </a:r>
            <a:r>
              <a:rPr sz="2000" spc="-85" dirty="0">
                <a:latin typeface="Arial"/>
                <a:cs typeface="Arial"/>
              </a:rPr>
              <a:t>2,5 </a:t>
            </a:r>
            <a:r>
              <a:rPr sz="2000" spc="-350" dirty="0">
                <a:latin typeface="Arial"/>
                <a:cs typeface="Arial"/>
              </a:rPr>
              <a:t>%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90" dirty="0">
                <a:latin typeface="Arial"/>
                <a:cs typeface="Arial"/>
              </a:rPr>
              <a:t>põllumajandusega </a:t>
            </a:r>
            <a:r>
              <a:rPr sz="2000" spc="-70" dirty="0">
                <a:latin typeface="Arial"/>
                <a:cs typeface="Arial"/>
              </a:rPr>
              <a:t>seotud alusuuringud </a:t>
            </a:r>
            <a:r>
              <a:rPr sz="2000" spc="-60" dirty="0">
                <a:latin typeface="Arial"/>
                <a:cs typeface="Arial"/>
              </a:rPr>
              <a:t>on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tõsiselt </a:t>
            </a:r>
            <a:r>
              <a:rPr sz="2000" spc="-100" dirty="0">
                <a:latin typeface="Arial"/>
                <a:cs typeface="Arial"/>
              </a:rPr>
              <a:t>ohus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95BB7979-2201-47E0-AAAF-883D7E24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812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305" dirty="0"/>
              <a:t>Kuidas </a:t>
            </a:r>
            <a:r>
              <a:rPr spc="-325" dirty="0"/>
              <a:t>saab </a:t>
            </a:r>
            <a:r>
              <a:rPr spc="-150" dirty="0"/>
              <a:t>teadus/teadlane </a:t>
            </a:r>
            <a:r>
              <a:rPr spc="-145" dirty="0"/>
              <a:t>põllumeest </a:t>
            </a:r>
            <a:r>
              <a:rPr spc="-160" dirty="0"/>
              <a:t>ja  </a:t>
            </a:r>
            <a:r>
              <a:rPr spc="-35" dirty="0"/>
              <a:t>toidutootjat </a:t>
            </a:r>
            <a:r>
              <a:rPr spc="-140" dirty="0"/>
              <a:t>toetada </a:t>
            </a:r>
            <a:r>
              <a:rPr spc="-235" dirty="0"/>
              <a:t>– </a:t>
            </a:r>
            <a:r>
              <a:rPr spc="-160" dirty="0"/>
              <a:t>maaülikooli</a:t>
            </a:r>
            <a:r>
              <a:rPr spc="-395" dirty="0"/>
              <a:t> </a:t>
            </a:r>
            <a:r>
              <a:rPr spc="-100" dirty="0"/>
              <a:t>näitel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70988"/>
            <a:ext cx="2399030" cy="1377950"/>
          </a:xfrm>
          <a:prstGeom prst="rect">
            <a:avLst/>
          </a:prstGeom>
          <a:solidFill>
            <a:srgbClr val="2D8981"/>
          </a:solidFill>
          <a:ln w="12191">
            <a:solidFill>
              <a:srgbClr val="41709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Haridus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kõrghariduse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astmel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ja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elukestev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õpe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0332" y="2592323"/>
            <a:ext cx="2559050" cy="1377950"/>
          </a:xfrm>
          <a:prstGeom prst="rect">
            <a:avLst/>
          </a:prstGeom>
          <a:solidFill>
            <a:srgbClr val="2D8981"/>
          </a:solidFill>
          <a:ln w="12192">
            <a:solidFill>
              <a:srgbClr val="41709C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326390" marR="321310" indent="1270" algn="ctr">
              <a:lnSpc>
                <a:spcPct val="100200"/>
              </a:lnSpc>
              <a:spcBef>
                <a:spcPts val="855"/>
              </a:spcBef>
            </a:pP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Teadus 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alusuuringud, 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rakendusuuringud</a:t>
            </a:r>
            <a:r>
              <a:rPr sz="1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eksperimentaalarendus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0959" y="2624327"/>
            <a:ext cx="2520950" cy="1377950"/>
          </a:xfrm>
          <a:prstGeom prst="rect">
            <a:avLst/>
          </a:prstGeom>
          <a:solidFill>
            <a:srgbClr val="2D8981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5430" indent="-128270">
              <a:lnSpc>
                <a:spcPts val="2185"/>
              </a:lnSpc>
            </a:pP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Ühiskonna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teenimine</a:t>
            </a:r>
            <a:endParaRPr sz="2000">
              <a:latin typeface="Arial"/>
              <a:cs typeface="Arial"/>
            </a:endParaRPr>
          </a:p>
          <a:p>
            <a:pPr marL="130175" marR="123189" indent="2540" algn="ctr">
              <a:lnSpc>
                <a:spcPct val="100000"/>
              </a:lnSpc>
              <a:spcBef>
                <a:spcPts val="5"/>
              </a:spcBef>
            </a:pP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Koostöö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ettevõtetega 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Seadusloome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toetamine 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Eksperttegevus 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Teadusteenused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598" y="1596008"/>
            <a:ext cx="10484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latin typeface="Arial"/>
                <a:cs typeface="Arial"/>
              </a:rPr>
              <a:t>Ülikool </a:t>
            </a:r>
            <a:r>
              <a:rPr sz="2000" spc="-40" dirty="0">
                <a:latin typeface="Arial"/>
                <a:cs typeface="Arial"/>
              </a:rPr>
              <a:t>toetab </a:t>
            </a:r>
            <a:r>
              <a:rPr sz="2000" spc="-75" dirty="0">
                <a:latin typeface="Arial"/>
                <a:cs typeface="Arial"/>
              </a:rPr>
              <a:t>kestlikku </a:t>
            </a:r>
            <a:r>
              <a:rPr sz="2000" spc="-40" dirty="0">
                <a:latin typeface="Arial"/>
                <a:cs typeface="Arial"/>
              </a:rPr>
              <a:t>toidutootmisahelat </a:t>
            </a:r>
            <a:r>
              <a:rPr sz="2000" spc="-95" dirty="0">
                <a:latin typeface="Arial"/>
                <a:cs typeface="Arial"/>
              </a:rPr>
              <a:t>oma </a:t>
            </a:r>
            <a:r>
              <a:rPr sz="2000" b="1" spc="-135" dirty="0">
                <a:latin typeface="Arial"/>
                <a:cs typeface="Arial"/>
              </a:rPr>
              <a:t>kolme </a:t>
            </a:r>
            <a:r>
              <a:rPr sz="2000" b="1" spc="-150" dirty="0">
                <a:latin typeface="Arial"/>
                <a:cs typeface="Arial"/>
              </a:rPr>
              <a:t>põhitegevuse </a:t>
            </a:r>
            <a:r>
              <a:rPr sz="2000" spc="-95" dirty="0">
                <a:latin typeface="Arial"/>
                <a:cs typeface="Arial"/>
              </a:rPr>
              <a:t>kaudu </a:t>
            </a:r>
            <a:r>
              <a:rPr sz="2000" spc="-114" dirty="0">
                <a:latin typeface="Arial"/>
                <a:cs typeface="Arial"/>
              </a:rPr>
              <a:t>kuues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fookusvaldkonnas.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008" y="4259579"/>
            <a:ext cx="2792095" cy="1477010"/>
          </a:xfrm>
          <a:prstGeom prst="rect">
            <a:avLst/>
          </a:prstGeom>
          <a:ln w="9144">
            <a:solidFill>
              <a:srgbClr val="76707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275590">
              <a:lnSpc>
                <a:spcPct val="100000"/>
              </a:lnSpc>
              <a:spcBef>
                <a:spcPts val="245"/>
              </a:spcBef>
            </a:pPr>
            <a:r>
              <a:rPr sz="1800" b="1" spc="-165" dirty="0">
                <a:solidFill>
                  <a:srgbClr val="385622"/>
                </a:solidFill>
                <a:latin typeface="Arial"/>
                <a:cs typeface="Arial"/>
              </a:rPr>
              <a:t>Kõrgharidusega  </a:t>
            </a:r>
            <a:r>
              <a:rPr sz="1800" b="1" spc="-120" dirty="0">
                <a:solidFill>
                  <a:srgbClr val="385622"/>
                </a:solidFill>
                <a:latin typeface="Arial"/>
                <a:cs typeface="Arial"/>
              </a:rPr>
              <a:t>spetsialistide</a:t>
            </a:r>
            <a:r>
              <a:rPr sz="1800" b="1" spc="-17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385622"/>
                </a:solidFill>
                <a:latin typeface="Arial"/>
                <a:cs typeface="Arial"/>
              </a:rPr>
              <a:t>koolitamine  </a:t>
            </a:r>
            <a:r>
              <a:rPr sz="1800" spc="-90" dirty="0">
                <a:latin typeface="Arial"/>
                <a:cs typeface="Arial"/>
              </a:rPr>
              <a:t>Probleemiks  </a:t>
            </a:r>
            <a:r>
              <a:rPr sz="1800" spc="-65" dirty="0">
                <a:latin typeface="Arial"/>
                <a:cs typeface="Arial"/>
              </a:rPr>
              <a:t>põllumajanduserialade  </a:t>
            </a:r>
            <a:r>
              <a:rPr sz="1800" spc="-90" dirty="0">
                <a:latin typeface="Arial"/>
                <a:cs typeface="Arial"/>
              </a:rPr>
              <a:t>populaarsuse</a:t>
            </a:r>
            <a:r>
              <a:rPr sz="1800" spc="-100" dirty="0">
                <a:latin typeface="Arial"/>
                <a:cs typeface="Arial"/>
              </a:rPr>
              <a:t> langus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1400" y="4002023"/>
            <a:ext cx="3866515" cy="2856230"/>
          </a:xfrm>
          <a:custGeom>
            <a:avLst/>
            <a:gdLst/>
            <a:ahLst/>
            <a:cxnLst/>
            <a:rect l="l" t="t" r="r" b="b"/>
            <a:pathLst>
              <a:path w="3866515" h="2856229">
                <a:moveTo>
                  <a:pt x="3866388" y="2855973"/>
                </a:moveTo>
                <a:lnTo>
                  <a:pt x="3866388" y="0"/>
                </a:lnTo>
                <a:lnTo>
                  <a:pt x="0" y="0"/>
                </a:lnTo>
                <a:lnTo>
                  <a:pt x="0" y="2855973"/>
                </a:lnTo>
              </a:path>
            </a:pathLst>
          </a:custGeom>
          <a:ln w="9144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60775" y="4021328"/>
            <a:ext cx="30162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solidFill>
                  <a:srgbClr val="385622"/>
                </a:solidFill>
                <a:latin typeface="Arial"/>
                <a:cs typeface="Arial"/>
              </a:rPr>
              <a:t>Alusuuringud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100" dirty="0">
                <a:latin typeface="Arial"/>
                <a:cs typeface="Arial"/>
              </a:rPr>
              <a:t>sisendiks  </a:t>
            </a:r>
            <a:r>
              <a:rPr sz="1800" spc="-70" dirty="0">
                <a:latin typeface="Arial"/>
                <a:cs typeface="Arial"/>
              </a:rPr>
              <a:t>rakendusuuringutele </a:t>
            </a:r>
            <a:r>
              <a:rPr sz="1800" spc="-60" dirty="0">
                <a:latin typeface="Arial"/>
                <a:cs typeface="Arial"/>
              </a:rPr>
              <a:t>ja  </a:t>
            </a:r>
            <a:r>
              <a:rPr sz="1800" spc="-65" dirty="0">
                <a:latin typeface="Arial"/>
                <a:cs typeface="Arial"/>
              </a:rPr>
              <a:t>teadmussiirdele; </a:t>
            </a:r>
            <a:r>
              <a:rPr sz="1800" spc="-85" dirty="0">
                <a:latin typeface="Arial"/>
                <a:cs typeface="Arial"/>
              </a:rPr>
              <a:t>rahvusvaheline  </a:t>
            </a:r>
            <a:r>
              <a:rPr sz="1800" spc="-65" dirty="0">
                <a:latin typeface="Arial"/>
                <a:cs typeface="Arial"/>
              </a:rPr>
              <a:t>dimensioon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50" dirty="0">
                <a:solidFill>
                  <a:srgbClr val="385622"/>
                </a:solidFill>
                <a:latin typeface="Arial"/>
                <a:cs typeface="Arial"/>
              </a:rPr>
              <a:t>Rakendusuuringud</a:t>
            </a:r>
            <a:r>
              <a:rPr sz="1800" spc="-15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60775" y="6547967"/>
            <a:ext cx="14420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5" dirty="0">
                <a:latin typeface="Arial"/>
                <a:cs typeface="Arial"/>
              </a:rPr>
              <a:t>innovatsioonile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0775" y="5393232"/>
            <a:ext cx="357695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73960" algn="l"/>
              </a:tabLst>
            </a:pPr>
            <a:r>
              <a:rPr sz="1800" spc="-75" dirty="0">
                <a:latin typeface="Arial"/>
                <a:cs typeface="Arial"/>
              </a:rPr>
              <a:t>eksperimentaalarendus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-	</a:t>
            </a:r>
            <a:r>
              <a:rPr sz="1800" spc="-65" dirty="0">
                <a:latin typeface="Arial"/>
                <a:cs typeface="Arial"/>
              </a:rPr>
              <a:t>toetavad  </a:t>
            </a:r>
            <a:r>
              <a:rPr sz="1800" spc="-114" dirty="0">
                <a:latin typeface="Arial"/>
                <a:cs typeface="Arial"/>
              </a:rPr>
              <a:t>Eesti </a:t>
            </a:r>
            <a:r>
              <a:rPr sz="1800" spc="-55" dirty="0">
                <a:latin typeface="Arial"/>
                <a:cs typeface="Arial"/>
              </a:rPr>
              <a:t>põllumajandussektorit tervikuna,  </a:t>
            </a:r>
            <a:r>
              <a:rPr sz="1800" spc="-20" dirty="0">
                <a:latin typeface="Arial"/>
                <a:cs typeface="Arial"/>
              </a:rPr>
              <a:t>tootjarühmi </a:t>
            </a:r>
            <a:r>
              <a:rPr sz="1800" spc="-50" dirty="0">
                <a:latin typeface="Arial"/>
                <a:cs typeface="Arial"/>
              </a:rPr>
              <a:t>või </a:t>
            </a:r>
            <a:r>
              <a:rPr sz="1800" spc="-55" dirty="0">
                <a:latin typeface="Arial"/>
                <a:cs typeface="Arial"/>
              </a:rPr>
              <a:t>individuaalset </a:t>
            </a:r>
            <a:r>
              <a:rPr sz="1800" spc="-5" dirty="0">
                <a:latin typeface="Arial"/>
                <a:cs typeface="Arial"/>
              </a:rPr>
              <a:t>tootjat,  </a:t>
            </a:r>
            <a:r>
              <a:rPr sz="1800" spc="-100" dirty="0">
                <a:latin typeface="Arial"/>
                <a:cs typeface="Arial"/>
              </a:rPr>
              <a:t>sisendiks </a:t>
            </a:r>
            <a:r>
              <a:rPr sz="1800" spc="-70" dirty="0">
                <a:latin typeface="Arial"/>
                <a:cs typeface="Arial"/>
              </a:rPr>
              <a:t>teadmussiirdele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ja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0959" y="4262628"/>
            <a:ext cx="4338955" cy="2308860"/>
          </a:xfrm>
          <a:prstGeom prst="rect">
            <a:avLst/>
          </a:prstGeom>
          <a:ln w="9144">
            <a:solidFill>
              <a:srgbClr val="538235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710" marR="153035">
              <a:lnSpc>
                <a:spcPct val="100000"/>
              </a:lnSpc>
              <a:spcBef>
                <a:spcPts val="250"/>
              </a:spcBef>
            </a:pPr>
            <a:r>
              <a:rPr sz="1800" spc="-55" dirty="0">
                <a:latin typeface="Arial"/>
                <a:cs typeface="Arial"/>
              </a:rPr>
              <a:t>Sõltumatute </a:t>
            </a:r>
            <a:r>
              <a:rPr sz="1800" spc="-75" dirty="0">
                <a:latin typeface="Arial"/>
                <a:cs typeface="Arial"/>
              </a:rPr>
              <a:t>teaduslike ekspertarvamuste </a:t>
            </a:r>
            <a:r>
              <a:rPr sz="1800" spc="-55" dirty="0">
                <a:latin typeface="Arial"/>
                <a:cs typeface="Arial"/>
              </a:rPr>
              <a:t>ja  </a:t>
            </a:r>
            <a:r>
              <a:rPr sz="1800" spc="-60" dirty="0">
                <a:latin typeface="Arial"/>
                <a:cs typeface="Arial"/>
              </a:rPr>
              <a:t>riskihinnangute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andmine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800" spc="-90" dirty="0">
                <a:latin typeface="Arial"/>
                <a:cs typeface="Arial"/>
              </a:rPr>
              <a:t>Nõuandvates </a:t>
            </a:r>
            <a:r>
              <a:rPr sz="1800" spc="-60" dirty="0">
                <a:latin typeface="Arial"/>
                <a:cs typeface="Arial"/>
              </a:rPr>
              <a:t>ja </a:t>
            </a:r>
            <a:r>
              <a:rPr sz="1800" spc="-95" dirty="0">
                <a:latin typeface="Arial"/>
                <a:cs typeface="Arial"/>
              </a:rPr>
              <a:t>otsustuskogudes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osalemine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Praktikumid,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õppemoodulid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gümnaasiumidele</a:t>
            </a:r>
            <a:endParaRPr sz="1800">
              <a:latin typeface="Arial"/>
              <a:cs typeface="Arial"/>
            </a:endParaRPr>
          </a:p>
          <a:p>
            <a:pPr marL="92710" marR="467359">
              <a:lnSpc>
                <a:spcPct val="100000"/>
              </a:lnSpc>
            </a:pPr>
            <a:r>
              <a:rPr sz="1800" spc="-114" dirty="0">
                <a:latin typeface="Arial"/>
                <a:cs typeface="Arial"/>
              </a:rPr>
              <a:t>Teadusteenused </a:t>
            </a:r>
            <a:r>
              <a:rPr sz="1800" spc="-35" dirty="0">
                <a:latin typeface="Arial"/>
                <a:cs typeface="Arial"/>
              </a:rPr>
              <a:t>ettevõtetele </a:t>
            </a:r>
            <a:r>
              <a:rPr sz="1800" spc="-75" dirty="0">
                <a:latin typeface="Arial"/>
                <a:cs typeface="Arial"/>
              </a:rPr>
              <a:t>(analüüsid,  </a:t>
            </a:r>
            <a:r>
              <a:rPr sz="1800" spc="-60" dirty="0">
                <a:latin typeface="Arial"/>
                <a:cs typeface="Arial"/>
              </a:rPr>
              <a:t>laboriteenused, konsultatsioonid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jms)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7991" y="2083307"/>
            <a:ext cx="1564005" cy="370840"/>
          </a:xfrm>
          <a:prstGeom prst="rect">
            <a:avLst/>
          </a:prstGeom>
          <a:solidFill>
            <a:srgbClr val="E1EFD9"/>
          </a:solidFill>
          <a:ln w="9144">
            <a:solidFill>
              <a:srgbClr val="385622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spc="-90" dirty="0">
                <a:latin typeface="Arial"/>
                <a:cs typeface="Arial"/>
              </a:rPr>
              <a:t>Põllumajandus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2407" y="2083307"/>
            <a:ext cx="1228725" cy="370840"/>
          </a:xfrm>
          <a:prstGeom prst="rect">
            <a:avLst/>
          </a:prstGeom>
          <a:solidFill>
            <a:srgbClr val="E1EFD9"/>
          </a:solidFill>
          <a:ln w="9144">
            <a:solidFill>
              <a:srgbClr val="385622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80" dirty="0">
                <a:latin typeface="Arial"/>
                <a:cs typeface="Arial"/>
              </a:rPr>
              <a:t>Metsandus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3067" y="2083307"/>
            <a:ext cx="1318260" cy="370840"/>
          </a:xfrm>
          <a:prstGeom prst="rect">
            <a:avLst/>
          </a:prstGeom>
          <a:solidFill>
            <a:srgbClr val="E1EFD9"/>
          </a:solidFill>
          <a:ln w="9144">
            <a:solidFill>
              <a:srgbClr val="385622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spc="-125" dirty="0">
                <a:latin typeface="Arial"/>
                <a:cs typeface="Arial"/>
              </a:rPr>
              <a:t>Tervis </a:t>
            </a:r>
            <a:r>
              <a:rPr sz="1800" spc="-60" dirty="0">
                <a:latin typeface="Arial"/>
                <a:cs typeface="Arial"/>
              </a:rPr>
              <a:t>ja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toit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13832" y="2089404"/>
            <a:ext cx="1073150" cy="368935"/>
          </a:xfrm>
          <a:prstGeom prst="rect">
            <a:avLst/>
          </a:prstGeom>
          <a:solidFill>
            <a:srgbClr val="E1EFD9"/>
          </a:solidFill>
          <a:ln w="9144">
            <a:solidFill>
              <a:srgbClr val="385622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130" dirty="0">
                <a:latin typeface="Arial"/>
                <a:cs typeface="Arial"/>
              </a:rPr>
              <a:t>Keskkond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0756" y="2101595"/>
            <a:ext cx="1518285" cy="368935"/>
          </a:xfrm>
          <a:prstGeom prst="rect">
            <a:avLst/>
          </a:prstGeom>
          <a:solidFill>
            <a:srgbClr val="E1EFD9"/>
          </a:solidFill>
          <a:ln w="9144">
            <a:solidFill>
              <a:srgbClr val="385622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spc="-85" dirty="0">
                <a:latin typeface="Arial"/>
                <a:cs typeface="Arial"/>
              </a:rPr>
              <a:t>Maamajandus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19159" y="2101595"/>
            <a:ext cx="2293620" cy="368935"/>
          </a:xfrm>
          <a:prstGeom prst="rect">
            <a:avLst/>
          </a:prstGeom>
          <a:solidFill>
            <a:srgbClr val="E1EFD9"/>
          </a:solidFill>
          <a:ln w="9144">
            <a:solidFill>
              <a:srgbClr val="385622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spc="-125" dirty="0">
                <a:latin typeface="Arial"/>
                <a:cs typeface="Arial"/>
              </a:rPr>
              <a:t>Tehnika </a:t>
            </a:r>
            <a:r>
              <a:rPr sz="1800" spc="-60" dirty="0">
                <a:latin typeface="Arial"/>
                <a:cs typeface="Arial"/>
              </a:rPr>
              <a:t>ja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tehnoloogia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ED96DEF-10A7-48CA-A83A-EF2F4662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283" y="98221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102" y="1183893"/>
            <a:ext cx="4927600" cy="26663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620"/>
              </a:spcBef>
              <a:buClr>
                <a:srgbClr val="00AF50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125" dirty="0">
                <a:latin typeface="Arial"/>
                <a:cs typeface="Arial"/>
              </a:rPr>
              <a:t>Kaugseireandmed, </a:t>
            </a:r>
            <a:r>
              <a:rPr sz="2200" spc="-35" dirty="0">
                <a:latin typeface="Arial"/>
                <a:cs typeface="Arial"/>
              </a:rPr>
              <a:t>traktorite/kombainide  </a:t>
            </a:r>
            <a:r>
              <a:rPr sz="2200" spc="-160" dirty="0">
                <a:latin typeface="Arial"/>
                <a:cs typeface="Arial"/>
              </a:rPr>
              <a:t>GPS-süsteemid </a:t>
            </a:r>
            <a:r>
              <a:rPr sz="2200" spc="-70" dirty="0">
                <a:latin typeface="Arial"/>
                <a:cs typeface="Arial"/>
              </a:rPr>
              <a:t>ja </a:t>
            </a:r>
            <a:r>
              <a:rPr sz="2200" spc="-145" dirty="0">
                <a:latin typeface="Arial"/>
                <a:cs typeface="Arial"/>
              </a:rPr>
              <a:t>vastava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tarkvara</a:t>
            </a:r>
            <a:endParaRPr sz="2200">
              <a:latin typeface="Arial"/>
              <a:cs typeface="Arial"/>
            </a:endParaRPr>
          </a:p>
          <a:p>
            <a:pPr marL="241300" marR="998855" indent="-228600">
              <a:lnSpc>
                <a:spcPct val="80000"/>
              </a:lnSpc>
              <a:spcBef>
                <a:spcPts val="1000"/>
              </a:spcBef>
              <a:buClr>
                <a:srgbClr val="00AF50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114" dirty="0">
                <a:latin typeface="Arial"/>
                <a:cs typeface="Arial"/>
              </a:rPr>
              <a:t>Ligikaudu 100 </a:t>
            </a:r>
            <a:r>
              <a:rPr sz="2200" spc="-30" dirty="0">
                <a:latin typeface="Arial"/>
                <a:cs typeface="Arial"/>
              </a:rPr>
              <a:t>ettevõtet </a:t>
            </a:r>
            <a:r>
              <a:rPr sz="2200" spc="-114" dirty="0">
                <a:latin typeface="Arial"/>
                <a:cs typeface="Arial"/>
              </a:rPr>
              <a:t>kasutab  </a:t>
            </a:r>
            <a:r>
              <a:rPr sz="2200" spc="-75" dirty="0">
                <a:latin typeface="Arial"/>
                <a:cs typeface="Arial"/>
              </a:rPr>
              <a:t>täppisviljeluse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põhimõtteid</a:t>
            </a:r>
            <a:endParaRPr sz="2200">
              <a:latin typeface="Arial"/>
              <a:cs typeface="Arial"/>
            </a:endParaRPr>
          </a:p>
          <a:p>
            <a:pPr marL="241300" marR="431165" indent="-228600">
              <a:lnSpc>
                <a:spcPct val="80000"/>
              </a:lnSpc>
              <a:spcBef>
                <a:spcPts val="1010"/>
              </a:spcBef>
              <a:buClr>
                <a:srgbClr val="00AF50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300" dirty="0">
                <a:latin typeface="Arial"/>
                <a:cs typeface="Arial"/>
              </a:rPr>
              <a:t>Ca </a:t>
            </a:r>
            <a:r>
              <a:rPr sz="2200" spc="-114" dirty="0">
                <a:latin typeface="Arial"/>
                <a:cs typeface="Arial"/>
              </a:rPr>
              <a:t>100 000 </a:t>
            </a:r>
            <a:r>
              <a:rPr sz="2200" spc="-125" dirty="0">
                <a:latin typeface="Arial"/>
                <a:cs typeface="Arial"/>
              </a:rPr>
              <a:t>ha </a:t>
            </a:r>
            <a:r>
              <a:rPr sz="2200" spc="-175" dirty="0">
                <a:latin typeface="Arial"/>
                <a:cs typeface="Arial"/>
              </a:rPr>
              <a:t>(10% </a:t>
            </a:r>
            <a:r>
              <a:rPr sz="2200" spc="-80" dirty="0">
                <a:latin typeface="Arial"/>
                <a:cs typeface="Arial"/>
              </a:rPr>
              <a:t>haritavast </a:t>
            </a:r>
            <a:r>
              <a:rPr sz="2200" spc="-105" dirty="0">
                <a:latin typeface="Arial"/>
                <a:cs typeface="Arial"/>
              </a:rPr>
              <a:t>maast)  </a:t>
            </a:r>
            <a:r>
              <a:rPr sz="2200" spc="-90" dirty="0">
                <a:latin typeface="Arial"/>
                <a:cs typeface="Arial"/>
              </a:rPr>
              <a:t>haritakse </a:t>
            </a:r>
            <a:r>
              <a:rPr sz="2200" spc="-60" dirty="0">
                <a:latin typeface="Arial"/>
                <a:cs typeface="Arial"/>
              </a:rPr>
              <a:t>täppisviljelust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kasutades</a:t>
            </a:r>
            <a:endParaRPr sz="2200">
              <a:latin typeface="Arial"/>
              <a:cs typeface="Arial"/>
            </a:endParaRPr>
          </a:p>
          <a:p>
            <a:pPr marL="241300" marR="403860" indent="-228600">
              <a:lnSpc>
                <a:spcPct val="78900"/>
              </a:lnSpc>
              <a:spcBef>
                <a:spcPts val="1025"/>
              </a:spcBef>
              <a:buClr>
                <a:srgbClr val="00AF50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229" dirty="0">
                <a:latin typeface="Arial"/>
                <a:cs typeface="Arial"/>
              </a:rPr>
              <a:t>Samas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95" dirty="0">
                <a:latin typeface="Arial"/>
                <a:cs typeface="Arial"/>
              </a:rPr>
              <a:t>siiski </a:t>
            </a:r>
            <a:r>
              <a:rPr sz="2200" spc="-105" dirty="0">
                <a:latin typeface="Arial"/>
                <a:cs typeface="Arial"/>
              </a:rPr>
              <a:t>üksikud </a:t>
            </a:r>
            <a:r>
              <a:rPr sz="2200" spc="-75" dirty="0">
                <a:latin typeface="Arial"/>
                <a:cs typeface="Arial"/>
              </a:rPr>
              <a:t>täppisviljeluse  elemendid </a:t>
            </a:r>
            <a:r>
              <a:rPr sz="2200" spc="-55" dirty="0">
                <a:latin typeface="Arial"/>
                <a:cs typeface="Arial"/>
              </a:rPr>
              <a:t>palju </a:t>
            </a:r>
            <a:r>
              <a:rPr sz="2200" spc="-90" dirty="0">
                <a:latin typeface="Arial"/>
                <a:cs typeface="Arial"/>
              </a:rPr>
              <a:t>rohkem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160" dirty="0">
                <a:latin typeface="Arial"/>
                <a:cs typeface="Arial"/>
              </a:rPr>
              <a:t>levinud</a:t>
            </a:r>
            <a:r>
              <a:rPr sz="2600" spc="-160" dirty="0">
                <a:latin typeface="Arial"/>
                <a:cs typeface="Arial"/>
              </a:rPr>
              <a:t>…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" y="4136135"/>
            <a:ext cx="3000756" cy="257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1123" y="4166615"/>
            <a:ext cx="6803390" cy="2030095"/>
          </a:xfrm>
          <a:custGeom>
            <a:avLst/>
            <a:gdLst/>
            <a:ahLst/>
            <a:cxnLst/>
            <a:rect l="l" t="t" r="r" b="b"/>
            <a:pathLst>
              <a:path w="6803390" h="2030095">
                <a:moveTo>
                  <a:pt x="0" y="2029968"/>
                </a:moveTo>
                <a:lnTo>
                  <a:pt x="6803135" y="2029968"/>
                </a:lnTo>
                <a:lnTo>
                  <a:pt x="6803135" y="0"/>
                </a:lnTo>
                <a:lnTo>
                  <a:pt x="0" y="0"/>
                </a:lnTo>
                <a:lnTo>
                  <a:pt x="0" y="20299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61450" y="4184650"/>
            <a:ext cx="19094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800" b="1" spc="-285" dirty="0">
                <a:latin typeface="Arial"/>
                <a:cs typeface="Arial"/>
              </a:rPr>
              <a:t>CA  </a:t>
            </a:r>
            <a:r>
              <a:rPr sz="1800" b="1" spc="-160" dirty="0">
                <a:latin typeface="Arial"/>
                <a:cs typeface="Arial"/>
              </a:rPr>
              <a:t>90%</a:t>
            </a:r>
            <a:r>
              <a:rPr sz="1800" b="1" spc="-155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FARMIDEST</a:t>
            </a:r>
            <a:endParaRPr sz="18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</a:pPr>
            <a:r>
              <a:rPr sz="1800" b="1" spc="-285" dirty="0">
                <a:latin typeface="Arial"/>
                <a:cs typeface="Arial"/>
              </a:rPr>
              <a:t>CA  </a:t>
            </a:r>
            <a:r>
              <a:rPr sz="1800" b="1" spc="-160" dirty="0">
                <a:latin typeface="Arial"/>
                <a:cs typeface="Arial"/>
              </a:rPr>
              <a:t>30%</a:t>
            </a:r>
            <a:r>
              <a:rPr sz="1800" b="1" spc="-155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FARMIDEST</a:t>
            </a:r>
            <a:endParaRPr sz="18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</a:pPr>
            <a:r>
              <a:rPr sz="1800" b="1" spc="-285" dirty="0">
                <a:latin typeface="Arial"/>
                <a:cs typeface="Arial"/>
              </a:rPr>
              <a:t>CA </a:t>
            </a:r>
            <a:r>
              <a:rPr sz="1800" b="1" spc="-190" dirty="0">
                <a:latin typeface="Arial"/>
                <a:cs typeface="Arial"/>
              </a:rPr>
              <a:t>5%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FARMIDEST</a:t>
            </a:r>
            <a:endParaRPr sz="18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</a:pPr>
            <a:r>
              <a:rPr sz="1800" b="1" spc="-285" dirty="0">
                <a:latin typeface="Arial"/>
                <a:cs typeface="Arial"/>
              </a:rPr>
              <a:t>CA  </a:t>
            </a:r>
            <a:r>
              <a:rPr sz="1800" b="1" spc="-90" dirty="0">
                <a:latin typeface="Arial"/>
                <a:cs typeface="Arial"/>
              </a:rPr>
              <a:t>20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FARMI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-285" dirty="0">
                <a:latin typeface="Arial"/>
                <a:cs typeface="Arial"/>
              </a:rPr>
              <a:t>CA  </a:t>
            </a:r>
            <a:r>
              <a:rPr sz="1800" b="1" spc="-90" dirty="0">
                <a:latin typeface="Arial"/>
                <a:cs typeface="Arial"/>
              </a:rPr>
              <a:t>20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FARMI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198" y="4184650"/>
            <a:ext cx="37985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79169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latin typeface="Arial"/>
                <a:cs typeface="Arial"/>
              </a:rPr>
              <a:t>MULLAPROOVIDE </a:t>
            </a:r>
            <a:r>
              <a:rPr sz="1800" b="1" spc="-185" dirty="0">
                <a:latin typeface="Arial"/>
                <a:cs typeface="Arial"/>
              </a:rPr>
              <a:t>TEGEMINE:  </a:t>
            </a:r>
            <a:r>
              <a:rPr sz="1800" b="1" spc="-210" dirty="0">
                <a:latin typeface="Arial"/>
                <a:cs typeface="Arial"/>
              </a:rPr>
              <a:t>SAAGIKUSKAARDID: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-195" dirty="0">
                <a:latin typeface="Arial"/>
                <a:cs typeface="Arial"/>
              </a:rPr>
              <a:t>VÄETAMISE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OPTIMEERIMINE:</a:t>
            </a:r>
            <a:endParaRPr sz="18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800" b="1" spc="-195" dirty="0">
                <a:latin typeface="Arial"/>
                <a:cs typeface="Arial"/>
              </a:rPr>
              <a:t>MULLA </a:t>
            </a:r>
            <a:r>
              <a:rPr sz="1800" b="1" spc="-235" dirty="0">
                <a:latin typeface="Arial"/>
                <a:cs typeface="Arial"/>
              </a:rPr>
              <a:t>ELEKTRIJUHTIVUSE </a:t>
            </a:r>
            <a:r>
              <a:rPr sz="1800" b="1" spc="-114" dirty="0">
                <a:latin typeface="Arial"/>
                <a:cs typeface="Arial"/>
              </a:rPr>
              <a:t>MÕÕTMINE:  </a:t>
            </a:r>
            <a:r>
              <a:rPr sz="1800" b="1" spc="-155" dirty="0">
                <a:latin typeface="Arial"/>
                <a:cs typeface="Arial"/>
              </a:rPr>
              <a:t>ANDMED </a:t>
            </a:r>
            <a:r>
              <a:rPr sz="1800" b="1" spc="-165" dirty="0">
                <a:latin typeface="Arial"/>
                <a:cs typeface="Arial"/>
              </a:rPr>
              <a:t>DROONI </a:t>
            </a:r>
            <a:r>
              <a:rPr sz="1800" b="1" spc="-240" dirty="0">
                <a:latin typeface="Arial"/>
                <a:cs typeface="Arial"/>
              </a:rPr>
              <a:t>SENSORITELT:  </a:t>
            </a:r>
            <a:r>
              <a:rPr sz="1800" b="1" spc="-190" dirty="0">
                <a:latin typeface="Arial"/>
                <a:cs typeface="Arial"/>
              </a:rPr>
              <a:t>TAIMEKAITSEVAHENDITE </a:t>
            </a:r>
            <a:r>
              <a:rPr sz="1800" b="1" spc="-204" dirty="0">
                <a:latin typeface="Arial"/>
                <a:cs typeface="Arial"/>
              </a:rPr>
              <a:t>KASUTAMISE  </a:t>
            </a:r>
            <a:r>
              <a:rPr sz="1800" b="1" spc="-150" dirty="0">
                <a:latin typeface="Arial"/>
                <a:cs typeface="Arial"/>
              </a:rPr>
              <a:t>OPTIMEERIMINE: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7545" y="5830925"/>
            <a:ext cx="1240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85" dirty="0">
                <a:latin typeface="Arial"/>
                <a:cs typeface="Arial"/>
              </a:rPr>
              <a:t>CA </a:t>
            </a:r>
            <a:r>
              <a:rPr sz="1800" b="1" spc="-95" dirty="0">
                <a:latin typeface="Arial"/>
                <a:cs typeface="Arial"/>
              </a:rPr>
              <a:t>10</a:t>
            </a:r>
            <a:r>
              <a:rPr sz="1800" b="1" spc="-19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FARMI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92640" y="1656588"/>
            <a:ext cx="2301240" cy="2368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8384" y="1731264"/>
            <a:ext cx="4183379" cy="2153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36009" y="6268313"/>
            <a:ext cx="3761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Prof. </a:t>
            </a:r>
            <a:r>
              <a:rPr sz="1800" spc="-155" dirty="0">
                <a:latin typeface="Arial"/>
                <a:cs typeface="Arial"/>
              </a:rPr>
              <a:t>K.Sepp </a:t>
            </a:r>
            <a:r>
              <a:rPr sz="1800" spc="-65" dirty="0">
                <a:latin typeface="Arial"/>
                <a:cs typeface="Arial"/>
              </a:rPr>
              <a:t>ettekanne </a:t>
            </a:r>
            <a:r>
              <a:rPr sz="1800" spc="-60" dirty="0">
                <a:latin typeface="Arial"/>
                <a:cs typeface="Arial"/>
              </a:rPr>
              <a:t>Agroforum,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6427114"/>
            <a:ext cx="1892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/>
                <a:cs typeface="Arial"/>
              </a:rPr>
              <a:t>Piimafoorum </a:t>
            </a:r>
            <a:r>
              <a:rPr sz="1200" spc="-30" dirty="0">
                <a:solidFill>
                  <a:srgbClr val="888888"/>
                </a:solidFill>
                <a:latin typeface="Arial"/>
                <a:cs typeface="Arial"/>
              </a:rPr>
              <a:t>3.oktoober</a:t>
            </a:r>
            <a:r>
              <a:rPr sz="1200" spc="-16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49274" y="58292"/>
            <a:ext cx="90506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75" dirty="0"/>
              <a:t>Täppisviljelus </a:t>
            </a:r>
            <a:r>
              <a:rPr sz="3600" spc="-100" dirty="0"/>
              <a:t>- </a:t>
            </a:r>
            <a:r>
              <a:rPr sz="3600" spc="-135" dirty="0"/>
              <a:t>paremate </a:t>
            </a:r>
            <a:r>
              <a:rPr sz="3600" spc="-90" dirty="0"/>
              <a:t>tulemuste</a:t>
            </a:r>
            <a:r>
              <a:rPr sz="3600" spc="-440" dirty="0"/>
              <a:t> </a:t>
            </a:r>
            <a:r>
              <a:rPr sz="3600" spc="-170" dirty="0"/>
              <a:t>saavutamine  </a:t>
            </a:r>
            <a:r>
              <a:rPr sz="3600" spc="-215" dirty="0"/>
              <a:t>väiksema </a:t>
            </a:r>
            <a:r>
              <a:rPr sz="3600" spc="-185" dirty="0"/>
              <a:t>ressursikuluga </a:t>
            </a:r>
            <a:r>
              <a:rPr sz="3600" spc="-110" dirty="0"/>
              <a:t>ja</a:t>
            </a:r>
            <a:r>
              <a:rPr sz="3600" spc="-160" dirty="0"/>
              <a:t> </a:t>
            </a:r>
            <a:r>
              <a:rPr sz="3600" spc="-165" dirty="0"/>
              <a:t>keskkonnasäästlikult</a:t>
            </a:r>
            <a:endParaRPr sz="3600"/>
          </a:p>
        </p:txBody>
      </p:sp>
      <p:pic>
        <p:nvPicPr>
          <p:cNvPr id="13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ACEA124-7F5C-4C2D-B83D-955AB4DA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93903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40" dirty="0"/>
              <a:t>Täppisviljeluse alane </a:t>
            </a:r>
            <a:r>
              <a:rPr sz="4400" spc="-250" dirty="0"/>
              <a:t>tegevus</a:t>
            </a:r>
            <a:r>
              <a:rPr sz="4400" spc="-165" dirty="0"/>
              <a:t> </a:t>
            </a:r>
            <a:r>
              <a:rPr sz="4400" spc="-180" dirty="0"/>
              <a:t>Maaülikoolis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359788"/>
            <a:ext cx="5506720" cy="2927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00AF50"/>
              </a:buClr>
              <a:buFont typeface="Wingdings"/>
              <a:buChar char=""/>
              <a:tabLst>
                <a:tab pos="241300" algn="l"/>
              </a:tabLst>
            </a:pPr>
            <a:r>
              <a:rPr sz="2600" spc="-170" dirty="0">
                <a:latin typeface="Arial"/>
                <a:cs typeface="Arial"/>
              </a:rPr>
              <a:t>Taimekasvatuse </a:t>
            </a:r>
            <a:r>
              <a:rPr sz="2600" spc="-150" dirty="0">
                <a:latin typeface="Arial"/>
                <a:cs typeface="Arial"/>
              </a:rPr>
              <a:t>Teadmussiirde  </a:t>
            </a:r>
            <a:r>
              <a:rPr sz="2600" spc="-120" dirty="0">
                <a:latin typeface="Arial"/>
                <a:cs typeface="Arial"/>
              </a:rPr>
              <a:t>Programmi </a:t>
            </a:r>
            <a:r>
              <a:rPr sz="2600" spc="-160" dirty="0">
                <a:latin typeface="Arial"/>
                <a:cs typeface="Arial"/>
              </a:rPr>
              <a:t>raames </a:t>
            </a:r>
            <a:r>
              <a:rPr sz="2600" spc="-135" dirty="0">
                <a:latin typeface="Arial"/>
                <a:cs typeface="Arial"/>
              </a:rPr>
              <a:t>rakendatakse  </a:t>
            </a:r>
            <a:r>
              <a:rPr sz="2600" spc="-85" dirty="0">
                <a:latin typeface="Arial"/>
                <a:cs typeface="Arial"/>
              </a:rPr>
              <a:t>täppisviljeluse </a:t>
            </a:r>
            <a:r>
              <a:rPr sz="2600" spc="-45" dirty="0">
                <a:latin typeface="Arial"/>
                <a:cs typeface="Arial"/>
              </a:rPr>
              <a:t>printsiipe </a:t>
            </a:r>
            <a:r>
              <a:rPr sz="2600" spc="-135" dirty="0">
                <a:latin typeface="Arial"/>
                <a:cs typeface="Arial"/>
              </a:rPr>
              <a:t>kolmes</a:t>
            </a:r>
            <a:r>
              <a:rPr sz="2600" spc="-37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farmis,  </a:t>
            </a:r>
            <a:r>
              <a:rPr sz="2600" spc="-125" dirty="0">
                <a:latin typeface="Arial"/>
                <a:cs typeface="Arial"/>
              </a:rPr>
              <a:t>viiakse </a:t>
            </a:r>
            <a:r>
              <a:rPr sz="2600" spc="-60" dirty="0">
                <a:latin typeface="Arial"/>
                <a:cs typeface="Arial"/>
              </a:rPr>
              <a:t>läbi </a:t>
            </a:r>
            <a:r>
              <a:rPr sz="2600" spc="-80" dirty="0">
                <a:latin typeface="Arial"/>
                <a:cs typeface="Arial"/>
              </a:rPr>
              <a:t>põllupäevi ja</a:t>
            </a:r>
            <a:r>
              <a:rPr sz="2600" spc="-32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seminare</a:t>
            </a:r>
            <a:endParaRPr sz="2600">
              <a:latin typeface="Arial"/>
              <a:cs typeface="Arial"/>
            </a:endParaRPr>
          </a:p>
          <a:p>
            <a:pPr marL="241300" marR="511809" indent="-228600">
              <a:lnSpc>
                <a:spcPct val="100000"/>
              </a:lnSpc>
              <a:spcBef>
                <a:spcPts val="994"/>
              </a:spcBef>
              <a:buClr>
                <a:srgbClr val="00AF50"/>
              </a:buClr>
              <a:buFont typeface="Wingdings"/>
              <a:buChar char=""/>
              <a:tabLst>
                <a:tab pos="241300" algn="l"/>
              </a:tabLst>
            </a:pPr>
            <a:r>
              <a:rPr sz="2600" spc="-125" dirty="0">
                <a:latin typeface="Arial"/>
                <a:cs typeface="Arial"/>
              </a:rPr>
              <a:t>Täppisviljeluse </a:t>
            </a:r>
            <a:r>
              <a:rPr sz="2600" spc="-135" dirty="0">
                <a:latin typeface="Arial"/>
                <a:cs typeface="Arial"/>
              </a:rPr>
              <a:t>ainekursus  Põllumajandussaaduste </a:t>
            </a:r>
            <a:r>
              <a:rPr sz="2600" spc="-50" dirty="0">
                <a:latin typeface="Arial"/>
                <a:cs typeface="Arial"/>
              </a:rPr>
              <a:t>tootmise</a:t>
            </a:r>
            <a:r>
              <a:rPr sz="2600" spc="-19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ja  </a:t>
            </a:r>
            <a:r>
              <a:rPr sz="2600" spc="-80" dirty="0">
                <a:latin typeface="Arial"/>
                <a:cs typeface="Arial"/>
              </a:rPr>
              <a:t>turustamise </a:t>
            </a:r>
            <a:r>
              <a:rPr sz="2600" spc="-150" dirty="0">
                <a:latin typeface="Arial"/>
                <a:cs typeface="Arial"/>
              </a:rPr>
              <a:t>õppekava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programmis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8044" y="1348739"/>
            <a:ext cx="5093208" cy="3272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3195" y="4646676"/>
            <a:ext cx="3422904" cy="1725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5435" y="4620767"/>
            <a:ext cx="2212848" cy="1778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8867" y="4648200"/>
            <a:ext cx="2474976" cy="1723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4620767"/>
            <a:ext cx="1787652" cy="1778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99164" y="100584"/>
            <a:ext cx="509016" cy="647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6939" y="6446011"/>
            <a:ext cx="539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baseline="34722" dirty="0">
                <a:solidFill>
                  <a:srgbClr val="888888"/>
                </a:solidFill>
                <a:latin typeface="Arial"/>
                <a:cs typeface="Arial"/>
              </a:rPr>
              <a:t>Piimafoorum </a:t>
            </a:r>
            <a:r>
              <a:rPr sz="1800" spc="-487" baseline="34722" dirty="0">
                <a:solidFill>
                  <a:srgbClr val="888888"/>
                </a:solidFill>
                <a:latin typeface="Arial"/>
                <a:cs typeface="Arial"/>
              </a:rPr>
              <a:t>3.</a:t>
            </a:r>
            <a:r>
              <a:rPr sz="1800" spc="-325" dirty="0">
                <a:latin typeface="Arial"/>
                <a:cs typeface="Arial"/>
              </a:rPr>
              <a:t>P</a:t>
            </a:r>
            <a:r>
              <a:rPr sz="1800" spc="-487" baseline="34722" dirty="0">
                <a:solidFill>
                  <a:srgbClr val="888888"/>
                </a:solidFill>
                <a:latin typeface="Arial"/>
                <a:cs typeface="Arial"/>
              </a:rPr>
              <a:t>ok</a:t>
            </a:r>
            <a:r>
              <a:rPr sz="1800" spc="-325" dirty="0">
                <a:latin typeface="Arial"/>
                <a:cs typeface="Arial"/>
              </a:rPr>
              <a:t>r</a:t>
            </a:r>
            <a:r>
              <a:rPr sz="1800" spc="-487" baseline="34722" dirty="0">
                <a:solidFill>
                  <a:srgbClr val="888888"/>
                </a:solidFill>
                <a:latin typeface="Arial"/>
                <a:cs typeface="Arial"/>
              </a:rPr>
              <a:t>t</a:t>
            </a:r>
            <a:r>
              <a:rPr sz="1800" spc="-325" dirty="0">
                <a:latin typeface="Arial"/>
                <a:cs typeface="Arial"/>
              </a:rPr>
              <a:t>o</a:t>
            </a:r>
            <a:r>
              <a:rPr sz="1800" spc="-487" baseline="34722" dirty="0">
                <a:solidFill>
                  <a:srgbClr val="888888"/>
                </a:solidFill>
                <a:latin typeface="Arial"/>
                <a:cs typeface="Arial"/>
              </a:rPr>
              <a:t>oo</a:t>
            </a:r>
            <a:r>
              <a:rPr sz="1800" spc="-325" dirty="0">
                <a:latin typeface="Arial"/>
                <a:cs typeface="Arial"/>
              </a:rPr>
              <a:t>f</a:t>
            </a:r>
            <a:r>
              <a:rPr sz="1800" spc="-487" baseline="34722" dirty="0">
                <a:solidFill>
                  <a:srgbClr val="888888"/>
                </a:solidFill>
                <a:latin typeface="Arial"/>
                <a:cs typeface="Arial"/>
              </a:rPr>
              <a:t>b</a:t>
            </a:r>
            <a:r>
              <a:rPr sz="1800" spc="-325" dirty="0">
                <a:latin typeface="Arial"/>
                <a:cs typeface="Arial"/>
              </a:rPr>
              <a:t>. </a:t>
            </a:r>
            <a:r>
              <a:rPr sz="1800" spc="-630" baseline="34722" dirty="0">
                <a:solidFill>
                  <a:srgbClr val="888888"/>
                </a:solidFill>
                <a:latin typeface="Arial"/>
                <a:cs typeface="Arial"/>
              </a:rPr>
              <a:t>e</a:t>
            </a:r>
            <a:r>
              <a:rPr sz="1800" spc="-420" dirty="0">
                <a:latin typeface="Arial"/>
                <a:cs typeface="Arial"/>
              </a:rPr>
              <a:t>K</a:t>
            </a:r>
            <a:r>
              <a:rPr sz="1800" spc="-630" baseline="34722" dirty="0">
                <a:solidFill>
                  <a:srgbClr val="888888"/>
                </a:solidFill>
                <a:latin typeface="Arial"/>
                <a:cs typeface="Arial"/>
              </a:rPr>
              <a:t>r</a:t>
            </a:r>
            <a:r>
              <a:rPr sz="1800" spc="-247" baseline="34722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800" spc="-370" dirty="0">
                <a:latin typeface="Arial"/>
                <a:cs typeface="Arial"/>
              </a:rPr>
              <a:t>.</a:t>
            </a:r>
            <a:r>
              <a:rPr sz="1800" spc="-555" baseline="34722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800" spc="-370" dirty="0">
                <a:latin typeface="Arial"/>
                <a:cs typeface="Arial"/>
              </a:rPr>
              <a:t>S</a:t>
            </a:r>
            <a:r>
              <a:rPr sz="1800" spc="-555" baseline="34722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800" spc="-370" dirty="0">
                <a:latin typeface="Arial"/>
                <a:cs typeface="Arial"/>
              </a:rPr>
              <a:t>e</a:t>
            </a:r>
            <a:r>
              <a:rPr sz="1800" spc="-555" baseline="34722" dirty="0">
                <a:solidFill>
                  <a:srgbClr val="888888"/>
                </a:solidFill>
                <a:latin typeface="Arial"/>
                <a:cs typeface="Arial"/>
              </a:rPr>
              <a:t>19</a:t>
            </a:r>
            <a:r>
              <a:rPr sz="1800" spc="-370" dirty="0">
                <a:latin typeface="Arial"/>
                <a:cs typeface="Arial"/>
              </a:rPr>
              <a:t>pp </a:t>
            </a:r>
            <a:r>
              <a:rPr sz="1800" spc="-65" dirty="0">
                <a:latin typeface="Arial"/>
                <a:cs typeface="Arial"/>
              </a:rPr>
              <a:t>ettekande </a:t>
            </a:r>
            <a:r>
              <a:rPr sz="1800" spc="-50" dirty="0">
                <a:latin typeface="Arial"/>
                <a:cs typeface="Arial"/>
              </a:rPr>
              <a:t>põhjal, </a:t>
            </a:r>
            <a:r>
              <a:rPr sz="1800" spc="-60" dirty="0">
                <a:latin typeface="Arial"/>
                <a:cs typeface="Arial"/>
              </a:rPr>
              <a:t>Agroforum,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DF1DD2C-1A94-42E4-AFB2-B65F13B8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739" y="978408"/>
            <a:ext cx="7642859" cy="3998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8444" y="5257291"/>
            <a:ext cx="2844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Equal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distribution,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Ammonium </a:t>
            </a:r>
            <a:r>
              <a:rPr sz="1400" dirty="0">
                <a:latin typeface="Times New Roman"/>
                <a:cs typeface="Times New Roman"/>
              </a:rPr>
              <a:t>Nitrate </a:t>
            </a:r>
            <a:r>
              <a:rPr sz="1400" spc="-5" dirty="0">
                <a:latin typeface="Times New Roman"/>
                <a:cs typeface="Times New Roman"/>
              </a:rPr>
              <a:t>(AN) </a:t>
            </a:r>
            <a:r>
              <a:rPr sz="1400" dirty="0">
                <a:latin typeface="Times New Roman"/>
                <a:cs typeface="Times New Roman"/>
              </a:rPr>
              <a:t>7620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kg/field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8617" y="5257291"/>
            <a:ext cx="26219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Modified </a:t>
            </a:r>
            <a:r>
              <a:rPr sz="1400" spc="-5" dirty="0">
                <a:latin typeface="Times New Roman"/>
                <a:cs typeface="Times New Roman"/>
              </a:rPr>
              <a:t>distribution </a:t>
            </a:r>
            <a:r>
              <a:rPr sz="1400" dirty="0">
                <a:latin typeface="Times New Roman"/>
                <a:cs typeface="Times New Roman"/>
              </a:rPr>
              <a:t>based on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yield  maps, AN </a:t>
            </a:r>
            <a:r>
              <a:rPr sz="1400" dirty="0">
                <a:latin typeface="Times New Roman"/>
                <a:cs typeface="Times New Roman"/>
              </a:rPr>
              <a:t>5612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5076" y="5973571"/>
            <a:ext cx="68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-26%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0540" y="5257927"/>
            <a:ext cx="2223770" cy="1106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Modified </a:t>
            </a:r>
            <a:r>
              <a:rPr sz="1400" spc="-5" dirty="0">
                <a:latin typeface="Times New Roman"/>
                <a:cs typeface="Times New Roman"/>
              </a:rPr>
              <a:t>distribution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  </a:t>
            </a:r>
            <a:r>
              <a:rPr sz="1400" spc="-5" dirty="0">
                <a:latin typeface="Times New Roman"/>
                <a:cs typeface="Times New Roman"/>
              </a:rPr>
              <a:t>yield maps, </a:t>
            </a:r>
            <a:r>
              <a:rPr sz="1400" dirty="0">
                <a:latin typeface="Times New Roman"/>
                <a:cs typeface="Times New Roman"/>
              </a:rPr>
              <a:t>soil </a:t>
            </a:r>
            <a:r>
              <a:rPr sz="1400" spc="-5" dirty="0">
                <a:latin typeface="Times New Roman"/>
                <a:cs typeface="Times New Roman"/>
              </a:rPr>
              <a:t>samples </a:t>
            </a:r>
            <a:r>
              <a:rPr sz="1400" dirty="0">
                <a:latin typeface="Times New Roman"/>
                <a:cs typeface="Times New Roman"/>
              </a:rPr>
              <a:t>and  researcher advise </a:t>
            </a:r>
            <a:r>
              <a:rPr sz="1400" spc="-5" dirty="0">
                <a:latin typeface="Times New Roman"/>
                <a:cs typeface="Times New Roman"/>
              </a:rPr>
              <a:t>AN </a:t>
            </a:r>
            <a:r>
              <a:rPr sz="1400" dirty="0">
                <a:latin typeface="Times New Roman"/>
                <a:cs typeface="Times New Roman"/>
              </a:rPr>
              <a:t>3990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kg</a:t>
            </a:r>
            <a:endParaRPr sz="1400">
              <a:latin typeface="Times New Roman"/>
              <a:cs typeface="Times New Roman"/>
            </a:endParaRPr>
          </a:p>
          <a:p>
            <a:pPr marR="66040" algn="r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latin typeface="Times New Roman"/>
                <a:cs typeface="Times New Roman"/>
              </a:rPr>
              <a:t>-48%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99164" y="100584"/>
            <a:ext cx="509016" cy="647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0600" y="1266444"/>
            <a:ext cx="3308604" cy="2348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0388" y="6099960"/>
            <a:ext cx="4449445" cy="53594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spc="-95" dirty="0">
                <a:latin typeface="Arial"/>
                <a:cs typeface="Arial"/>
              </a:rPr>
              <a:t>Prof. </a:t>
            </a:r>
            <a:r>
              <a:rPr sz="1800" spc="-150" dirty="0">
                <a:latin typeface="Arial"/>
                <a:cs typeface="Arial"/>
              </a:rPr>
              <a:t>K.Sepp </a:t>
            </a:r>
            <a:r>
              <a:rPr sz="1800" spc="-65" dirty="0">
                <a:latin typeface="Arial"/>
                <a:cs typeface="Arial"/>
              </a:rPr>
              <a:t>ettekande </a:t>
            </a:r>
            <a:r>
              <a:rPr sz="1800" spc="-50" dirty="0">
                <a:latin typeface="Arial"/>
                <a:cs typeface="Arial"/>
              </a:rPr>
              <a:t>põhjal, </a:t>
            </a:r>
            <a:r>
              <a:rPr sz="1800" spc="-60" dirty="0">
                <a:latin typeface="Arial"/>
                <a:cs typeface="Arial"/>
              </a:rPr>
              <a:t>Agroforum,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  <a:p>
            <a:pPr marL="619125">
              <a:lnSpc>
                <a:spcPct val="100000"/>
              </a:lnSpc>
              <a:spcBef>
                <a:spcPts val="165"/>
              </a:spcBef>
            </a:pPr>
            <a:r>
              <a:rPr sz="1200" spc="-40" dirty="0">
                <a:solidFill>
                  <a:srgbClr val="888888"/>
                </a:solidFill>
                <a:latin typeface="Arial"/>
                <a:cs typeface="Arial"/>
              </a:rPr>
              <a:t>Piimafoorum </a:t>
            </a:r>
            <a:r>
              <a:rPr sz="1200" spc="-30" dirty="0">
                <a:solidFill>
                  <a:srgbClr val="888888"/>
                </a:solidFill>
                <a:latin typeface="Arial"/>
                <a:cs typeface="Arial"/>
              </a:rPr>
              <a:t>3.oktoober</a:t>
            </a:r>
            <a:r>
              <a:rPr sz="1200" spc="-114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17547" y="92202"/>
            <a:ext cx="64338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000000"/>
                </a:solidFill>
              </a:rPr>
              <a:t>Väetise </a:t>
            </a:r>
            <a:r>
              <a:rPr sz="1800" spc="-55" dirty="0">
                <a:solidFill>
                  <a:srgbClr val="000000"/>
                </a:solidFill>
              </a:rPr>
              <a:t>kulu, kui </a:t>
            </a:r>
            <a:r>
              <a:rPr sz="1800" spc="-75" dirty="0">
                <a:solidFill>
                  <a:srgbClr val="000000"/>
                </a:solidFill>
              </a:rPr>
              <a:t>1) </a:t>
            </a:r>
            <a:r>
              <a:rPr sz="1800" spc="-80" dirty="0">
                <a:solidFill>
                  <a:srgbClr val="000000"/>
                </a:solidFill>
              </a:rPr>
              <a:t>väetis </a:t>
            </a:r>
            <a:r>
              <a:rPr sz="1800" spc="-90" dirty="0">
                <a:solidFill>
                  <a:srgbClr val="000000"/>
                </a:solidFill>
              </a:rPr>
              <a:t>külvatakse </a:t>
            </a:r>
            <a:r>
              <a:rPr sz="1800" spc="-30" dirty="0">
                <a:solidFill>
                  <a:srgbClr val="000000"/>
                </a:solidFill>
              </a:rPr>
              <a:t>põllul </a:t>
            </a:r>
            <a:r>
              <a:rPr sz="1800" spc="-55" dirty="0">
                <a:solidFill>
                  <a:srgbClr val="000000"/>
                </a:solidFill>
              </a:rPr>
              <a:t>võrdselt, </a:t>
            </a:r>
            <a:r>
              <a:rPr sz="1800" spc="-75" dirty="0">
                <a:solidFill>
                  <a:srgbClr val="000000"/>
                </a:solidFill>
              </a:rPr>
              <a:t>2) </a:t>
            </a:r>
            <a:r>
              <a:rPr sz="1800" spc="-55" dirty="0">
                <a:solidFill>
                  <a:srgbClr val="000000"/>
                </a:solidFill>
              </a:rPr>
              <a:t>kui </a:t>
            </a:r>
            <a:r>
              <a:rPr sz="1800" spc="-75" dirty="0">
                <a:solidFill>
                  <a:srgbClr val="000000"/>
                </a:solidFill>
              </a:rPr>
              <a:t>väetamine  </a:t>
            </a:r>
            <a:r>
              <a:rPr sz="1800" spc="-25" dirty="0">
                <a:solidFill>
                  <a:srgbClr val="000000"/>
                </a:solidFill>
              </a:rPr>
              <a:t>toimub </a:t>
            </a:r>
            <a:r>
              <a:rPr sz="1800" spc="-85" dirty="0">
                <a:solidFill>
                  <a:srgbClr val="000000"/>
                </a:solidFill>
              </a:rPr>
              <a:t>saagikaartide </a:t>
            </a:r>
            <a:r>
              <a:rPr sz="1800" spc="-80" dirty="0">
                <a:solidFill>
                  <a:srgbClr val="000000"/>
                </a:solidFill>
              </a:rPr>
              <a:t>alusel </a:t>
            </a:r>
            <a:r>
              <a:rPr sz="1800" spc="-60" dirty="0">
                <a:solidFill>
                  <a:srgbClr val="000000"/>
                </a:solidFill>
              </a:rPr>
              <a:t>ja </a:t>
            </a:r>
            <a:r>
              <a:rPr sz="1800" spc="-75" dirty="0">
                <a:solidFill>
                  <a:srgbClr val="000000"/>
                </a:solidFill>
              </a:rPr>
              <a:t>3) </a:t>
            </a:r>
            <a:r>
              <a:rPr sz="1800" spc="-55" dirty="0">
                <a:solidFill>
                  <a:srgbClr val="000000"/>
                </a:solidFill>
              </a:rPr>
              <a:t>kui </a:t>
            </a:r>
            <a:r>
              <a:rPr sz="1800" spc="-75" dirty="0">
                <a:solidFill>
                  <a:srgbClr val="000000"/>
                </a:solidFill>
              </a:rPr>
              <a:t>väetamine </a:t>
            </a:r>
            <a:r>
              <a:rPr sz="1800" spc="-25" dirty="0">
                <a:solidFill>
                  <a:srgbClr val="000000"/>
                </a:solidFill>
              </a:rPr>
              <a:t>toimub</a:t>
            </a:r>
            <a:r>
              <a:rPr sz="1800" spc="-210" dirty="0">
                <a:solidFill>
                  <a:srgbClr val="000000"/>
                </a:solidFill>
              </a:rPr>
              <a:t> </a:t>
            </a:r>
            <a:r>
              <a:rPr sz="1800" spc="-80" dirty="0">
                <a:solidFill>
                  <a:srgbClr val="000000"/>
                </a:solidFill>
              </a:rPr>
              <a:t>saagikaartide,  </a:t>
            </a:r>
            <a:r>
              <a:rPr sz="1800" spc="-60" dirty="0">
                <a:solidFill>
                  <a:srgbClr val="000000"/>
                </a:solidFill>
              </a:rPr>
              <a:t>mullaandmete ja </a:t>
            </a:r>
            <a:r>
              <a:rPr sz="1800" spc="-70" dirty="0">
                <a:solidFill>
                  <a:srgbClr val="000000"/>
                </a:solidFill>
              </a:rPr>
              <a:t>teadlaste </a:t>
            </a:r>
            <a:r>
              <a:rPr sz="1800" spc="-65" dirty="0">
                <a:solidFill>
                  <a:srgbClr val="000000"/>
                </a:solidFill>
              </a:rPr>
              <a:t>soovituste</a:t>
            </a:r>
            <a:r>
              <a:rPr sz="1800" spc="-145" dirty="0">
                <a:solidFill>
                  <a:srgbClr val="000000"/>
                </a:solidFill>
              </a:rPr>
              <a:t> </a:t>
            </a:r>
            <a:r>
              <a:rPr sz="1800" spc="-55" dirty="0">
                <a:solidFill>
                  <a:srgbClr val="000000"/>
                </a:solidFill>
              </a:rPr>
              <a:t>järgi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8600947" y="3736594"/>
            <a:ext cx="34321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Täppisviljeluse alane </a:t>
            </a:r>
            <a:r>
              <a:rPr sz="1800" spc="-75" dirty="0">
                <a:latin typeface="Arial"/>
                <a:cs typeface="Arial"/>
              </a:rPr>
              <a:t>koostöö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Maaülikooli </a:t>
            </a:r>
            <a:r>
              <a:rPr sz="1800" spc="-60" dirty="0">
                <a:latin typeface="Arial"/>
                <a:cs typeface="Arial"/>
              </a:rPr>
              <a:t>ja </a:t>
            </a:r>
            <a:r>
              <a:rPr sz="1800" spc="-40" dirty="0">
                <a:latin typeface="Arial"/>
                <a:cs typeface="Arial"/>
              </a:rPr>
              <a:t>tipp-põllumehe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Madis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Ajaotsa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vahel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1763197-F2A3-4BEA-8DC0-8E156C6D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7769"/>
            <a:ext cx="961898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220" dirty="0"/>
              <a:t>Toidu- </a:t>
            </a:r>
            <a:r>
              <a:rPr sz="3600" spc="-140" dirty="0"/>
              <a:t>ja </a:t>
            </a:r>
            <a:r>
              <a:rPr sz="3600" spc="-204" dirty="0"/>
              <a:t>kõrvalsaaduste </a:t>
            </a:r>
            <a:r>
              <a:rPr sz="3600" spc="-190" dirty="0"/>
              <a:t>väärindamise </a:t>
            </a:r>
            <a:r>
              <a:rPr sz="3600" spc="-120" dirty="0"/>
              <a:t>tehnoloogiate  </a:t>
            </a:r>
            <a:r>
              <a:rPr sz="3600" spc="-565" dirty="0"/>
              <a:t>ERA </a:t>
            </a:r>
            <a:r>
              <a:rPr sz="3600" spc="-95" dirty="0"/>
              <a:t>õppetool</a:t>
            </a:r>
            <a:r>
              <a:rPr sz="3600" spc="-254" dirty="0"/>
              <a:t> </a:t>
            </a:r>
            <a:r>
              <a:rPr sz="3600" spc="-470" dirty="0"/>
              <a:t>(VALORTECH)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1315" y="6283248"/>
            <a:ext cx="11683365" cy="47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785">
              <a:lnSpc>
                <a:spcPts val="2120"/>
              </a:lnSpc>
              <a:spcBef>
                <a:spcPts val="100"/>
              </a:spcBef>
            </a:pPr>
            <a:r>
              <a:rPr sz="1800" spc="-275" dirty="0">
                <a:latin typeface="Arial"/>
                <a:cs typeface="Arial"/>
              </a:rPr>
              <a:t>ERA </a:t>
            </a:r>
            <a:r>
              <a:rPr sz="1800" spc="-35" dirty="0">
                <a:latin typeface="Arial"/>
                <a:cs typeface="Arial"/>
              </a:rPr>
              <a:t>õppetooli </a:t>
            </a:r>
            <a:r>
              <a:rPr sz="1800" spc="-265" dirty="0">
                <a:latin typeface="Arial"/>
                <a:cs typeface="Arial"/>
              </a:rPr>
              <a:t>VALORTECH </a:t>
            </a:r>
            <a:r>
              <a:rPr sz="1800" spc="-85" dirty="0">
                <a:latin typeface="Arial"/>
                <a:cs typeface="Arial"/>
              </a:rPr>
              <a:t>rahastab </a:t>
            </a:r>
            <a:r>
              <a:rPr sz="1800" spc="-105" dirty="0">
                <a:latin typeface="Arial"/>
                <a:cs typeface="Arial"/>
              </a:rPr>
              <a:t>Euroopa </a:t>
            </a:r>
            <a:r>
              <a:rPr sz="1800" spc="-75" dirty="0">
                <a:latin typeface="Arial"/>
                <a:cs typeface="Arial"/>
              </a:rPr>
              <a:t>Liidu </a:t>
            </a:r>
            <a:r>
              <a:rPr sz="1800" spc="-60" dirty="0">
                <a:latin typeface="Arial"/>
                <a:cs typeface="Arial"/>
              </a:rPr>
              <a:t>Horisont </a:t>
            </a:r>
            <a:r>
              <a:rPr sz="1800" spc="-90" dirty="0">
                <a:latin typeface="Arial"/>
                <a:cs typeface="Arial"/>
              </a:rPr>
              <a:t>2020 </a:t>
            </a:r>
            <a:r>
              <a:rPr sz="1800" spc="-60" dirty="0">
                <a:latin typeface="Arial"/>
                <a:cs typeface="Arial"/>
              </a:rPr>
              <a:t>teadusuuringute ja </a:t>
            </a:r>
            <a:r>
              <a:rPr sz="1800" spc="-55" dirty="0">
                <a:latin typeface="Arial"/>
                <a:cs typeface="Arial"/>
              </a:rPr>
              <a:t>innovatsiooni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programm.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sz="1200" spc="-40" dirty="0">
                <a:solidFill>
                  <a:srgbClr val="888888"/>
                </a:solidFill>
                <a:latin typeface="Arial"/>
                <a:cs typeface="Arial"/>
              </a:rPr>
              <a:t>Piimafoorum </a:t>
            </a:r>
            <a:r>
              <a:rPr sz="1200" spc="-30" dirty="0">
                <a:solidFill>
                  <a:srgbClr val="888888"/>
                </a:solidFill>
                <a:latin typeface="Arial"/>
                <a:cs typeface="Arial"/>
              </a:rPr>
              <a:t>3.oktoober</a:t>
            </a:r>
            <a:r>
              <a:rPr sz="1200" spc="-114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199388"/>
            <a:ext cx="5090159" cy="2766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92723" y="4226052"/>
            <a:ext cx="6399530" cy="1478280"/>
          </a:xfrm>
          <a:prstGeom prst="rect">
            <a:avLst/>
          </a:prstGeom>
          <a:ln w="9144">
            <a:solidFill>
              <a:srgbClr val="AEABAB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9095" indent="-286385">
              <a:lnSpc>
                <a:spcPct val="100000"/>
              </a:lnSpc>
              <a:spcBef>
                <a:spcPts val="250"/>
              </a:spcBef>
              <a:buChar char="•"/>
              <a:tabLst>
                <a:tab pos="379095" algn="l"/>
                <a:tab pos="379730" algn="l"/>
              </a:tabLst>
            </a:pPr>
            <a:r>
              <a:rPr sz="1800" spc="-114" dirty="0">
                <a:latin typeface="Arial"/>
                <a:cs typeface="Arial"/>
              </a:rPr>
              <a:t>Toidu </a:t>
            </a:r>
            <a:r>
              <a:rPr sz="1800" spc="-40" dirty="0">
                <a:latin typeface="Arial"/>
                <a:cs typeface="Arial"/>
              </a:rPr>
              <a:t>täieliku </a:t>
            </a:r>
            <a:r>
              <a:rPr sz="1800" spc="-85" dirty="0">
                <a:latin typeface="Arial"/>
                <a:cs typeface="Arial"/>
              </a:rPr>
              <a:t>väärindamise </a:t>
            </a:r>
            <a:r>
              <a:rPr sz="1800" spc="-50" dirty="0">
                <a:latin typeface="Arial"/>
                <a:cs typeface="Arial"/>
              </a:rPr>
              <a:t>tehnoloogiate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arendamine</a:t>
            </a:r>
            <a:endParaRPr sz="1800">
              <a:latin typeface="Arial"/>
              <a:cs typeface="Arial"/>
            </a:endParaRPr>
          </a:p>
          <a:p>
            <a:pPr marL="379095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maaülikooli, </a:t>
            </a:r>
            <a:r>
              <a:rPr sz="1800" spc="-35" dirty="0">
                <a:latin typeface="Arial"/>
                <a:cs typeface="Arial"/>
              </a:rPr>
              <a:t>ettevõtluspartnerite </a:t>
            </a:r>
            <a:r>
              <a:rPr sz="1800" spc="-60" dirty="0">
                <a:latin typeface="Arial"/>
                <a:cs typeface="Arial"/>
              </a:rPr>
              <a:t>ja </a:t>
            </a:r>
            <a:r>
              <a:rPr sz="1800" spc="-50" dirty="0">
                <a:latin typeface="Arial"/>
                <a:cs typeface="Arial"/>
              </a:rPr>
              <a:t>välispartnerite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koostöös.</a:t>
            </a:r>
            <a:endParaRPr sz="1800">
              <a:latin typeface="Arial"/>
              <a:cs typeface="Arial"/>
            </a:endParaRPr>
          </a:p>
          <a:p>
            <a:pPr marL="379095" marR="129539" indent="-286385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sz="1800" spc="-105" dirty="0">
                <a:latin typeface="Arial"/>
                <a:cs typeface="Arial"/>
              </a:rPr>
              <a:t>Rahvusvaheline </a:t>
            </a:r>
            <a:r>
              <a:rPr sz="1800" spc="-95" dirty="0">
                <a:latin typeface="Arial"/>
                <a:cs typeface="Arial"/>
              </a:rPr>
              <a:t>meeskond, </a:t>
            </a:r>
            <a:r>
              <a:rPr sz="1800" spc="-85" dirty="0">
                <a:latin typeface="Arial"/>
                <a:cs typeface="Arial"/>
              </a:rPr>
              <a:t>eestvedajateks </a:t>
            </a:r>
            <a:r>
              <a:rPr sz="1800" spc="-275" dirty="0">
                <a:latin typeface="Arial"/>
                <a:cs typeface="Arial"/>
              </a:rPr>
              <a:t>ERA </a:t>
            </a:r>
            <a:r>
              <a:rPr sz="1800" spc="-75" dirty="0">
                <a:latin typeface="Arial"/>
                <a:cs typeface="Arial"/>
              </a:rPr>
              <a:t>professor  </a:t>
            </a:r>
            <a:r>
              <a:rPr sz="1800" spc="-125" dirty="0">
                <a:latin typeface="Arial"/>
                <a:cs typeface="Arial"/>
              </a:rPr>
              <a:t>Rajeev </a:t>
            </a:r>
            <a:r>
              <a:rPr sz="1800" spc="-75" dirty="0">
                <a:latin typeface="Arial"/>
                <a:cs typeface="Arial"/>
              </a:rPr>
              <a:t>Bhat, </a:t>
            </a:r>
            <a:r>
              <a:rPr sz="1800" spc="-55" dirty="0">
                <a:latin typeface="Arial"/>
                <a:cs typeface="Arial"/>
              </a:rPr>
              <a:t>toiduteaduse </a:t>
            </a:r>
            <a:r>
              <a:rPr sz="1800" spc="-60" dirty="0">
                <a:latin typeface="Arial"/>
                <a:cs typeface="Arial"/>
              </a:rPr>
              <a:t>ja </a:t>
            </a:r>
            <a:r>
              <a:rPr sz="1800" spc="-45" dirty="0">
                <a:latin typeface="Arial"/>
                <a:cs typeface="Arial"/>
              </a:rPr>
              <a:t>toidutehnoloogia </a:t>
            </a:r>
            <a:r>
              <a:rPr sz="1800" spc="-35" dirty="0">
                <a:latin typeface="Arial"/>
                <a:cs typeface="Arial"/>
              </a:rPr>
              <a:t>õppetooli </a:t>
            </a:r>
            <a:r>
              <a:rPr sz="1800" spc="-50" dirty="0">
                <a:latin typeface="Arial"/>
                <a:cs typeface="Arial"/>
              </a:rPr>
              <a:t>hoidja  </a:t>
            </a:r>
            <a:r>
              <a:rPr sz="1800" spc="-45" dirty="0">
                <a:latin typeface="Arial"/>
                <a:cs typeface="Arial"/>
              </a:rPr>
              <a:t>Ivi </a:t>
            </a:r>
            <a:r>
              <a:rPr sz="1800" spc="-110" dirty="0">
                <a:latin typeface="Arial"/>
                <a:cs typeface="Arial"/>
              </a:rPr>
              <a:t>Jõudu </a:t>
            </a:r>
            <a:r>
              <a:rPr sz="1800" spc="-60" dirty="0">
                <a:latin typeface="Arial"/>
                <a:cs typeface="Arial"/>
              </a:rPr>
              <a:t>ja </a:t>
            </a:r>
            <a:r>
              <a:rPr sz="1800" spc="-70" dirty="0">
                <a:latin typeface="Arial"/>
                <a:cs typeface="Arial"/>
              </a:rPr>
              <a:t>Polli </a:t>
            </a:r>
            <a:r>
              <a:rPr sz="1800" spc="-65" dirty="0">
                <a:latin typeface="Arial"/>
                <a:cs typeface="Arial"/>
              </a:rPr>
              <a:t>aiandusuuringute </a:t>
            </a:r>
            <a:r>
              <a:rPr sz="1800" spc="-135" dirty="0">
                <a:latin typeface="Arial"/>
                <a:cs typeface="Arial"/>
              </a:rPr>
              <a:t>keskuse </a:t>
            </a:r>
            <a:r>
              <a:rPr sz="1800" spc="-40" dirty="0">
                <a:latin typeface="Arial"/>
                <a:cs typeface="Arial"/>
              </a:rPr>
              <a:t>juhtaja </a:t>
            </a:r>
            <a:r>
              <a:rPr sz="1800" spc="-105" dirty="0">
                <a:latin typeface="Arial"/>
                <a:cs typeface="Arial"/>
              </a:rPr>
              <a:t>Piia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Pääso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24583" y="4689347"/>
            <a:ext cx="1092708" cy="1367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1967" y="4689347"/>
            <a:ext cx="1094232" cy="1367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204" y="4741164"/>
            <a:ext cx="1065276" cy="1338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4423" y="5710428"/>
            <a:ext cx="4098035" cy="646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8003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pc="-90" dirty="0"/>
              <a:t>Töötlemise </a:t>
            </a:r>
            <a:r>
              <a:rPr spc="-60" dirty="0"/>
              <a:t>ja </a:t>
            </a:r>
            <a:r>
              <a:rPr spc="-40" dirty="0"/>
              <a:t>tootmise </a:t>
            </a:r>
            <a:r>
              <a:rPr spc="-50" dirty="0"/>
              <a:t>tehnoloogiate </a:t>
            </a:r>
            <a:r>
              <a:rPr spc="-40" dirty="0"/>
              <a:t>optimeerimine  </a:t>
            </a:r>
            <a:r>
              <a:rPr spc="-110" dirty="0"/>
              <a:t>saavutamaks </a:t>
            </a:r>
            <a:r>
              <a:rPr spc="-105" dirty="0"/>
              <a:t>väiksem </a:t>
            </a:r>
            <a:r>
              <a:rPr spc="-90" dirty="0"/>
              <a:t>kõrvalsaaduste</a:t>
            </a:r>
            <a:r>
              <a:rPr spc="-95" dirty="0"/>
              <a:t> </a:t>
            </a:r>
            <a:r>
              <a:rPr spc="-50" dirty="0"/>
              <a:t>hulk.</a:t>
            </a: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pc="-85" dirty="0"/>
              <a:t>Tehnoloogiate </a:t>
            </a:r>
            <a:r>
              <a:rPr spc="-75" dirty="0"/>
              <a:t>arendamine </a:t>
            </a:r>
            <a:r>
              <a:rPr spc="-90" dirty="0"/>
              <a:t>kõrvalsaaduste </a:t>
            </a:r>
            <a:r>
              <a:rPr spc="-55" dirty="0"/>
              <a:t>ja  </a:t>
            </a:r>
            <a:r>
              <a:rPr spc="-65" dirty="0"/>
              <a:t>mittestandardse </a:t>
            </a:r>
            <a:r>
              <a:rPr spc="-45" dirty="0"/>
              <a:t>tooraine </a:t>
            </a:r>
            <a:r>
              <a:rPr spc="-90" dirty="0"/>
              <a:t>väärindamiseks, </a:t>
            </a:r>
            <a:r>
              <a:rPr spc="-70" dirty="0"/>
              <a:t>muutes </a:t>
            </a:r>
            <a:r>
              <a:rPr spc="-85" dirty="0"/>
              <a:t>need  </a:t>
            </a:r>
            <a:r>
              <a:rPr spc="-95" dirty="0"/>
              <a:t>kõrge </a:t>
            </a:r>
            <a:r>
              <a:rPr spc="-90" dirty="0"/>
              <a:t>väärtusega, </a:t>
            </a:r>
            <a:r>
              <a:rPr spc="-75" dirty="0"/>
              <a:t>funktsionaalseteks</a:t>
            </a:r>
            <a:r>
              <a:rPr spc="-105" dirty="0"/>
              <a:t> </a:t>
            </a:r>
            <a:r>
              <a:rPr spc="-60" dirty="0"/>
              <a:t>toodeteks.</a:t>
            </a:r>
          </a:p>
          <a:p>
            <a:pPr marL="299085" marR="26606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pc="-85" dirty="0"/>
              <a:t>Tehnoloogiate </a:t>
            </a:r>
            <a:r>
              <a:rPr spc="-75" dirty="0"/>
              <a:t>arendamine </a:t>
            </a:r>
            <a:r>
              <a:rPr spc="-65" dirty="0"/>
              <a:t>funktsionaalsete  </a:t>
            </a:r>
            <a:r>
              <a:rPr spc="-75" dirty="0"/>
              <a:t>koostisainete </a:t>
            </a:r>
            <a:r>
              <a:rPr spc="-80" dirty="0"/>
              <a:t>stabiilsuse </a:t>
            </a:r>
            <a:r>
              <a:rPr spc="-105" dirty="0"/>
              <a:t>tagamiseks </a:t>
            </a:r>
            <a:r>
              <a:rPr spc="-60" dirty="0"/>
              <a:t>tootmisprotsessi  </a:t>
            </a:r>
            <a:r>
              <a:rPr spc="-45" dirty="0"/>
              <a:t>vältel.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pc="-80" dirty="0"/>
              <a:t>Eraldatud </a:t>
            </a:r>
            <a:r>
              <a:rPr spc="-65" dirty="0"/>
              <a:t>funktsionaalsete </a:t>
            </a:r>
            <a:r>
              <a:rPr spc="-70" dirty="0"/>
              <a:t>koostisainete</a:t>
            </a:r>
            <a:r>
              <a:rPr spc="-95" dirty="0"/>
              <a:t> </a:t>
            </a:r>
            <a:r>
              <a:rPr spc="-80" dirty="0"/>
              <a:t>kasutamine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1568" y="4054855"/>
            <a:ext cx="519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mitte-toidulistes </a:t>
            </a:r>
            <a:r>
              <a:rPr sz="1800" spc="-55" dirty="0">
                <a:latin typeface="Arial"/>
                <a:cs typeface="Arial"/>
              </a:rPr>
              <a:t>toodetes </a:t>
            </a:r>
            <a:r>
              <a:rPr sz="1800" spc="-20" dirty="0">
                <a:latin typeface="Arial"/>
                <a:cs typeface="Arial"/>
              </a:rPr>
              <a:t>(nt. </a:t>
            </a:r>
            <a:r>
              <a:rPr sz="1800" spc="-85" dirty="0">
                <a:latin typeface="Arial"/>
                <a:cs typeface="Arial"/>
              </a:rPr>
              <a:t>kosmeetika,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kodukeemia,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loomasööt,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jne).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675D728-FCBF-4CB9-9BD9-92E16B4E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9401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4392" y="4581195"/>
            <a:ext cx="2509702" cy="1834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662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0" dirty="0"/>
              <a:t>Ettevõtete </a:t>
            </a:r>
            <a:r>
              <a:rPr sz="4400" spc="-170" dirty="0"/>
              <a:t>ja maaülikooli </a:t>
            </a:r>
            <a:r>
              <a:rPr sz="4400" spc="-185" dirty="0"/>
              <a:t>teadlaste</a:t>
            </a:r>
            <a:r>
              <a:rPr sz="4400" spc="-445" dirty="0"/>
              <a:t> </a:t>
            </a:r>
            <a:r>
              <a:rPr sz="4400" spc="-204" dirty="0"/>
              <a:t>koostöö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45846" y="1535966"/>
            <a:ext cx="1286874" cy="26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96" y="1943100"/>
            <a:ext cx="6021705" cy="2585085"/>
          </a:xfrm>
          <a:custGeom>
            <a:avLst/>
            <a:gdLst/>
            <a:ahLst/>
            <a:cxnLst/>
            <a:rect l="l" t="t" r="r" b="b"/>
            <a:pathLst>
              <a:path w="6021705" h="2585085">
                <a:moveTo>
                  <a:pt x="0" y="2584704"/>
                </a:moveTo>
                <a:lnTo>
                  <a:pt x="6021324" y="2584704"/>
                </a:lnTo>
                <a:lnTo>
                  <a:pt x="6021324" y="0"/>
                </a:lnTo>
                <a:lnTo>
                  <a:pt x="0" y="0"/>
                </a:lnTo>
                <a:lnTo>
                  <a:pt x="0" y="2584704"/>
                </a:lnTo>
                <a:close/>
              </a:path>
            </a:pathLst>
          </a:custGeom>
          <a:ln w="9143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9367" y="1956561"/>
            <a:ext cx="60121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2400" b="1" spc="-260" dirty="0">
                <a:latin typeface="Arial"/>
                <a:cs typeface="Arial"/>
              </a:rPr>
              <a:t>PRIA </a:t>
            </a:r>
            <a:r>
              <a:rPr sz="2400" b="1" spc="-145" dirty="0">
                <a:latin typeface="Arial"/>
                <a:cs typeface="Arial"/>
              </a:rPr>
              <a:t>innovatsiooniklastrite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30" dirty="0">
                <a:latin typeface="Arial"/>
                <a:cs typeface="Arial"/>
              </a:rPr>
              <a:t>meede</a:t>
            </a:r>
            <a:r>
              <a:rPr sz="2400" spc="-13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6360" marR="137795">
              <a:lnSpc>
                <a:spcPct val="100000"/>
              </a:lnSpc>
            </a:pPr>
            <a:r>
              <a:rPr sz="2400" spc="-150" dirty="0">
                <a:latin typeface="Arial"/>
                <a:cs typeface="Arial"/>
              </a:rPr>
              <a:t>MTÜ Eesti </a:t>
            </a:r>
            <a:r>
              <a:rPr sz="2400" spc="-65" dirty="0">
                <a:latin typeface="Arial"/>
                <a:cs typeface="Arial"/>
              </a:rPr>
              <a:t>Põllukultuuride </a:t>
            </a:r>
            <a:r>
              <a:rPr sz="2400" spc="-80" dirty="0">
                <a:latin typeface="Arial"/>
                <a:cs typeface="Arial"/>
              </a:rPr>
              <a:t>Innovatsiooniklaster  </a:t>
            </a:r>
            <a:r>
              <a:rPr sz="2400" spc="-150" dirty="0">
                <a:latin typeface="Arial"/>
                <a:cs typeface="Arial"/>
              </a:rPr>
              <a:t>MTÜ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Piimaklaster</a:t>
            </a:r>
            <a:endParaRPr sz="24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sz="2400" spc="-150" dirty="0">
                <a:latin typeface="Arial"/>
                <a:cs typeface="Arial"/>
              </a:rPr>
              <a:t>MTÜ </a:t>
            </a:r>
            <a:r>
              <a:rPr sz="2400" spc="-65" dirty="0">
                <a:latin typeface="Arial"/>
                <a:cs typeface="Arial"/>
              </a:rPr>
              <a:t>Põllukultuuride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klaster</a:t>
            </a:r>
            <a:endParaRPr sz="2400">
              <a:latin typeface="Arial"/>
              <a:cs typeface="Arial"/>
            </a:endParaRPr>
          </a:p>
          <a:p>
            <a:pPr marL="86360" marR="626745">
              <a:lnSpc>
                <a:spcPct val="100000"/>
              </a:lnSpc>
            </a:pPr>
            <a:r>
              <a:rPr sz="2400" spc="-150" dirty="0">
                <a:latin typeface="Arial"/>
                <a:cs typeface="Arial"/>
              </a:rPr>
              <a:t>MTÜ </a:t>
            </a:r>
            <a:r>
              <a:rPr sz="2400" spc="-110" dirty="0">
                <a:latin typeface="Arial"/>
                <a:cs typeface="Arial"/>
              </a:rPr>
              <a:t>Liivimaa </a:t>
            </a:r>
            <a:r>
              <a:rPr sz="2400" spc="-145" dirty="0">
                <a:latin typeface="Arial"/>
                <a:cs typeface="Arial"/>
              </a:rPr>
              <a:t>Lihaveis </a:t>
            </a:r>
            <a:r>
              <a:rPr sz="2400" spc="-75" dirty="0">
                <a:latin typeface="Arial"/>
                <a:cs typeface="Arial"/>
              </a:rPr>
              <a:t>innovatsiooniklaster  </a:t>
            </a:r>
            <a:r>
              <a:rPr sz="2400" spc="-150" dirty="0">
                <a:latin typeface="Arial"/>
                <a:cs typeface="Arial"/>
              </a:rPr>
              <a:t>MTÜ </a:t>
            </a:r>
            <a:r>
              <a:rPr sz="2400" spc="-100" dirty="0">
                <a:latin typeface="Arial"/>
                <a:cs typeface="Arial"/>
              </a:rPr>
              <a:t>MaheklasterMTÜ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Aiandusklaster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63367" y="1444752"/>
            <a:ext cx="4958080" cy="462280"/>
          </a:xfrm>
          <a:custGeom>
            <a:avLst/>
            <a:gdLst/>
            <a:ahLst/>
            <a:cxnLst/>
            <a:rect l="l" t="t" r="r" b="b"/>
            <a:pathLst>
              <a:path w="4958080" h="462280">
                <a:moveTo>
                  <a:pt x="0" y="461772"/>
                </a:moveTo>
                <a:lnTo>
                  <a:pt x="4957572" y="461772"/>
                </a:lnTo>
                <a:lnTo>
                  <a:pt x="4957572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67939" y="1508251"/>
            <a:ext cx="49485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585"/>
              </a:lnSpc>
            </a:pPr>
            <a:r>
              <a:rPr sz="2400" spc="-65" dirty="0">
                <a:latin typeface="Arial"/>
                <a:cs typeface="Arial"/>
              </a:rPr>
              <a:t>- </a:t>
            </a:r>
            <a:r>
              <a:rPr sz="2000" b="1" spc="-160" dirty="0">
                <a:latin typeface="Arial"/>
                <a:cs typeface="Arial"/>
              </a:rPr>
              <a:t>Tehnoloogia </a:t>
            </a:r>
            <a:r>
              <a:rPr sz="2000" b="1" spc="-165" dirty="0">
                <a:latin typeface="Arial"/>
                <a:cs typeface="Arial"/>
              </a:rPr>
              <a:t>arenduskeskuste </a:t>
            </a:r>
            <a:r>
              <a:rPr sz="2000" b="1" spc="-210" dirty="0">
                <a:latin typeface="Arial"/>
                <a:cs typeface="Arial"/>
              </a:rPr>
              <a:t>(TAK)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meede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29500" y="1982723"/>
            <a:ext cx="4457700" cy="2555875"/>
          </a:xfrm>
          <a:prstGeom prst="rect">
            <a:avLst/>
          </a:prstGeom>
          <a:ln w="9144">
            <a:solidFill>
              <a:srgbClr val="C55A11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2000" b="1" spc="-140" dirty="0">
                <a:latin typeface="Arial"/>
                <a:cs typeface="Arial"/>
              </a:rPr>
              <a:t>Pikaajalised teadmussiirde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programmid:</a:t>
            </a:r>
            <a:endParaRPr sz="2000">
              <a:latin typeface="Arial"/>
              <a:cs typeface="Arial"/>
            </a:endParaRPr>
          </a:p>
          <a:p>
            <a:pPr marL="435609" indent="-342900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2000" spc="-105" dirty="0">
                <a:latin typeface="Arial"/>
                <a:cs typeface="Arial"/>
              </a:rPr>
              <a:t>Aiandus</a:t>
            </a:r>
            <a:endParaRPr sz="2000">
              <a:latin typeface="Arial"/>
              <a:cs typeface="Arial"/>
            </a:endParaRPr>
          </a:p>
          <a:p>
            <a:pPr marL="435609" indent="-342900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2000" spc="-130" dirty="0">
                <a:latin typeface="Arial"/>
                <a:cs typeface="Arial"/>
              </a:rPr>
              <a:t>Loomakasvatus</a:t>
            </a:r>
            <a:endParaRPr sz="2000">
              <a:latin typeface="Arial"/>
              <a:cs typeface="Arial"/>
            </a:endParaRPr>
          </a:p>
          <a:p>
            <a:pPr marL="435609" indent="-342900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2000" spc="-135" dirty="0">
                <a:latin typeface="Arial"/>
                <a:cs typeface="Arial"/>
              </a:rPr>
              <a:t>Taimekasvatus</a:t>
            </a:r>
            <a:endParaRPr sz="2000">
              <a:latin typeface="Arial"/>
              <a:cs typeface="Arial"/>
            </a:endParaRPr>
          </a:p>
          <a:p>
            <a:pPr marL="435609" indent="-342900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2000" spc="-75" dirty="0">
                <a:latin typeface="Arial"/>
                <a:cs typeface="Arial"/>
              </a:rPr>
              <a:t>Mahepõllumajandus</a:t>
            </a:r>
            <a:endParaRPr sz="2000">
              <a:latin typeface="Arial"/>
              <a:cs typeface="Arial"/>
            </a:endParaRPr>
          </a:p>
          <a:p>
            <a:pPr marL="435609" indent="-342900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2000" spc="-90" dirty="0">
                <a:latin typeface="Arial"/>
                <a:cs typeface="Arial"/>
              </a:rPr>
              <a:t>Toiduohutus</a:t>
            </a:r>
            <a:endParaRPr sz="2000">
              <a:latin typeface="Arial"/>
              <a:cs typeface="Arial"/>
            </a:endParaRPr>
          </a:p>
          <a:p>
            <a:pPr marL="435609" indent="-342900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2000" spc="-110" dirty="0">
                <a:latin typeface="Arial"/>
                <a:cs typeface="Arial"/>
              </a:rPr>
              <a:t>Ühistegevus</a:t>
            </a:r>
            <a:endParaRPr sz="2000">
              <a:latin typeface="Arial"/>
              <a:cs typeface="Arial"/>
            </a:endParaRPr>
          </a:p>
          <a:p>
            <a:pPr marL="435609" indent="-342900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2000" spc="-95" dirty="0">
                <a:latin typeface="Arial"/>
                <a:cs typeface="Arial"/>
              </a:rPr>
              <a:t>Põllumajanduse </a:t>
            </a:r>
            <a:r>
              <a:rPr sz="2000" spc="-90" dirty="0">
                <a:latin typeface="Arial"/>
                <a:cs typeface="Arial"/>
              </a:rPr>
              <a:t>suurandmed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7011" y="4780788"/>
            <a:ext cx="7617459" cy="1477010"/>
          </a:xfrm>
          <a:prstGeom prst="rect">
            <a:avLst/>
          </a:prstGeom>
          <a:ln w="9144">
            <a:solidFill>
              <a:srgbClr val="C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90" dirty="0">
                <a:latin typeface="Arial"/>
                <a:cs typeface="Arial"/>
              </a:rPr>
              <a:t>Uute </a:t>
            </a:r>
            <a:r>
              <a:rPr sz="1800" b="1" spc="-80" dirty="0">
                <a:latin typeface="Arial"/>
                <a:cs typeface="Arial"/>
              </a:rPr>
              <a:t>toodete, </a:t>
            </a:r>
            <a:r>
              <a:rPr sz="1800" b="1" spc="-100" dirty="0">
                <a:latin typeface="Arial"/>
                <a:cs typeface="Arial"/>
              </a:rPr>
              <a:t>tavade, </a:t>
            </a:r>
            <a:r>
              <a:rPr sz="1800" b="1" spc="-145" dirty="0">
                <a:latin typeface="Arial"/>
                <a:cs typeface="Arial"/>
              </a:rPr>
              <a:t>protsesside </a:t>
            </a:r>
            <a:r>
              <a:rPr sz="1800" b="1" spc="-80" dirty="0">
                <a:latin typeface="Arial"/>
                <a:cs typeface="Arial"/>
              </a:rPr>
              <a:t>ja </a:t>
            </a:r>
            <a:r>
              <a:rPr sz="1800" b="1" spc="-110" dirty="0">
                <a:latin typeface="Arial"/>
                <a:cs typeface="Arial"/>
              </a:rPr>
              <a:t>tehnoloogiate </a:t>
            </a:r>
            <a:r>
              <a:rPr sz="1800" b="1" spc="-125" dirty="0">
                <a:latin typeface="Arial"/>
                <a:cs typeface="Arial"/>
              </a:rPr>
              <a:t>arendamise</a:t>
            </a:r>
            <a:r>
              <a:rPr sz="1800" b="1" spc="-22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projektid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b="1" spc="-125" dirty="0">
                <a:latin typeface="Arial"/>
                <a:cs typeface="Arial"/>
              </a:rPr>
              <a:t>(MAK </a:t>
            </a:r>
            <a:r>
              <a:rPr sz="1800" b="1" spc="-90" dirty="0">
                <a:latin typeface="Arial"/>
                <a:cs typeface="Arial"/>
              </a:rPr>
              <a:t>2014-2020 </a:t>
            </a:r>
            <a:r>
              <a:rPr sz="1800" b="1" spc="-114" dirty="0">
                <a:latin typeface="Arial"/>
                <a:cs typeface="Arial"/>
              </a:rPr>
              <a:t>meede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65" dirty="0">
                <a:latin typeface="Arial"/>
                <a:cs typeface="Arial"/>
              </a:rPr>
              <a:t>16.2)</a:t>
            </a:r>
            <a:endParaRPr sz="1800">
              <a:latin typeface="Arial"/>
              <a:cs typeface="Arial"/>
            </a:endParaRPr>
          </a:p>
          <a:p>
            <a:pPr marL="92075" marR="579120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Konkreetsete </a:t>
            </a:r>
            <a:r>
              <a:rPr sz="1800" spc="-15" dirty="0">
                <a:latin typeface="Arial"/>
                <a:cs typeface="Arial"/>
              </a:rPr>
              <a:t>tootjate </a:t>
            </a:r>
            <a:r>
              <a:rPr sz="1800" spc="-55" dirty="0">
                <a:latin typeface="Arial"/>
                <a:cs typeface="Arial"/>
              </a:rPr>
              <a:t>ja </a:t>
            </a:r>
            <a:r>
              <a:rPr sz="1800" spc="-20" dirty="0">
                <a:latin typeface="Arial"/>
                <a:cs typeface="Arial"/>
              </a:rPr>
              <a:t>töötlejate </a:t>
            </a:r>
            <a:r>
              <a:rPr sz="1800" spc="-70" dirty="0">
                <a:latin typeface="Arial"/>
                <a:cs typeface="Arial"/>
              </a:rPr>
              <a:t>tootmisprotsessiga </a:t>
            </a:r>
            <a:r>
              <a:rPr sz="1800" spc="-65" dirty="0">
                <a:latin typeface="Arial"/>
                <a:cs typeface="Arial"/>
              </a:rPr>
              <a:t>seotud </a:t>
            </a:r>
            <a:r>
              <a:rPr sz="1800" spc="-60" dirty="0">
                <a:latin typeface="Arial"/>
                <a:cs typeface="Arial"/>
              </a:rPr>
              <a:t>probleemide  </a:t>
            </a:r>
            <a:r>
              <a:rPr sz="1800" spc="-70" dirty="0">
                <a:latin typeface="Arial"/>
                <a:cs typeface="Arial"/>
              </a:rPr>
              <a:t>lahendamine.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F1DBEF50-5224-4DFA-8FCE-43E361DD5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0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198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0" dirty="0"/>
              <a:t>Tänan </a:t>
            </a:r>
            <a:r>
              <a:rPr sz="4400" spc="-215" dirty="0"/>
              <a:t>tähelepanu</a:t>
            </a:r>
            <a:r>
              <a:rPr sz="4400" spc="-330" dirty="0"/>
              <a:t> </a:t>
            </a:r>
            <a:r>
              <a:rPr sz="4400" spc="-155" dirty="0"/>
              <a:t>eest!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959340" y="4119371"/>
            <a:ext cx="1921763" cy="2420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9900" y="5740906"/>
            <a:ext cx="3747515" cy="1117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6C0CA83-3D4E-4D79-A393-508099CA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0267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35" dirty="0"/>
              <a:t>Biomajandus, </a:t>
            </a:r>
            <a:r>
              <a:rPr sz="4400" spc="-195" dirty="0"/>
              <a:t>ringmajandus,</a:t>
            </a:r>
            <a:r>
              <a:rPr sz="4400" spc="-270" dirty="0"/>
              <a:t> </a:t>
            </a:r>
            <a:r>
              <a:rPr sz="4400" spc="-180" dirty="0"/>
              <a:t>ringbiomajandus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92323" y="1517903"/>
            <a:ext cx="6806183" cy="395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1048" y="3279394"/>
            <a:ext cx="163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latin typeface="Arial"/>
                <a:cs typeface="Arial"/>
              </a:rPr>
              <a:t>Biomajandus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9721" y="3296157"/>
            <a:ext cx="1772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0" dirty="0">
                <a:latin typeface="Arial"/>
                <a:cs typeface="Arial"/>
              </a:rPr>
              <a:t>Ringma</a:t>
            </a:r>
            <a:r>
              <a:rPr sz="2400" spc="-110" dirty="0">
                <a:latin typeface="Arial"/>
                <a:cs typeface="Arial"/>
              </a:rPr>
              <a:t>jandus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923" y="1604772"/>
            <a:ext cx="2362200" cy="3693160"/>
          </a:xfrm>
          <a:prstGeom prst="rect">
            <a:avLst/>
          </a:prstGeom>
          <a:ln w="9144">
            <a:solidFill>
              <a:srgbClr val="44536A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268605">
              <a:lnSpc>
                <a:spcPct val="100000"/>
              </a:lnSpc>
              <a:spcBef>
                <a:spcPts val="235"/>
              </a:spcBef>
            </a:pPr>
            <a:r>
              <a:rPr sz="1800" b="1" spc="-145" dirty="0">
                <a:latin typeface="Arial"/>
                <a:cs typeface="Arial"/>
              </a:rPr>
              <a:t>Biomajandus </a:t>
            </a:r>
            <a:r>
              <a:rPr sz="1800" spc="-65" dirty="0">
                <a:latin typeface="Arial"/>
                <a:cs typeface="Arial"/>
              </a:rPr>
              <a:t>hõlmab  </a:t>
            </a:r>
            <a:r>
              <a:rPr sz="1800" spc="-55" dirty="0">
                <a:latin typeface="Arial"/>
                <a:cs typeface="Arial"/>
              </a:rPr>
              <a:t>kõiki </a:t>
            </a:r>
            <a:r>
              <a:rPr sz="1800" spc="-60" dirty="0">
                <a:latin typeface="Arial"/>
                <a:cs typeface="Arial"/>
              </a:rPr>
              <a:t>sektoreid ja  </a:t>
            </a:r>
            <a:r>
              <a:rPr sz="1800" spc="-95" dirty="0">
                <a:latin typeface="Arial"/>
                <a:cs typeface="Arial"/>
              </a:rPr>
              <a:t>süsteeme, </a:t>
            </a:r>
            <a:r>
              <a:rPr sz="1800" spc="-85" dirty="0">
                <a:latin typeface="Arial"/>
                <a:cs typeface="Arial"/>
              </a:rPr>
              <a:t>mis  </a:t>
            </a:r>
            <a:r>
              <a:rPr sz="1800" spc="-75" dirty="0">
                <a:latin typeface="Arial"/>
                <a:cs typeface="Arial"/>
              </a:rPr>
              <a:t>põhinevad  </a:t>
            </a:r>
            <a:r>
              <a:rPr sz="1800" spc="-45" dirty="0">
                <a:latin typeface="Arial"/>
                <a:cs typeface="Arial"/>
              </a:rPr>
              <a:t>bioloogilistel  </a:t>
            </a:r>
            <a:r>
              <a:rPr sz="1800" spc="-90" dirty="0">
                <a:latin typeface="Arial"/>
                <a:cs typeface="Arial"/>
              </a:rPr>
              <a:t>ressurssidel.</a:t>
            </a:r>
            <a:endParaRPr sz="1800">
              <a:latin typeface="Arial"/>
              <a:cs typeface="Arial"/>
            </a:endParaRPr>
          </a:p>
          <a:p>
            <a:pPr marL="91440" marR="144780">
              <a:lnSpc>
                <a:spcPct val="100000"/>
              </a:lnSpc>
              <a:spcBef>
                <a:spcPts val="5"/>
              </a:spcBef>
            </a:pPr>
            <a:r>
              <a:rPr sz="1800" spc="-100" dirty="0">
                <a:latin typeface="Arial"/>
                <a:cs typeface="Arial"/>
              </a:rPr>
              <a:t>Biomassist </a:t>
            </a:r>
            <a:r>
              <a:rPr sz="1800" spc="-25" dirty="0">
                <a:latin typeface="Arial"/>
                <a:cs typeface="Arial"/>
              </a:rPr>
              <a:t>toidu,  </a:t>
            </a:r>
            <a:r>
              <a:rPr sz="1800" spc="-95" dirty="0">
                <a:latin typeface="Arial"/>
                <a:cs typeface="Arial"/>
              </a:rPr>
              <a:t>sööda, </a:t>
            </a:r>
            <a:r>
              <a:rPr sz="1800" spc="-45" dirty="0">
                <a:latin typeface="Arial"/>
                <a:cs typeface="Arial"/>
              </a:rPr>
              <a:t>materjalide,  </a:t>
            </a:r>
            <a:r>
              <a:rPr sz="1800" spc="-50" dirty="0">
                <a:latin typeface="Arial"/>
                <a:cs typeface="Arial"/>
              </a:rPr>
              <a:t>biokütuste, </a:t>
            </a:r>
            <a:r>
              <a:rPr sz="1800" spc="-75" dirty="0">
                <a:latin typeface="Arial"/>
                <a:cs typeface="Arial"/>
              </a:rPr>
              <a:t>energia,  </a:t>
            </a:r>
            <a:r>
              <a:rPr sz="1800" spc="-80" dirty="0">
                <a:latin typeface="Arial"/>
                <a:cs typeface="Arial"/>
              </a:rPr>
              <a:t>kemikaalide </a:t>
            </a:r>
            <a:r>
              <a:rPr sz="1800" spc="-60" dirty="0">
                <a:latin typeface="Arial"/>
                <a:cs typeface="Arial"/>
              </a:rPr>
              <a:t>ja  </a:t>
            </a:r>
            <a:r>
              <a:rPr sz="1800" spc="-65" dirty="0">
                <a:latin typeface="Arial"/>
                <a:cs typeface="Arial"/>
              </a:rPr>
              <a:t>viimastest </a:t>
            </a:r>
            <a:r>
              <a:rPr sz="1800" spc="-85" dirty="0">
                <a:latin typeface="Arial"/>
                <a:cs typeface="Arial"/>
              </a:rPr>
              <a:t>omakorda  </a:t>
            </a:r>
            <a:r>
              <a:rPr sz="1800" spc="-40" dirty="0">
                <a:latin typeface="Arial"/>
                <a:cs typeface="Arial"/>
              </a:rPr>
              <a:t>biotoodete,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pakendite,  </a:t>
            </a:r>
            <a:r>
              <a:rPr sz="1800" spc="-45" dirty="0">
                <a:latin typeface="Arial"/>
                <a:cs typeface="Arial"/>
              </a:rPr>
              <a:t>kiu </a:t>
            </a:r>
            <a:r>
              <a:rPr sz="1800" spc="-80" dirty="0">
                <a:latin typeface="Arial"/>
                <a:cs typeface="Arial"/>
              </a:rPr>
              <a:t>jms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tootmine.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56419" y="2296667"/>
            <a:ext cx="2623185" cy="2308860"/>
          </a:xfrm>
          <a:prstGeom prst="rect">
            <a:avLst/>
          </a:prstGeom>
          <a:ln w="9144">
            <a:solidFill>
              <a:srgbClr val="A4A4A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710" marR="256540">
              <a:lnSpc>
                <a:spcPct val="100000"/>
              </a:lnSpc>
              <a:spcBef>
                <a:spcPts val="245"/>
              </a:spcBef>
            </a:pPr>
            <a:r>
              <a:rPr sz="1800" b="1" spc="-155" dirty="0">
                <a:latin typeface="Arial"/>
                <a:cs typeface="Arial"/>
              </a:rPr>
              <a:t>Ringmajandus </a:t>
            </a:r>
            <a:r>
              <a:rPr sz="1800" spc="-60" dirty="0">
                <a:latin typeface="Arial"/>
                <a:cs typeface="Arial"/>
              </a:rPr>
              <a:t>põhineb  </a:t>
            </a:r>
            <a:r>
              <a:rPr sz="1800" spc="-40" dirty="0">
                <a:latin typeface="Arial"/>
                <a:cs typeface="Arial"/>
              </a:rPr>
              <a:t>tootmise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kõrvalsaaduste  </a:t>
            </a:r>
            <a:r>
              <a:rPr sz="1800" spc="-60" dirty="0">
                <a:latin typeface="Arial"/>
                <a:cs typeface="Arial"/>
              </a:rPr>
              <a:t>ja </a:t>
            </a:r>
            <a:r>
              <a:rPr sz="1800" spc="-70" dirty="0">
                <a:latin typeface="Arial"/>
                <a:cs typeface="Arial"/>
              </a:rPr>
              <a:t>jääkide,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(olme)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jäätmete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väärindamisel,</a:t>
            </a:r>
            <a:endParaRPr sz="1800">
              <a:latin typeface="Arial"/>
              <a:cs typeface="Arial"/>
            </a:endParaRPr>
          </a:p>
          <a:p>
            <a:pPr marL="92710" marR="800100">
              <a:lnSpc>
                <a:spcPct val="100000"/>
              </a:lnSpc>
            </a:pPr>
            <a:r>
              <a:rPr sz="1800" spc="-90" dirty="0">
                <a:latin typeface="Arial"/>
                <a:cs typeface="Arial"/>
              </a:rPr>
              <a:t>taaskasutusel,  </a:t>
            </a:r>
            <a:r>
              <a:rPr sz="1800" spc="-45" dirty="0">
                <a:latin typeface="Arial"/>
                <a:cs typeface="Arial"/>
              </a:rPr>
              <a:t>ümbertöötlemisel,</a:t>
            </a:r>
            <a:endParaRPr sz="1800">
              <a:latin typeface="Arial"/>
              <a:cs typeface="Arial"/>
            </a:endParaRPr>
          </a:p>
          <a:p>
            <a:pPr marL="92710" marR="319405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jagamisel, </a:t>
            </a:r>
            <a:r>
              <a:rPr sz="1800" spc="-80" dirty="0">
                <a:latin typeface="Arial"/>
                <a:cs typeface="Arial"/>
              </a:rPr>
              <a:t>jms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säästlikul  majandamisel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3579" y="5600700"/>
            <a:ext cx="8947785" cy="923925"/>
          </a:xfrm>
          <a:prstGeom prst="rect">
            <a:avLst/>
          </a:prstGeom>
          <a:solidFill>
            <a:srgbClr val="B4C6E7"/>
          </a:solidFill>
          <a:ln w="9144">
            <a:solidFill>
              <a:srgbClr val="76707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b="1" spc="-155" dirty="0">
                <a:latin typeface="Arial"/>
                <a:cs typeface="Arial"/>
              </a:rPr>
              <a:t>Ringbiomajanduses </a:t>
            </a:r>
            <a:r>
              <a:rPr sz="1800" spc="-60" dirty="0">
                <a:latin typeface="Arial"/>
                <a:cs typeface="Arial"/>
              </a:rPr>
              <a:t>on </a:t>
            </a:r>
            <a:r>
              <a:rPr sz="1800" spc="-40" dirty="0">
                <a:latin typeface="Arial"/>
                <a:cs typeface="Arial"/>
              </a:rPr>
              <a:t>bio- </a:t>
            </a:r>
            <a:r>
              <a:rPr sz="1800" spc="-60" dirty="0">
                <a:latin typeface="Arial"/>
                <a:cs typeface="Arial"/>
              </a:rPr>
              <a:t>ja </a:t>
            </a:r>
            <a:r>
              <a:rPr sz="1800" spc="-75" dirty="0">
                <a:latin typeface="Arial"/>
                <a:cs typeface="Arial"/>
              </a:rPr>
              <a:t>ringmajanduse </a:t>
            </a:r>
            <a:r>
              <a:rPr sz="1800" spc="-35" dirty="0">
                <a:latin typeface="Arial"/>
                <a:cs typeface="Arial"/>
              </a:rPr>
              <a:t>põhimõtted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ühendatud.</a:t>
            </a:r>
            <a:endParaRPr sz="1800">
              <a:latin typeface="Arial"/>
              <a:cs typeface="Arial"/>
            </a:endParaRPr>
          </a:p>
          <a:p>
            <a:pPr marL="90805" marR="268605">
              <a:lnSpc>
                <a:spcPct val="100000"/>
              </a:lnSpc>
            </a:pPr>
            <a:r>
              <a:rPr sz="1800" spc="-150" dirty="0">
                <a:latin typeface="Arial"/>
                <a:cs typeface="Arial"/>
              </a:rPr>
              <a:t>Lisaks </a:t>
            </a:r>
            <a:r>
              <a:rPr sz="1800" spc="-25" dirty="0">
                <a:latin typeface="Arial"/>
                <a:cs typeface="Arial"/>
              </a:rPr>
              <a:t>tuleb </a:t>
            </a:r>
            <a:r>
              <a:rPr sz="1800" spc="-65" dirty="0">
                <a:latin typeface="Arial"/>
                <a:cs typeface="Arial"/>
              </a:rPr>
              <a:t>siin </a:t>
            </a:r>
            <a:r>
              <a:rPr sz="1800" spc="-95" dirty="0">
                <a:latin typeface="Arial"/>
                <a:cs typeface="Arial"/>
              </a:rPr>
              <a:t>vaadelda </a:t>
            </a:r>
            <a:r>
              <a:rPr sz="1800" spc="-85" dirty="0">
                <a:latin typeface="Arial"/>
                <a:cs typeface="Arial"/>
              </a:rPr>
              <a:t>ökosüsteemide </a:t>
            </a:r>
            <a:r>
              <a:rPr sz="1800" spc="-70" dirty="0">
                <a:latin typeface="Arial"/>
                <a:cs typeface="Arial"/>
              </a:rPr>
              <a:t>teenuseid </a:t>
            </a:r>
            <a:r>
              <a:rPr sz="1800" spc="-50" dirty="0">
                <a:latin typeface="Arial"/>
                <a:cs typeface="Arial"/>
              </a:rPr>
              <a:t>tervikuna, </a:t>
            </a:r>
            <a:r>
              <a:rPr sz="1800" spc="-60" dirty="0">
                <a:latin typeface="Arial"/>
                <a:cs typeface="Arial"/>
              </a:rPr>
              <a:t>st </a:t>
            </a:r>
            <a:r>
              <a:rPr sz="1800" spc="-95" dirty="0">
                <a:latin typeface="Arial"/>
                <a:cs typeface="Arial"/>
              </a:rPr>
              <a:t>vaadelda </a:t>
            </a:r>
            <a:r>
              <a:rPr sz="1800" spc="-135" dirty="0">
                <a:latin typeface="Arial"/>
                <a:cs typeface="Arial"/>
              </a:rPr>
              <a:t>ka </a:t>
            </a:r>
            <a:r>
              <a:rPr sz="1800" spc="-50" dirty="0">
                <a:latin typeface="Arial"/>
                <a:cs typeface="Arial"/>
              </a:rPr>
              <a:t>elurikkust, </a:t>
            </a:r>
            <a:r>
              <a:rPr sz="1800" spc="-85" dirty="0">
                <a:latin typeface="Arial"/>
                <a:cs typeface="Arial"/>
              </a:rPr>
              <a:t>vee-  </a:t>
            </a:r>
            <a:r>
              <a:rPr sz="1800" spc="-55" dirty="0">
                <a:latin typeface="Arial"/>
                <a:cs typeface="Arial"/>
              </a:rPr>
              <a:t>ja </a:t>
            </a:r>
            <a:r>
              <a:rPr sz="1800" spc="-75" dirty="0">
                <a:latin typeface="Arial"/>
                <a:cs typeface="Arial"/>
              </a:rPr>
              <a:t>mullaresurssi, puhkemajandust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jm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6123" y="3450335"/>
            <a:ext cx="498475" cy="231775"/>
          </a:xfrm>
          <a:custGeom>
            <a:avLst/>
            <a:gdLst/>
            <a:ahLst/>
            <a:cxnLst/>
            <a:rect l="l" t="t" r="r" b="b"/>
            <a:pathLst>
              <a:path w="498475" h="231775">
                <a:moveTo>
                  <a:pt x="382524" y="0"/>
                </a:moveTo>
                <a:lnTo>
                  <a:pt x="382524" y="57912"/>
                </a:lnTo>
                <a:lnTo>
                  <a:pt x="0" y="57912"/>
                </a:lnTo>
                <a:lnTo>
                  <a:pt x="0" y="173736"/>
                </a:lnTo>
                <a:lnTo>
                  <a:pt x="382524" y="173736"/>
                </a:lnTo>
                <a:lnTo>
                  <a:pt x="382524" y="231647"/>
                </a:lnTo>
                <a:lnTo>
                  <a:pt x="498348" y="115824"/>
                </a:lnTo>
                <a:lnTo>
                  <a:pt x="3825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6123" y="3450335"/>
            <a:ext cx="498475" cy="231775"/>
          </a:xfrm>
          <a:custGeom>
            <a:avLst/>
            <a:gdLst/>
            <a:ahLst/>
            <a:cxnLst/>
            <a:rect l="l" t="t" r="r" b="b"/>
            <a:pathLst>
              <a:path w="498475" h="231775">
                <a:moveTo>
                  <a:pt x="0" y="57912"/>
                </a:moveTo>
                <a:lnTo>
                  <a:pt x="382524" y="57912"/>
                </a:lnTo>
                <a:lnTo>
                  <a:pt x="382524" y="0"/>
                </a:lnTo>
                <a:lnTo>
                  <a:pt x="498348" y="115824"/>
                </a:lnTo>
                <a:lnTo>
                  <a:pt x="382524" y="231647"/>
                </a:lnTo>
                <a:lnTo>
                  <a:pt x="382524" y="173736"/>
                </a:lnTo>
                <a:lnTo>
                  <a:pt x="0" y="173736"/>
                </a:lnTo>
                <a:lnTo>
                  <a:pt x="0" y="5791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59595" y="3378708"/>
            <a:ext cx="497205" cy="230504"/>
          </a:xfrm>
          <a:custGeom>
            <a:avLst/>
            <a:gdLst/>
            <a:ahLst/>
            <a:cxnLst/>
            <a:rect l="l" t="t" r="r" b="b"/>
            <a:pathLst>
              <a:path w="497204" h="230504">
                <a:moveTo>
                  <a:pt x="115061" y="0"/>
                </a:moveTo>
                <a:lnTo>
                  <a:pt x="0" y="115062"/>
                </a:lnTo>
                <a:lnTo>
                  <a:pt x="115061" y="230123"/>
                </a:lnTo>
                <a:lnTo>
                  <a:pt x="115061" y="172592"/>
                </a:lnTo>
                <a:lnTo>
                  <a:pt x="496824" y="172592"/>
                </a:lnTo>
                <a:lnTo>
                  <a:pt x="496824" y="57530"/>
                </a:lnTo>
                <a:lnTo>
                  <a:pt x="115061" y="57530"/>
                </a:lnTo>
                <a:lnTo>
                  <a:pt x="11506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59595" y="3378708"/>
            <a:ext cx="497205" cy="230504"/>
          </a:xfrm>
          <a:custGeom>
            <a:avLst/>
            <a:gdLst/>
            <a:ahLst/>
            <a:cxnLst/>
            <a:rect l="l" t="t" r="r" b="b"/>
            <a:pathLst>
              <a:path w="497204" h="230504">
                <a:moveTo>
                  <a:pt x="496824" y="172592"/>
                </a:moveTo>
                <a:lnTo>
                  <a:pt x="115061" y="172592"/>
                </a:lnTo>
                <a:lnTo>
                  <a:pt x="115061" y="230123"/>
                </a:lnTo>
                <a:lnTo>
                  <a:pt x="0" y="115062"/>
                </a:lnTo>
                <a:lnTo>
                  <a:pt x="115061" y="0"/>
                </a:lnTo>
                <a:lnTo>
                  <a:pt x="115061" y="57530"/>
                </a:lnTo>
                <a:lnTo>
                  <a:pt x="496824" y="57530"/>
                </a:lnTo>
                <a:lnTo>
                  <a:pt x="496824" y="17259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0" y="4582667"/>
            <a:ext cx="208915" cy="996950"/>
          </a:xfrm>
          <a:custGeom>
            <a:avLst/>
            <a:gdLst/>
            <a:ahLst/>
            <a:cxnLst/>
            <a:rect l="l" t="t" r="r" b="b"/>
            <a:pathLst>
              <a:path w="208914" h="996950">
                <a:moveTo>
                  <a:pt x="156590" y="104393"/>
                </a:moveTo>
                <a:lnTo>
                  <a:pt x="52197" y="104393"/>
                </a:lnTo>
                <a:lnTo>
                  <a:pt x="52197" y="996695"/>
                </a:lnTo>
                <a:lnTo>
                  <a:pt x="156590" y="996695"/>
                </a:lnTo>
                <a:lnTo>
                  <a:pt x="156590" y="104393"/>
                </a:lnTo>
                <a:close/>
              </a:path>
              <a:path w="208914" h="996950">
                <a:moveTo>
                  <a:pt x="104394" y="0"/>
                </a:moveTo>
                <a:lnTo>
                  <a:pt x="0" y="104393"/>
                </a:lnTo>
                <a:lnTo>
                  <a:pt x="208787" y="104393"/>
                </a:lnTo>
                <a:lnTo>
                  <a:pt x="1043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0" y="4582667"/>
            <a:ext cx="208915" cy="996950"/>
          </a:xfrm>
          <a:custGeom>
            <a:avLst/>
            <a:gdLst/>
            <a:ahLst/>
            <a:cxnLst/>
            <a:rect l="l" t="t" r="r" b="b"/>
            <a:pathLst>
              <a:path w="208914" h="996950">
                <a:moveTo>
                  <a:pt x="52197" y="996695"/>
                </a:moveTo>
                <a:lnTo>
                  <a:pt x="52197" y="104393"/>
                </a:lnTo>
                <a:lnTo>
                  <a:pt x="0" y="104393"/>
                </a:lnTo>
                <a:lnTo>
                  <a:pt x="104394" y="0"/>
                </a:lnTo>
                <a:lnTo>
                  <a:pt x="208787" y="104393"/>
                </a:lnTo>
                <a:lnTo>
                  <a:pt x="156590" y="104393"/>
                </a:lnTo>
                <a:lnTo>
                  <a:pt x="156590" y="996695"/>
                </a:lnTo>
                <a:lnTo>
                  <a:pt x="52197" y="996695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pic>
        <p:nvPicPr>
          <p:cNvPr id="1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9EF90AF-9BE0-40E6-9E5E-B0D53B56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5242" y="325882"/>
            <a:ext cx="72777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70" dirty="0"/>
              <a:t>EL </a:t>
            </a:r>
            <a:r>
              <a:rPr sz="3600" spc="-170" dirty="0"/>
              <a:t>biomajanduse </a:t>
            </a:r>
            <a:r>
              <a:rPr sz="3600" spc="-160" dirty="0"/>
              <a:t>strateegia,</a:t>
            </a:r>
            <a:r>
              <a:rPr sz="3600" spc="-250" dirty="0"/>
              <a:t> </a:t>
            </a:r>
            <a:r>
              <a:rPr sz="3600" spc="-135" dirty="0"/>
              <a:t>uuendatud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759702" y="819658"/>
            <a:ext cx="952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5" dirty="0">
                <a:solidFill>
                  <a:srgbClr val="C00000"/>
                </a:solidFill>
                <a:latin typeface="Arial"/>
                <a:cs typeface="Arial"/>
              </a:rPr>
              <a:t>2018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326" y="1164081"/>
            <a:ext cx="5396865" cy="2723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114" dirty="0">
                <a:latin typeface="Arial"/>
                <a:cs typeface="Arial"/>
              </a:rPr>
              <a:t>Põhimõtteks </a:t>
            </a:r>
            <a:r>
              <a:rPr sz="2800" spc="-55" dirty="0">
                <a:latin typeface="Arial"/>
                <a:cs typeface="Arial"/>
              </a:rPr>
              <a:t>„kestlik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ja</a:t>
            </a:r>
            <a:endParaRPr sz="2800">
              <a:latin typeface="Arial"/>
              <a:cs typeface="Arial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70" dirty="0">
                <a:latin typeface="Arial"/>
                <a:cs typeface="Arial"/>
              </a:rPr>
              <a:t>ringluspõhine“: </a:t>
            </a:r>
            <a:r>
              <a:rPr sz="2800" spc="-95" dirty="0">
                <a:latin typeface="Arial"/>
                <a:cs typeface="Arial"/>
              </a:rPr>
              <a:t>kestlik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biomajandus 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100" dirty="0">
                <a:latin typeface="Arial"/>
                <a:cs typeface="Arial"/>
              </a:rPr>
              <a:t>taastuvallikapõhine </a:t>
            </a:r>
            <a:r>
              <a:rPr sz="2800" spc="-210" dirty="0">
                <a:latin typeface="Arial"/>
                <a:cs typeface="Arial"/>
              </a:rPr>
              <a:t>osa  </a:t>
            </a:r>
            <a:r>
              <a:rPr sz="2800" spc="-114" dirty="0">
                <a:latin typeface="Arial"/>
                <a:cs typeface="Arial"/>
              </a:rPr>
              <a:t>ringmajandusest.</a:t>
            </a:r>
            <a:endParaRPr sz="2800">
              <a:latin typeface="Arial"/>
              <a:cs typeface="Arial"/>
            </a:endParaRPr>
          </a:p>
          <a:p>
            <a:pPr marL="698500" marR="404495" lvl="1" indent="-228600">
              <a:lnSpc>
                <a:spcPts val="2590"/>
              </a:lnSpc>
              <a:spcBef>
                <a:spcPts val="540"/>
              </a:spcBef>
              <a:buChar char="•"/>
              <a:tabLst>
                <a:tab pos="698500" algn="l"/>
              </a:tabLst>
            </a:pPr>
            <a:r>
              <a:rPr sz="2400" spc="-155" dirty="0">
                <a:latin typeface="Arial"/>
                <a:cs typeface="Arial"/>
              </a:rPr>
              <a:t>Kasutame </a:t>
            </a:r>
            <a:r>
              <a:rPr sz="2400" spc="-40" dirty="0">
                <a:latin typeface="Arial"/>
                <a:cs typeface="Arial"/>
              </a:rPr>
              <a:t>biotoorainet </a:t>
            </a:r>
            <a:r>
              <a:rPr sz="2400" spc="-70" dirty="0">
                <a:latin typeface="Arial"/>
                <a:cs typeface="Arial"/>
              </a:rPr>
              <a:t>paremini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ja  </a:t>
            </a:r>
            <a:r>
              <a:rPr sz="2400" spc="-85" dirty="0">
                <a:latin typeface="Arial"/>
                <a:cs typeface="Arial"/>
              </a:rPr>
              <a:t>jääkideta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698500" algn="l"/>
              </a:tabLst>
            </a:pPr>
            <a:r>
              <a:rPr sz="2400" spc="-100" dirty="0">
                <a:latin typeface="Arial"/>
                <a:cs typeface="Arial"/>
              </a:rPr>
              <a:t>Bioringmajandus </a:t>
            </a:r>
            <a:r>
              <a:rPr sz="2400" spc="-165" dirty="0">
                <a:latin typeface="Arial"/>
                <a:cs typeface="Arial"/>
              </a:rPr>
              <a:t>ka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linnadesse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00" y="3956303"/>
            <a:ext cx="3032760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7979" y="1403603"/>
            <a:ext cx="5199075" cy="5299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9AAB19A1-DD19-49B2-9A43-609D6DCD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spc="-190" dirty="0"/>
              <a:t>Miks </a:t>
            </a:r>
            <a:r>
              <a:rPr sz="4400" spc="-229" dirty="0"/>
              <a:t>me </a:t>
            </a:r>
            <a:r>
              <a:rPr sz="4400" spc="-145" dirty="0"/>
              <a:t>rõhutame </a:t>
            </a:r>
            <a:r>
              <a:rPr sz="4400" spc="-245" dirty="0"/>
              <a:t>majanduse</a:t>
            </a:r>
            <a:r>
              <a:rPr sz="4400" spc="-459" dirty="0"/>
              <a:t> </a:t>
            </a:r>
            <a:r>
              <a:rPr sz="4400" spc="-195" dirty="0"/>
              <a:t>kestlikku  </a:t>
            </a:r>
            <a:r>
              <a:rPr sz="4400" spc="-165" dirty="0"/>
              <a:t>arengut,</a:t>
            </a:r>
            <a:r>
              <a:rPr sz="4400" spc="-260" dirty="0"/>
              <a:t> </a:t>
            </a:r>
            <a:r>
              <a:rPr sz="4400" spc="-190" dirty="0"/>
              <a:t>ringmajandust?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9221" y="1757665"/>
            <a:ext cx="10115550" cy="37731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Char char="•"/>
              <a:tabLst>
                <a:tab pos="241300" algn="l"/>
                <a:tab pos="3134995" algn="l"/>
                <a:tab pos="3406775" algn="l"/>
              </a:tabLst>
            </a:pPr>
            <a:r>
              <a:rPr sz="2800" spc="-180" dirty="0">
                <a:latin typeface="Arial"/>
                <a:cs typeface="Arial"/>
              </a:rPr>
              <a:t>Vaatame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suurt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pilti	</a:t>
            </a:r>
            <a:r>
              <a:rPr sz="2800" spc="-80" dirty="0">
                <a:latin typeface="Arial"/>
                <a:cs typeface="Arial"/>
              </a:rPr>
              <a:t>-	</a:t>
            </a:r>
            <a:r>
              <a:rPr sz="2800" spc="-85" dirty="0">
                <a:latin typeface="Arial"/>
                <a:cs typeface="Arial"/>
              </a:rPr>
              <a:t>pole </a:t>
            </a:r>
            <a:r>
              <a:rPr sz="2800" spc="-190" dirty="0">
                <a:latin typeface="Arial"/>
                <a:cs typeface="Arial"/>
              </a:rPr>
              <a:t>pääsu </a:t>
            </a:r>
            <a:r>
              <a:rPr sz="2800" spc="-120" dirty="0">
                <a:latin typeface="Arial"/>
                <a:cs typeface="Arial"/>
              </a:rPr>
              <a:t>globaalsetest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väljakutsetest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ts val="2740"/>
              </a:lnSpc>
              <a:spcBef>
                <a:spcPts val="245"/>
              </a:spcBef>
              <a:buChar char="•"/>
              <a:tabLst>
                <a:tab pos="699135" algn="l"/>
                <a:tab pos="7566025" algn="l"/>
              </a:tabLst>
            </a:pPr>
            <a:r>
              <a:rPr sz="2400" spc="-105" dirty="0">
                <a:latin typeface="Arial"/>
                <a:cs typeface="Arial"/>
              </a:rPr>
              <a:t>Maa </a:t>
            </a:r>
            <a:r>
              <a:rPr sz="2400" spc="-100" dirty="0">
                <a:latin typeface="Arial"/>
                <a:cs typeface="Arial"/>
              </a:rPr>
              <a:t>elanikkonna </a:t>
            </a:r>
            <a:r>
              <a:rPr sz="2400" spc="-125" dirty="0">
                <a:latin typeface="Arial"/>
                <a:cs typeface="Arial"/>
              </a:rPr>
              <a:t>juurdekasv, 2030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120" dirty="0">
                <a:latin typeface="Arial"/>
                <a:cs typeface="Arial"/>
              </a:rPr>
              <a:t>8 </a:t>
            </a:r>
            <a:r>
              <a:rPr sz="2400" spc="-15" dirty="0">
                <a:latin typeface="Arial"/>
                <a:cs typeface="Arial"/>
              </a:rPr>
              <a:t>miljardit;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2050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-	</a:t>
            </a:r>
            <a:r>
              <a:rPr sz="2400" spc="-70" dirty="0">
                <a:latin typeface="Arial"/>
                <a:cs typeface="Arial"/>
              </a:rPr>
              <a:t>üle </a:t>
            </a:r>
            <a:r>
              <a:rPr sz="2400" spc="-120" dirty="0">
                <a:latin typeface="Arial"/>
                <a:cs typeface="Arial"/>
              </a:rPr>
              <a:t>9 </a:t>
            </a:r>
            <a:r>
              <a:rPr sz="2400" spc="-35" dirty="0">
                <a:latin typeface="Arial"/>
                <a:cs typeface="Arial"/>
              </a:rPr>
              <a:t>miljardi.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b="1" spc="-225" dirty="0">
                <a:latin typeface="Arial"/>
                <a:cs typeface="Arial"/>
              </a:rPr>
              <a:t>Kõik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ts val="2740"/>
              </a:lnSpc>
            </a:pPr>
            <a:r>
              <a:rPr sz="2400" b="1" spc="-170" dirty="0">
                <a:latin typeface="Arial"/>
                <a:cs typeface="Arial"/>
              </a:rPr>
              <a:t>vajavad</a:t>
            </a:r>
            <a:r>
              <a:rPr sz="2400" b="1" spc="-200" dirty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toitu!</a:t>
            </a:r>
            <a:endParaRPr sz="2400">
              <a:latin typeface="Arial"/>
              <a:cs typeface="Arial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170" dirty="0">
                <a:latin typeface="Arial"/>
                <a:cs typeface="Arial"/>
              </a:rPr>
              <a:t>Kliimamuutused </a:t>
            </a:r>
            <a:r>
              <a:rPr sz="2400" spc="-140" dirty="0">
                <a:latin typeface="Arial"/>
                <a:cs typeface="Arial"/>
              </a:rPr>
              <a:t>– keskmised </a:t>
            </a:r>
            <a:r>
              <a:rPr sz="2400" spc="-45" dirty="0">
                <a:latin typeface="Arial"/>
                <a:cs typeface="Arial"/>
              </a:rPr>
              <a:t>temperatuurid </a:t>
            </a:r>
            <a:r>
              <a:rPr sz="2400" spc="-110" dirty="0">
                <a:latin typeface="Arial"/>
                <a:cs typeface="Arial"/>
              </a:rPr>
              <a:t>tõusevad, </a:t>
            </a:r>
            <a:r>
              <a:rPr sz="2400" spc="-80" dirty="0">
                <a:latin typeface="Arial"/>
                <a:cs typeface="Arial"/>
              </a:rPr>
              <a:t>põud </a:t>
            </a:r>
            <a:r>
              <a:rPr sz="2400" spc="-75" dirty="0">
                <a:latin typeface="Arial"/>
                <a:cs typeface="Arial"/>
              </a:rPr>
              <a:t>ja </a:t>
            </a:r>
            <a:r>
              <a:rPr sz="2400" spc="-70" dirty="0">
                <a:latin typeface="Arial"/>
                <a:cs typeface="Arial"/>
              </a:rPr>
              <a:t>üleujutused,  </a:t>
            </a:r>
            <a:r>
              <a:rPr sz="2400" spc="-15" dirty="0">
                <a:latin typeface="Arial"/>
                <a:cs typeface="Arial"/>
              </a:rPr>
              <a:t>tormid </a:t>
            </a:r>
            <a:r>
              <a:rPr sz="2400" spc="-75" dirty="0">
                <a:latin typeface="Arial"/>
                <a:cs typeface="Arial"/>
              </a:rPr>
              <a:t>ja </a:t>
            </a:r>
            <a:r>
              <a:rPr sz="2400" spc="-85" dirty="0">
                <a:latin typeface="Arial"/>
                <a:cs typeface="Arial"/>
              </a:rPr>
              <a:t>orkaanid, </a:t>
            </a:r>
            <a:r>
              <a:rPr sz="2400" spc="-130" dirty="0">
                <a:latin typeface="Arial"/>
                <a:cs typeface="Arial"/>
              </a:rPr>
              <a:t>veetaseme </a:t>
            </a:r>
            <a:r>
              <a:rPr sz="2400" spc="-80" dirty="0">
                <a:latin typeface="Arial"/>
                <a:cs typeface="Arial"/>
              </a:rPr>
              <a:t>tõus </a:t>
            </a:r>
            <a:r>
              <a:rPr sz="2400" spc="-120" dirty="0">
                <a:latin typeface="Arial"/>
                <a:cs typeface="Arial"/>
              </a:rPr>
              <a:t>ookeanis, </a:t>
            </a:r>
            <a:r>
              <a:rPr sz="2400" spc="-114" dirty="0">
                <a:latin typeface="Arial"/>
                <a:cs typeface="Arial"/>
              </a:rPr>
              <a:t>jää </a:t>
            </a:r>
            <a:r>
              <a:rPr sz="2400" spc="-105" dirty="0">
                <a:latin typeface="Arial"/>
                <a:cs typeface="Arial"/>
              </a:rPr>
              <a:t>sulamine</a:t>
            </a:r>
            <a:r>
              <a:rPr sz="2400" spc="-42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polaaraladel…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ts val="2735"/>
              </a:lnSpc>
              <a:spcBef>
                <a:spcPts val="170"/>
              </a:spcBef>
              <a:buFont typeface="Arial"/>
              <a:buChar char="•"/>
              <a:tabLst>
                <a:tab pos="699135" algn="l"/>
                <a:tab pos="6813550" algn="l"/>
              </a:tabLst>
            </a:pPr>
            <a:r>
              <a:rPr sz="2400" b="1" spc="-185" dirty="0">
                <a:latin typeface="Arial"/>
                <a:cs typeface="Arial"/>
              </a:rPr>
              <a:t>Energiakriis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75" dirty="0">
                <a:latin typeface="Arial"/>
                <a:cs typeface="Arial"/>
              </a:rPr>
              <a:t>fossiilkütuste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varude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vähenemine,	</a:t>
            </a:r>
            <a:r>
              <a:rPr sz="2400" spc="-140" dirty="0">
                <a:latin typeface="Arial"/>
                <a:cs typeface="Arial"/>
              </a:rPr>
              <a:t>kasvuhoonegaaside </a:t>
            </a:r>
            <a:r>
              <a:rPr sz="2400" spc="-120" dirty="0">
                <a:latin typeface="Arial"/>
                <a:cs typeface="Arial"/>
              </a:rPr>
              <a:t>hulga</a:t>
            </a:r>
            <a:endParaRPr sz="2400">
              <a:latin typeface="Arial"/>
              <a:cs typeface="Arial"/>
            </a:endParaRPr>
          </a:p>
          <a:p>
            <a:pPr marL="698500" marR="1672589">
              <a:lnSpc>
                <a:spcPts val="2590"/>
              </a:lnSpc>
              <a:spcBef>
                <a:spcPts val="185"/>
              </a:spcBef>
            </a:pPr>
            <a:r>
              <a:rPr sz="2400" spc="-130" dirty="0">
                <a:latin typeface="Arial"/>
                <a:cs typeface="Arial"/>
              </a:rPr>
              <a:t>vähendamise </a:t>
            </a:r>
            <a:r>
              <a:rPr sz="2400" spc="-125" dirty="0">
                <a:latin typeface="Arial"/>
                <a:cs typeface="Arial"/>
              </a:rPr>
              <a:t>vajadus, </a:t>
            </a:r>
            <a:r>
              <a:rPr sz="2400" spc="-130" dirty="0">
                <a:latin typeface="Arial"/>
                <a:cs typeface="Arial"/>
              </a:rPr>
              <a:t>vajadus </a:t>
            </a:r>
            <a:r>
              <a:rPr sz="2400" spc="-60" dirty="0">
                <a:latin typeface="Arial"/>
                <a:cs typeface="Arial"/>
              </a:rPr>
              <a:t>alternatiivsete </a:t>
            </a:r>
            <a:r>
              <a:rPr sz="2400" spc="-85" dirty="0">
                <a:latin typeface="Arial"/>
                <a:cs typeface="Arial"/>
              </a:rPr>
              <a:t>energiaallikate </a:t>
            </a:r>
            <a:r>
              <a:rPr sz="2400" spc="-80" dirty="0">
                <a:latin typeface="Arial"/>
                <a:cs typeface="Arial"/>
              </a:rPr>
              <a:t>ja  </a:t>
            </a:r>
            <a:r>
              <a:rPr sz="2400" spc="-114" dirty="0">
                <a:latin typeface="Arial"/>
                <a:cs typeface="Arial"/>
              </a:rPr>
              <a:t>energiasäästlike </a:t>
            </a:r>
            <a:r>
              <a:rPr sz="2400" spc="-95" dirty="0">
                <a:latin typeface="Arial"/>
                <a:cs typeface="Arial"/>
              </a:rPr>
              <a:t>lahenduste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järele.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235" dirty="0">
                <a:latin typeface="Arial"/>
                <a:cs typeface="Arial"/>
              </a:rPr>
              <a:t>Loodusressursside </a:t>
            </a:r>
            <a:r>
              <a:rPr sz="2400" b="1" spc="-165" dirty="0">
                <a:latin typeface="Arial"/>
                <a:cs typeface="Arial"/>
              </a:rPr>
              <a:t>kasutamine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90" dirty="0">
                <a:latin typeface="Arial"/>
                <a:cs typeface="Arial"/>
              </a:rPr>
              <a:t>intensiivsem </a:t>
            </a:r>
            <a:r>
              <a:rPr sz="2400" spc="-70" dirty="0">
                <a:latin typeface="Arial"/>
                <a:cs typeface="Arial"/>
              </a:rPr>
              <a:t>kui </a:t>
            </a:r>
            <a:r>
              <a:rPr sz="2400" spc="-105" dirty="0">
                <a:latin typeface="Arial"/>
                <a:cs typeface="Arial"/>
              </a:rPr>
              <a:t>nende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taastumine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180" dirty="0">
                <a:latin typeface="Arial"/>
                <a:cs typeface="Arial"/>
              </a:rPr>
              <a:t>Bioloogilise </a:t>
            </a:r>
            <a:r>
              <a:rPr sz="2400" b="1" spc="-190" dirty="0">
                <a:latin typeface="Arial"/>
                <a:cs typeface="Arial"/>
              </a:rPr>
              <a:t>mitmekesisuse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vähenemine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97211" y="4381500"/>
            <a:ext cx="2494787" cy="215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FD7E004-EEE2-4F7C-946B-10D21529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02" y="159271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416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80" dirty="0"/>
              <a:t>Toidutootmise </a:t>
            </a:r>
            <a:r>
              <a:rPr sz="4400" spc="-240" dirty="0"/>
              <a:t>globaalsed</a:t>
            </a:r>
            <a:r>
              <a:rPr sz="4400" spc="-310" dirty="0"/>
              <a:t> </a:t>
            </a:r>
            <a:r>
              <a:rPr sz="4400" spc="-204" dirty="0"/>
              <a:t>väljakutsed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5480" y="1278915"/>
            <a:ext cx="10528935" cy="39725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Char char="•"/>
              <a:tabLst>
                <a:tab pos="241300" algn="l"/>
              </a:tabLst>
            </a:pPr>
            <a:r>
              <a:rPr sz="2800" spc="-95" dirty="0">
                <a:latin typeface="Arial"/>
                <a:cs typeface="Arial"/>
              </a:rPr>
              <a:t>Mullaviljakuse </a:t>
            </a:r>
            <a:r>
              <a:rPr sz="2800" spc="-125" dirty="0">
                <a:latin typeface="Arial"/>
                <a:cs typeface="Arial"/>
              </a:rPr>
              <a:t>vähenemine, </a:t>
            </a:r>
            <a:r>
              <a:rPr sz="2800" spc="-114" dirty="0">
                <a:latin typeface="Arial"/>
                <a:cs typeface="Arial"/>
              </a:rPr>
              <a:t>degradatsioon,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erosioon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800" spc="-145" dirty="0">
                <a:latin typeface="Arial"/>
                <a:cs typeface="Arial"/>
              </a:rPr>
              <a:t>Elurikkuse </a:t>
            </a:r>
            <a:r>
              <a:rPr sz="2800" spc="-125" dirty="0">
                <a:latin typeface="Arial"/>
                <a:cs typeface="Arial"/>
              </a:rPr>
              <a:t>vähenemine, </a:t>
            </a:r>
            <a:r>
              <a:rPr sz="2800" spc="-200" dirty="0">
                <a:latin typeface="Arial"/>
                <a:cs typeface="Arial"/>
              </a:rPr>
              <a:t>sh </a:t>
            </a:r>
            <a:r>
              <a:rPr sz="2800" spc="-125" dirty="0">
                <a:latin typeface="Arial"/>
                <a:cs typeface="Arial"/>
              </a:rPr>
              <a:t>kohalike </a:t>
            </a:r>
            <a:r>
              <a:rPr sz="2800" spc="-70" dirty="0">
                <a:latin typeface="Arial"/>
                <a:cs typeface="Arial"/>
              </a:rPr>
              <a:t>sortide/loomatõugude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kadu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175" dirty="0">
                <a:latin typeface="Arial"/>
                <a:cs typeface="Arial"/>
              </a:rPr>
              <a:t>Toidu </a:t>
            </a:r>
            <a:r>
              <a:rPr sz="2800" spc="-155" dirty="0">
                <a:latin typeface="Arial"/>
                <a:cs typeface="Arial"/>
              </a:rPr>
              <a:t>kättesaadavus </a:t>
            </a:r>
            <a:r>
              <a:rPr sz="2800" spc="-90" dirty="0">
                <a:latin typeface="Arial"/>
                <a:cs typeface="Arial"/>
              </a:rPr>
              <a:t>ja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tervis</a:t>
            </a:r>
            <a:endParaRPr sz="2800">
              <a:latin typeface="Arial"/>
              <a:cs typeface="Arial"/>
            </a:endParaRPr>
          </a:p>
          <a:p>
            <a:pPr marL="698500" marR="1156970" lvl="1" indent="-228600">
              <a:lnSpc>
                <a:spcPts val="2590"/>
              </a:lnSpc>
              <a:spcBef>
                <a:spcPts val="570"/>
              </a:spcBef>
              <a:buChar char="•"/>
              <a:tabLst>
                <a:tab pos="698500" algn="l"/>
              </a:tabLst>
            </a:pPr>
            <a:r>
              <a:rPr sz="2400" spc="-140" dirty="0">
                <a:latin typeface="Arial"/>
                <a:cs typeface="Arial"/>
              </a:rPr>
              <a:t>Nälg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(800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miljonit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inimest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),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alatoitlus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(mikroelementide,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vitamiinide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jt  </a:t>
            </a:r>
            <a:r>
              <a:rPr sz="2400" spc="-35" dirty="0">
                <a:latin typeface="Arial"/>
                <a:cs typeface="Arial"/>
              </a:rPr>
              <a:t>mikrotoitainete </a:t>
            </a:r>
            <a:r>
              <a:rPr sz="2400" spc="-100" dirty="0">
                <a:latin typeface="Arial"/>
                <a:cs typeface="Arial"/>
              </a:rPr>
              <a:t>puudus; </a:t>
            </a:r>
            <a:r>
              <a:rPr sz="2400" spc="-120" dirty="0">
                <a:latin typeface="Arial"/>
                <a:cs typeface="Arial"/>
              </a:rPr>
              <a:t>2 </a:t>
            </a:r>
            <a:r>
              <a:rPr sz="2400" spc="-15" dirty="0">
                <a:latin typeface="Arial"/>
                <a:cs typeface="Arial"/>
              </a:rPr>
              <a:t>miljardit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inimest)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698500" algn="l"/>
              </a:tabLst>
            </a:pPr>
            <a:r>
              <a:rPr sz="2400" spc="-150" dirty="0">
                <a:latin typeface="Arial"/>
                <a:cs typeface="Arial"/>
              </a:rPr>
              <a:t>Toidu </a:t>
            </a:r>
            <a:r>
              <a:rPr sz="2400" spc="-130" dirty="0">
                <a:latin typeface="Arial"/>
                <a:cs typeface="Arial"/>
              </a:rPr>
              <a:t>ühekülgsus </a:t>
            </a:r>
            <a:r>
              <a:rPr sz="2400" spc="-100" dirty="0">
                <a:latin typeface="Arial"/>
                <a:cs typeface="Arial"/>
              </a:rPr>
              <a:t>suureneb: </a:t>
            </a:r>
            <a:r>
              <a:rPr sz="2400" spc="-55" dirty="0">
                <a:latin typeface="Arial"/>
                <a:cs typeface="Arial"/>
              </a:rPr>
              <a:t>riis, </a:t>
            </a:r>
            <a:r>
              <a:rPr sz="2400" spc="-130" dirty="0">
                <a:latin typeface="Arial"/>
                <a:cs typeface="Arial"/>
              </a:rPr>
              <a:t>mais </a:t>
            </a:r>
            <a:r>
              <a:rPr sz="2400" spc="-75" dirty="0">
                <a:latin typeface="Arial"/>
                <a:cs typeface="Arial"/>
              </a:rPr>
              <a:t>ja </a:t>
            </a:r>
            <a:r>
              <a:rPr sz="2400" spc="-105" dirty="0">
                <a:latin typeface="Arial"/>
                <a:cs typeface="Arial"/>
              </a:rPr>
              <a:t>nisu </a:t>
            </a:r>
            <a:r>
              <a:rPr sz="2400" spc="-220" dirty="0">
                <a:latin typeface="Arial"/>
                <a:cs typeface="Arial"/>
              </a:rPr>
              <a:t>&gt;50% </a:t>
            </a:r>
            <a:r>
              <a:rPr sz="2400" spc="-90" dirty="0">
                <a:latin typeface="Arial"/>
                <a:cs typeface="Arial"/>
              </a:rPr>
              <a:t>taimse </a:t>
            </a:r>
            <a:r>
              <a:rPr sz="2400" spc="-25" dirty="0">
                <a:latin typeface="Arial"/>
                <a:cs typeface="Arial"/>
              </a:rPr>
              <a:t>toidu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tarbimisest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spc="-150" dirty="0">
                <a:latin typeface="Arial"/>
                <a:cs typeface="Arial"/>
              </a:rPr>
              <a:t>Rasvumine, </a:t>
            </a:r>
            <a:r>
              <a:rPr sz="2400" spc="-114" dirty="0">
                <a:latin typeface="Arial"/>
                <a:cs typeface="Arial"/>
              </a:rPr>
              <a:t>ainevahetushaigused, </a:t>
            </a:r>
            <a:r>
              <a:rPr sz="2400" spc="-150" dirty="0">
                <a:latin typeface="Arial"/>
                <a:cs typeface="Arial"/>
              </a:rPr>
              <a:t>kasvajad </a:t>
            </a:r>
            <a:r>
              <a:rPr sz="2400" spc="-100" dirty="0">
                <a:latin typeface="Arial"/>
                <a:cs typeface="Arial"/>
              </a:rPr>
              <a:t>(2 </a:t>
            </a:r>
            <a:r>
              <a:rPr sz="2400" spc="-15" dirty="0">
                <a:latin typeface="Arial"/>
                <a:cs typeface="Arial"/>
              </a:rPr>
              <a:t>miljardit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inimest)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698500" algn="l"/>
              </a:tabLst>
            </a:pPr>
            <a:r>
              <a:rPr sz="2400" spc="-160" dirty="0">
                <a:latin typeface="Arial"/>
                <a:cs typeface="Arial"/>
              </a:rPr>
              <a:t>Stress, </a:t>
            </a:r>
            <a:r>
              <a:rPr sz="2400" spc="-175" dirty="0">
                <a:latin typeface="Arial"/>
                <a:cs typeface="Arial"/>
              </a:rPr>
              <a:t>sh </a:t>
            </a:r>
            <a:r>
              <a:rPr sz="2400" spc="-40" dirty="0">
                <a:latin typeface="Arial"/>
                <a:cs typeface="Arial"/>
              </a:rPr>
              <a:t>farmerite </a:t>
            </a:r>
            <a:r>
              <a:rPr sz="2400" spc="-170" dirty="0">
                <a:latin typeface="Arial"/>
                <a:cs typeface="Arial"/>
              </a:rPr>
              <a:t>vaesus, </a:t>
            </a:r>
            <a:r>
              <a:rPr sz="2400" spc="-135" dirty="0">
                <a:latin typeface="Arial"/>
                <a:cs typeface="Arial"/>
              </a:rPr>
              <a:t>stress </a:t>
            </a:r>
            <a:r>
              <a:rPr sz="2400" spc="-75" dirty="0">
                <a:latin typeface="Arial"/>
                <a:cs typeface="Arial"/>
              </a:rPr>
              <a:t>ja </a:t>
            </a:r>
            <a:r>
              <a:rPr sz="2400" spc="-100" dirty="0">
                <a:latin typeface="Arial"/>
                <a:cs typeface="Arial"/>
              </a:rPr>
              <a:t>ebakindlus </a:t>
            </a:r>
            <a:r>
              <a:rPr sz="2400" spc="-50" dirty="0">
                <a:latin typeface="Arial"/>
                <a:cs typeface="Arial"/>
              </a:rPr>
              <a:t>tuleviku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suhtes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har char="•"/>
              <a:tabLst>
                <a:tab pos="241300" algn="l"/>
              </a:tabLst>
            </a:pPr>
            <a:r>
              <a:rPr sz="2800" spc="-170" dirty="0">
                <a:latin typeface="Arial"/>
                <a:cs typeface="Arial"/>
              </a:rPr>
              <a:t>Sotsiaalsed </a:t>
            </a:r>
            <a:r>
              <a:rPr sz="2800" spc="-95" dirty="0">
                <a:latin typeface="Arial"/>
                <a:cs typeface="Arial"/>
              </a:rPr>
              <a:t>tagajärjed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125" dirty="0">
                <a:latin typeface="Arial"/>
                <a:cs typeface="Arial"/>
              </a:rPr>
              <a:t>ääremaastumine, </a:t>
            </a:r>
            <a:r>
              <a:rPr sz="2800" spc="-70" dirty="0">
                <a:latin typeface="Arial"/>
                <a:cs typeface="Arial"/>
              </a:rPr>
              <a:t>elukvaliteet </a:t>
            </a:r>
            <a:r>
              <a:rPr sz="2800" spc="-120" dirty="0">
                <a:latin typeface="Arial"/>
                <a:cs typeface="Arial"/>
              </a:rPr>
              <a:t>maal, </a:t>
            </a:r>
            <a:r>
              <a:rPr sz="2800" spc="-70" dirty="0">
                <a:latin typeface="Arial"/>
                <a:cs typeface="Arial"/>
              </a:rPr>
              <a:t>tööhõive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95" dirty="0">
                <a:latin typeface="Arial"/>
                <a:cs typeface="Arial"/>
              </a:rPr>
              <a:t>jt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5492496"/>
            <a:ext cx="1967483" cy="1207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21395" y="5460491"/>
            <a:ext cx="1851659" cy="123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0259" y="5492496"/>
            <a:ext cx="1792224" cy="1194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5C32EECE-64D0-4041-A708-CB367813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863" y="4768596"/>
            <a:ext cx="6024880" cy="1478280"/>
          </a:xfrm>
          <a:prstGeom prst="rect">
            <a:avLst/>
          </a:prstGeom>
          <a:ln w="9144">
            <a:solidFill>
              <a:srgbClr val="2D75B6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075" marR="370205">
              <a:lnSpc>
                <a:spcPct val="100000"/>
              </a:lnSpc>
              <a:spcBef>
                <a:spcPts val="254"/>
              </a:spcBef>
            </a:pPr>
            <a:r>
              <a:rPr sz="1800" spc="-75" dirty="0">
                <a:latin typeface="Arial"/>
                <a:cs typeface="Arial"/>
              </a:rPr>
              <a:t>Raport </a:t>
            </a:r>
            <a:r>
              <a:rPr sz="1800" spc="-50" dirty="0">
                <a:latin typeface="Arial"/>
                <a:cs typeface="Arial"/>
              </a:rPr>
              <a:t>„From </a:t>
            </a:r>
            <a:r>
              <a:rPr sz="1800" spc="-30" dirty="0">
                <a:latin typeface="Arial"/>
                <a:cs typeface="Arial"/>
              </a:rPr>
              <a:t>Uniformity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65" dirty="0">
                <a:latin typeface="Arial"/>
                <a:cs typeface="Arial"/>
              </a:rPr>
              <a:t>Diversity: </a:t>
            </a: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80" dirty="0">
                <a:latin typeface="Arial"/>
                <a:cs typeface="Arial"/>
              </a:rPr>
              <a:t>paradigm </a:t>
            </a:r>
            <a:r>
              <a:rPr sz="1800" spc="-20" dirty="0">
                <a:latin typeface="Arial"/>
                <a:cs typeface="Arial"/>
              </a:rPr>
              <a:t>shift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from  </a:t>
            </a:r>
            <a:r>
              <a:rPr sz="1800" spc="-40" dirty="0">
                <a:latin typeface="Arial"/>
                <a:cs typeface="Arial"/>
              </a:rPr>
              <a:t>industrial </a:t>
            </a:r>
            <a:r>
              <a:rPr sz="1800" spc="-50" dirty="0">
                <a:latin typeface="Arial"/>
                <a:cs typeface="Arial"/>
              </a:rPr>
              <a:t>agriculture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55" dirty="0">
                <a:latin typeface="Arial"/>
                <a:cs typeface="Arial"/>
              </a:rPr>
              <a:t>diversified </a:t>
            </a:r>
            <a:r>
              <a:rPr sz="1800" spc="-85" dirty="0">
                <a:latin typeface="Arial"/>
                <a:cs typeface="Arial"/>
              </a:rPr>
              <a:t>agroecological </a:t>
            </a:r>
            <a:r>
              <a:rPr sz="1800" spc="-90" dirty="0">
                <a:latin typeface="Arial"/>
                <a:cs typeface="Arial"/>
              </a:rPr>
              <a:t>systems“  </a:t>
            </a:r>
            <a:r>
              <a:rPr sz="1800" spc="-80" dirty="0">
                <a:latin typeface="Arial"/>
                <a:cs typeface="Arial"/>
              </a:rPr>
              <a:t>(2016)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Vajalik paradigma </a:t>
            </a:r>
            <a:r>
              <a:rPr sz="1800" spc="-50" dirty="0">
                <a:latin typeface="Arial"/>
                <a:cs typeface="Arial"/>
              </a:rPr>
              <a:t>muutus: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intensiivpõllumajanduselt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agroökoloogilistele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süsteemidele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7205" y="3405378"/>
            <a:ext cx="615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2015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45" dirty="0">
                <a:latin typeface="Arial"/>
                <a:cs typeface="Arial"/>
              </a:rPr>
              <a:t>loodud sõltumatu </a:t>
            </a:r>
            <a:r>
              <a:rPr sz="1800" spc="-85" dirty="0">
                <a:latin typeface="Arial"/>
                <a:cs typeface="Arial"/>
              </a:rPr>
              <a:t>rahvusvaheline </a:t>
            </a:r>
            <a:r>
              <a:rPr sz="1800" spc="-80" dirty="0">
                <a:latin typeface="Arial"/>
                <a:cs typeface="Arial"/>
              </a:rPr>
              <a:t>kestlike </a:t>
            </a:r>
            <a:r>
              <a:rPr sz="1800" spc="-60" dirty="0">
                <a:latin typeface="Arial"/>
                <a:cs typeface="Arial"/>
              </a:rPr>
              <a:t>toidusüsteemide  ekspertide </a:t>
            </a:r>
            <a:r>
              <a:rPr sz="1800" spc="-80" dirty="0">
                <a:latin typeface="Arial"/>
                <a:cs typeface="Arial"/>
              </a:rPr>
              <a:t>paneel </a:t>
            </a:r>
            <a:r>
              <a:rPr sz="1800" spc="-155" dirty="0">
                <a:latin typeface="Arial"/>
                <a:cs typeface="Arial"/>
              </a:rPr>
              <a:t>(IPES-Food)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  <a:hlinkClick r:id="rId2"/>
              </a:rPr>
              <a:t>http://www.ipes-food.org/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0476" y="397763"/>
            <a:ext cx="7568183" cy="2715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5903" y="393191"/>
            <a:ext cx="7577455" cy="2725420"/>
          </a:xfrm>
          <a:custGeom>
            <a:avLst/>
            <a:gdLst/>
            <a:ahLst/>
            <a:cxnLst/>
            <a:rect l="l" t="t" r="r" b="b"/>
            <a:pathLst>
              <a:path w="7577455" h="2725420">
                <a:moveTo>
                  <a:pt x="0" y="2724912"/>
                </a:moveTo>
                <a:lnTo>
                  <a:pt x="7577328" y="2724912"/>
                </a:lnTo>
                <a:lnTo>
                  <a:pt x="7577328" y="0"/>
                </a:lnTo>
                <a:lnTo>
                  <a:pt x="0" y="0"/>
                </a:lnTo>
                <a:lnTo>
                  <a:pt x="0" y="2724912"/>
                </a:lnTo>
                <a:close/>
              </a:path>
            </a:pathLst>
          </a:custGeom>
          <a:ln w="9144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0104" y="6463995"/>
            <a:ext cx="18935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/>
                <a:cs typeface="Arial"/>
              </a:rPr>
              <a:t>Piimafoorum </a:t>
            </a:r>
            <a:r>
              <a:rPr sz="1200" spc="-30" dirty="0">
                <a:solidFill>
                  <a:srgbClr val="888888"/>
                </a:solidFill>
                <a:latin typeface="Arial"/>
                <a:cs typeface="Arial"/>
              </a:rPr>
              <a:t>3.oktoober</a:t>
            </a:r>
            <a:r>
              <a:rPr sz="1200" spc="-1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33031" y="6227064"/>
            <a:ext cx="5459095" cy="0"/>
          </a:xfrm>
          <a:custGeom>
            <a:avLst/>
            <a:gdLst/>
            <a:ahLst/>
            <a:cxnLst/>
            <a:rect l="l" t="t" r="r" b="b"/>
            <a:pathLst>
              <a:path w="5459095">
                <a:moveTo>
                  <a:pt x="0" y="0"/>
                </a:moveTo>
                <a:lnTo>
                  <a:pt x="5458968" y="0"/>
                </a:lnTo>
              </a:path>
            </a:pathLst>
          </a:custGeom>
          <a:ln w="9144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33031" y="4750308"/>
            <a:ext cx="5459095" cy="1477010"/>
          </a:xfrm>
          <a:custGeom>
            <a:avLst/>
            <a:gdLst/>
            <a:ahLst/>
            <a:cxnLst/>
            <a:rect l="l" t="t" r="r" b="b"/>
            <a:pathLst>
              <a:path w="5459095" h="1477010">
                <a:moveTo>
                  <a:pt x="5458968" y="0"/>
                </a:moveTo>
                <a:lnTo>
                  <a:pt x="0" y="0"/>
                </a:lnTo>
                <a:lnTo>
                  <a:pt x="0" y="1476756"/>
                </a:lnTo>
              </a:path>
            </a:pathLst>
          </a:custGeom>
          <a:ln w="9144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37604" y="4754879"/>
            <a:ext cx="5454650" cy="1468120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66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10"/>
              </a:spcBef>
            </a:pPr>
            <a:r>
              <a:rPr sz="1800" spc="-70" dirty="0">
                <a:latin typeface="Arial"/>
                <a:cs typeface="Arial"/>
              </a:rPr>
              <a:t>Märksõnad:</a:t>
            </a:r>
            <a:endParaRPr sz="1800">
              <a:latin typeface="Arial"/>
              <a:cs typeface="Arial"/>
            </a:endParaRPr>
          </a:p>
          <a:p>
            <a:pPr marL="374015" indent="-286385">
              <a:lnSpc>
                <a:spcPct val="100000"/>
              </a:lnSpc>
              <a:buChar char="•"/>
              <a:tabLst>
                <a:tab pos="374015" algn="l"/>
                <a:tab pos="374650" algn="l"/>
              </a:tabLst>
            </a:pPr>
            <a:r>
              <a:rPr sz="1800" spc="-130" dirty="0">
                <a:latin typeface="Arial"/>
                <a:cs typeface="Arial"/>
              </a:rPr>
              <a:t>Toiduga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kindlustatus</a:t>
            </a:r>
            <a:endParaRPr sz="1800">
              <a:latin typeface="Arial"/>
              <a:cs typeface="Arial"/>
            </a:endParaRPr>
          </a:p>
          <a:p>
            <a:pPr marL="374015" indent="-286385">
              <a:lnSpc>
                <a:spcPct val="100000"/>
              </a:lnSpc>
              <a:buChar char="•"/>
              <a:tabLst>
                <a:tab pos="374015" algn="l"/>
                <a:tab pos="374650" algn="l"/>
              </a:tabLst>
            </a:pPr>
            <a:r>
              <a:rPr sz="1800" spc="-114" dirty="0">
                <a:latin typeface="Arial"/>
                <a:cs typeface="Arial"/>
              </a:rPr>
              <a:t>Toidu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tervislikkus</a:t>
            </a:r>
            <a:endParaRPr sz="1800">
              <a:latin typeface="Arial"/>
              <a:cs typeface="Arial"/>
            </a:endParaRPr>
          </a:p>
          <a:p>
            <a:pPr marL="374015" indent="-286385">
              <a:lnSpc>
                <a:spcPct val="100000"/>
              </a:lnSpc>
              <a:buChar char="•"/>
              <a:tabLst>
                <a:tab pos="374015" algn="l"/>
                <a:tab pos="374650" algn="l"/>
              </a:tabLst>
            </a:pPr>
            <a:r>
              <a:rPr sz="1800" spc="-100" dirty="0">
                <a:latin typeface="Arial"/>
                <a:cs typeface="Arial"/>
              </a:rPr>
              <a:t>Keskkonnahoid, </a:t>
            </a:r>
            <a:r>
              <a:rPr sz="1800" spc="-65" dirty="0">
                <a:latin typeface="Arial"/>
                <a:cs typeface="Arial"/>
              </a:rPr>
              <a:t>elurikkus, </a:t>
            </a:r>
            <a:r>
              <a:rPr sz="1800" spc="-60" dirty="0">
                <a:latin typeface="Arial"/>
                <a:cs typeface="Arial"/>
              </a:rPr>
              <a:t>ökoloogiline </a:t>
            </a:r>
            <a:r>
              <a:rPr sz="1800" spc="-95" dirty="0">
                <a:latin typeface="Arial"/>
                <a:cs typeface="Arial"/>
              </a:rPr>
              <a:t>tasakaal,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kliima</a:t>
            </a:r>
            <a:endParaRPr sz="1800">
              <a:latin typeface="Arial"/>
              <a:cs typeface="Arial"/>
            </a:endParaRPr>
          </a:p>
          <a:p>
            <a:pPr marL="374015" indent="-286385">
              <a:lnSpc>
                <a:spcPct val="100000"/>
              </a:lnSpc>
              <a:buChar char="•"/>
              <a:tabLst>
                <a:tab pos="374015" algn="l"/>
                <a:tab pos="374650" algn="l"/>
              </a:tabLst>
            </a:pPr>
            <a:r>
              <a:rPr sz="1800" spc="-65" dirty="0">
                <a:latin typeface="Arial"/>
                <a:cs typeface="Arial"/>
              </a:rPr>
              <a:t>Maapiirkondade kestlik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areng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4E4532A-0859-418D-9099-2CC1FAAA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1737" y="5416454"/>
            <a:ext cx="3091111" cy="1173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699" y="82042"/>
            <a:ext cx="1020699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spc="-220" dirty="0"/>
              <a:t>Bioringmajanduse </a:t>
            </a:r>
            <a:r>
              <a:rPr sz="4400" spc="-85" dirty="0"/>
              <a:t>põhimõtteid </a:t>
            </a:r>
            <a:r>
              <a:rPr sz="4400" spc="-229" dirty="0"/>
              <a:t>aitaks </a:t>
            </a:r>
            <a:r>
              <a:rPr sz="4400" spc="-114" dirty="0"/>
              <a:t>ellu</a:t>
            </a:r>
            <a:r>
              <a:rPr sz="4400" spc="-355" dirty="0"/>
              <a:t> </a:t>
            </a:r>
            <a:r>
              <a:rPr sz="4400" spc="-165" dirty="0"/>
              <a:t>viia  </a:t>
            </a:r>
            <a:r>
              <a:rPr sz="4400" spc="-185" dirty="0"/>
              <a:t>agroökoloogiliste </a:t>
            </a:r>
            <a:r>
              <a:rPr sz="4400" spc="-225" dirty="0"/>
              <a:t>süsteemide</a:t>
            </a:r>
            <a:r>
              <a:rPr sz="4400" spc="-240" dirty="0"/>
              <a:t> </a:t>
            </a:r>
            <a:r>
              <a:rPr sz="4400" spc="-204" dirty="0"/>
              <a:t>arendamine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498" y="1480185"/>
            <a:ext cx="10143490" cy="42811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882650" indent="-228600">
              <a:lnSpc>
                <a:spcPct val="70000"/>
              </a:lnSpc>
              <a:spcBef>
                <a:spcPts val="88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95" dirty="0">
                <a:latin typeface="Arial"/>
                <a:cs typeface="Arial"/>
              </a:rPr>
              <a:t>Agroökoloogia </a:t>
            </a:r>
            <a:r>
              <a:rPr sz="2200" spc="-195" dirty="0">
                <a:latin typeface="Arial"/>
                <a:cs typeface="Arial"/>
              </a:rPr>
              <a:t>= </a:t>
            </a:r>
            <a:r>
              <a:rPr sz="2200" spc="-55" dirty="0">
                <a:latin typeface="Arial"/>
                <a:cs typeface="Arial"/>
              </a:rPr>
              <a:t>jätkusuutlik </a:t>
            </a:r>
            <a:r>
              <a:rPr sz="2200" spc="-65" dirty="0">
                <a:latin typeface="Arial"/>
                <a:cs typeface="Arial"/>
              </a:rPr>
              <a:t>intensiivistamine </a:t>
            </a:r>
            <a:r>
              <a:rPr sz="2200" spc="-195" dirty="0">
                <a:latin typeface="Arial"/>
                <a:cs typeface="Arial"/>
              </a:rPr>
              <a:t>+ </a:t>
            </a:r>
            <a:r>
              <a:rPr sz="2200" spc="-65" dirty="0">
                <a:latin typeface="Arial"/>
                <a:cs typeface="Arial"/>
              </a:rPr>
              <a:t>ökoloogiline intensiivistamine </a:t>
            </a:r>
            <a:r>
              <a:rPr sz="2200" spc="-195" dirty="0">
                <a:latin typeface="Arial"/>
                <a:cs typeface="Arial"/>
              </a:rPr>
              <a:t>+  </a:t>
            </a:r>
            <a:r>
              <a:rPr sz="2200" spc="-120" dirty="0">
                <a:latin typeface="Arial"/>
                <a:cs typeface="Arial"/>
              </a:rPr>
              <a:t>keskkonnakaitse </a:t>
            </a:r>
            <a:r>
              <a:rPr sz="2200" spc="-185" dirty="0">
                <a:latin typeface="Arial"/>
                <a:cs typeface="Arial"/>
              </a:rPr>
              <a:t>(C. </a:t>
            </a:r>
            <a:r>
              <a:rPr sz="2200" spc="-120" dirty="0">
                <a:latin typeface="Arial"/>
                <a:cs typeface="Arial"/>
              </a:rPr>
              <a:t>Campagnolla, </a:t>
            </a:r>
            <a:r>
              <a:rPr sz="2200" spc="-245" dirty="0">
                <a:latin typeface="Arial"/>
                <a:cs typeface="Arial"/>
              </a:rPr>
              <a:t>FAO; </a:t>
            </a:r>
            <a:r>
              <a:rPr sz="2200" spc="-80" dirty="0">
                <a:latin typeface="Arial"/>
                <a:cs typeface="Arial"/>
              </a:rPr>
              <a:t>ettekanne </a:t>
            </a:r>
            <a:r>
              <a:rPr sz="2200" spc="-60" dirty="0">
                <a:latin typeface="Arial"/>
                <a:cs typeface="Arial"/>
              </a:rPr>
              <a:t>Agroforumil,</a:t>
            </a:r>
            <a:r>
              <a:rPr sz="2200" spc="-22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2019)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14" dirty="0">
                <a:latin typeface="Arial"/>
                <a:cs typeface="Arial"/>
              </a:rPr>
              <a:t>Areng </a:t>
            </a:r>
            <a:r>
              <a:rPr sz="2200" spc="-95" dirty="0">
                <a:latin typeface="Arial"/>
                <a:cs typeface="Arial"/>
              </a:rPr>
              <a:t>mitmekesistamise </a:t>
            </a:r>
            <a:r>
              <a:rPr sz="2200" spc="-140" dirty="0">
                <a:latin typeface="Arial"/>
                <a:cs typeface="Arial"/>
              </a:rPr>
              <a:t>suunas, </a:t>
            </a:r>
            <a:r>
              <a:rPr sz="2200" spc="-120" dirty="0">
                <a:latin typeface="Arial"/>
                <a:cs typeface="Arial"/>
              </a:rPr>
              <a:t>arendades </a:t>
            </a:r>
            <a:r>
              <a:rPr sz="2200" spc="-80" dirty="0">
                <a:latin typeface="Arial"/>
                <a:cs typeface="Arial"/>
              </a:rPr>
              <a:t>agroökoloogilisi </a:t>
            </a:r>
            <a:r>
              <a:rPr sz="2200" spc="-114" dirty="0">
                <a:latin typeface="Arial"/>
                <a:cs typeface="Arial"/>
              </a:rPr>
              <a:t>süsteeme, </a:t>
            </a:r>
            <a:r>
              <a:rPr sz="2200" spc="-150" dirty="0">
                <a:latin typeface="Arial"/>
                <a:cs typeface="Arial"/>
              </a:rPr>
              <a:t>kus </a:t>
            </a:r>
            <a:r>
              <a:rPr sz="2200" spc="-75" dirty="0">
                <a:latin typeface="Arial"/>
                <a:cs typeface="Arial"/>
              </a:rPr>
              <a:t>targal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moel</a:t>
            </a:r>
            <a:endParaRPr sz="2200">
              <a:latin typeface="Arial"/>
              <a:cs typeface="Arial"/>
            </a:endParaRPr>
          </a:p>
          <a:p>
            <a:pPr marL="241300" marR="627380">
              <a:lnSpc>
                <a:spcPct val="70000"/>
              </a:lnSpc>
              <a:spcBef>
                <a:spcPts val="400"/>
              </a:spcBef>
            </a:pPr>
            <a:r>
              <a:rPr sz="2200" spc="-120" dirty="0">
                <a:latin typeface="Arial"/>
                <a:cs typeface="Arial"/>
              </a:rPr>
              <a:t>kasutatakse </a:t>
            </a:r>
            <a:r>
              <a:rPr sz="2200" spc="-95" dirty="0">
                <a:latin typeface="Arial"/>
                <a:cs typeface="Arial"/>
              </a:rPr>
              <a:t>looduse </a:t>
            </a:r>
            <a:r>
              <a:rPr sz="2200" spc="-50" dirty="0">
                <a:latin typeface="Arial"/>
                <a:cs typeface="Arial"/>
              </a:rPr>
              <a:t>liigirikkust </a:t>
            </a:r>
            <a:r>
              <a:rPr sz="2200" spc="-70" dirty="0">
                <a:latin typeface="Arial"/>
                <a:cs typeface="Arial"/>
              </a:rPr>
              <a:t>ja </a:t>
            </a:r>
            <a:r>
              <a:rPr sz="2200" spc="-40" dirty="0">
                <a:latin typeface="Arial"/>
                <a:cs typeface="Arial"/>
              </a:rPr>
              <a:t>liikide </a:t>
            </a:r>
            <a:r>
              <a:rPr sz="2200" spc="-100" dirty="0">
                <a:latin typeface="Arial"/>
                <a:cs typeface="Arial"/>
              </a:rPr>
              <a:t>omavahelisi </a:t>
            </a:r>
            <a:r>
              <a:rPr sz="2200" spc="-65" dirty="0">
                <a:latin typeface="Arial"/>
                <a:cs typeface="Arial"/>
              </a:rPr>
              <a:t>interaktsioone, </a:t>
            </a:r>
            <a:r>
              <a:rPr sz="2200" spc="-15" dirty="0">
                <a:latin typeface="Arial"/>
                <a:cs typeface="Arial"/>
              </a:rPr>
              <a:t>et</a:t>
            </a:r>
            <a:r>
              <a:rPr sz="2200" spc="-27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vähendada  </a:t>
            </a:r>
            <a:r>
              <a:rPr sz="2200" spc="-80" dirty="0">
                <a:latin typeface="Arial"/>
                <a:cs typeface="Arial"/>
              </a:rPr>
              <a:t>keemiliste </a:t>
            </a:r>
            <a:r>
              <a:rPr sz="2200" spc="-70" dirty="0">
                <a:latin typeface="Arial"/>
                <a:cs typeface="Arial"/>
              </a:rPr>
              <a:t>ainete </a:t>
            </a:r>
            <a:r>
              <a:rPr sz="2200" spc="-95" dirty="0">
                <a:latin typeface="Arial"/>
                <a:cs typeface="Arial"/>
              </a:rPr>
              <a:t>kasutamist </a:t>
            </a:r>
            <a:r>
              <a:rPr sz="2200" spc="-70" dirty="0">
                <a:latin typeface="Arial"/>
                <a:cs typeface="Arial"/>
              </a:rPr>
              <a:t>ja </a:t>
            </a:r>
            <a:r>
              <a:rPr sz="2200" spc="-80" dirty="0">
                <a:latin typeface="Arial"/>
                <a:cs typeface="Arial"/>
              </a:rPr>
              <a:t>hoida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elurikkust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245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05" dirty="0">
                <a:latin typeface="Arial"/>
                <a:cs typeface="Arial"/>
              </a:rPr>
              <a:t>Võtmesõnad: mitmekesisus, </a:t>
            </a:r>
            <a:r>
              <a:rPr sz="2200" spc="-90" dirty="0">
                <a:latin typeface="Arial"/>
                <a:cs typeface="Arial"/>
              </a:rPr>
              <a:t>ringmajandus, </a:t>
            </a:r>
            <a:r>
              <a:rPr sz="2200" spc="-105" dirty="0">
                <a:latin typeface="Arial"/>
                <a:cs typeface="Arial"/>
              </a:rPr>
              <a:t>sünergia, </a:t>
            </a:r>
            <a:r>
              <a:rPr sz="2200" spc="-75" dirty="0">
                <a:latin typeface="Arial"/>
                <a:cs typeface="Arial"/>
              </a:rPr>
              <a:t>teadmiste </a:t>
            </a:r>
            <a:r>
              <a:rPr sz="2200" spc="-140" dirty="0">
                <a:latin typeface="Arial"/>
                <a:cs typeface="Arial"/>
              </a:rPr>
              <a:t>koos </a:t>
            </a:r>
            <a:r>
              <a:rPr sz="2200" spc="-55" dirty="0">
                <a:latin typeface="Arial"/>
                <a:cs typeface="Arial"/>
              </a:rPr>
              <a:t>loomine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ja</a:t>
            </a:r>
            <a:endParaRPr sz="2200">
              <a:latin typeface="Arial"/>
              <a:cs typeface="Arial"/>
            </a:endParaRPr>
          </a:p>
          <a:p>
            <a:pPr marL="241300" marR="49530">
              <a:lnSpc>
                <a:spcPct val="70000"/>
              </a:lnSpc>
              <a:spcBef>
                <a:spcPts val="400"/>
              </a:spcBef>
            </a:pPr>
            <a:r>
              <a:rPr sz="2200" spc="-75" dirty="0">
                <a:latin typeface="Arial"/>
                <a:cs typeface="Arial"/>
              </a:rPr>
              <a:t>teadmiste </a:t>
            </a:r>
            <a:r>
              <a:rPr sz="2200" spc="-105" dirty="0">
                <a:latin typeface="Arial"/>
                <a:cs typeface="Arial"/>
              </a:rPr>
              <a:t>jagamine </a:t>
            </a:r>
            <a:r>
              <a:rPr sz="2200" spc="-95" dirty="0">
                <a:latin typeface="Arial"/>
                <a:cs typeface="Arial"/>
              </a:rPr>
              <a:t>(teadlased, </a:t>
            </a:r>
            <a:r>
              <a:rPr sz="2200" spc="-50" dirty="0">
                <a:latin typeface="Arial"/>
                <a:cs typeface="Arial"/>
              </a:rPr>
              <a:t>farmerid, </a:t>
            </a:r>
            <a:r>
              <a:rPr sz="2200" spc="-85" dirty="0">
                <a:latin typeface="Arial"/>
                <a:cs typeface="Arial"/>
              </a:rPr>
              <a:t>kohalikud </a:t>
            </a:r>
            <a:r>
              <a:rPr sz="2200" spc="-45" dirty="0">
                <a:latin typeface="Arial"/>
                <a:cs typeface="Arial"/>
              </a:rPr>
              <a:t>ettevõtjad); </a:t>
            </a:r>
            <a:r>
              <a:rPr sz="2200" spc="-100" dirty="0">
                <a:latin typeface="Arial"/>
                <a:cs typeface="Arial"/>
              </a:rPr>
              <a:t>lühikesed </a:t>
            </a:r>
            <a:r>
              <a:rPr sz="2200" spc="-80" dirty="0">
                <a:latin typeface="Arial"/>
                <a:cs typeface="Arial"/>
              </a:rPr>
              <a:t>tarneahelad,  </a:t>
            </a:r>
            <a:r>
              <a:rPr sz="2200" spc="-30" dirty="0">
                <a:latin typeface="Arial"/>
                <a:cs typeface="Arial"/>
              </a:rPr>
              <a:t>kultuur </a:t>
            </a:r>
            <a:r>
              <a:rPr sz="2200" spc="-70" dirty="0">
                <a:latin typeface="Arial"/>
                <a:cs typeface="Arial"/>
              </a:rPr>
              <a:t>ja </a:t>
            </a:r>
            <a:r>
              <a:rPr sz="2200" spc="-110" dirty="0">
                <a:latin typeface="Arial"/>
                <a:cs typeface="Arial"/>
              </a:rPr>
              <a:t>sotsiaalsed </a:t>
            </a:r>
            <a:r>
              <a:rPr sz="2200" spc="-95" dirty="0">
                <a:latin typeface="Arial"/>
                <a:cs typeface="Arial"/>
              </a:rPr>
              <a:t>väärtused, </a:t>
            </a:r>
            <a:r>
              <a:rPr sz="2200" spc="-65" dirty="0">
                <a:latin typeface="Arial"/>
                <a:cs typeface="Arial"/>
              </a:rPr>
              <a:t>vastutustundlik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valitsemine</a:t>
            </a:r>
            <a:endParaRPr sz="2200">
              <a:latin typeface="Arial"/>
              <a:cs typeface="Arial"/>
            </a:endParaRPr>
          </a:p>
          <a:p>
            <a:pPr marL="241300" marR="496570" indent="-228600">
              <a:lnSpc>
                <a:spcPct val="7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40" dirty="0">
                <a:latin typeface="Arial"/>
                <a:cs typeface="Arial"/>
              </a:rPr>
              <a:t>Teadmismahukad </a:t>
            </a:r>
            <a:r>
              <a:rPr sz="2200" spc="-100" dirty="0">
                <a:latin typeface="Arial"/>
                <a:cs typeface="Arial"/>
              </a:rPr>
              <a:t>süsteemid, </a:t>
            </a:r>
            <a:r>
              <a:rPr sz="2200" spc="-65" dirty="0">
                <a:latin typeface="Arial"/>
                <a:cs typeface="Arial"/>
              </a:rPr>
              <a:t>ei ole </a:t>
            </a:r>
            <a:r>
              <a:rPr sz="2200" spc="-100" dirty="0">
                <a:latin typeface="Arial"/>
                <a:cs typeface="Arial"/>
              </a:rPr>
              <a:t>universaalseid </a:t>
            </a:r>
            <a:r>
              <a:rPr sz="2200" spc="-95" dirty="0">
                <a:latin typeface="Arial"/>
                <a:cs typeface="Arial"/>
              </a:rPr>
              <a:t>valmislahendusi, </a:t>
            </a:r>
            <a:r>
              <a:rPr sz="2200" spc="-30" dirty="0">
                <a:latin typeface="Arial"/>
                <a:cs typeface="Arial"/>
              </a:rPr>
              <a:t>tuleb </a:t>
            </a:r>
            <a:r>
              <a:rPr sz="2200" spc="-110" dirty="0">
                <a:latin typeface="Arial"/>
                <a:cs typeface="Arial"/>
              </a:rPr>
              <a:t>arvestada  </a:t>
            </a:r>
            <a:r>
              <a:rPr sz="2200" spc="-95" dirty="0">
                <a:latin typeface="Arial"/>
                <a:cs typeface="Arial"/>
              </a:rPr>
              <a:t>lokaalseid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võimalusi</a:t>
            </a:r>
            <a:endParaRPr sz="2200">
              <a:latin typeface="Arial"/>
              <a:cs typeface="Arial"/>
            </a:endParaRPr>
          </a:p>
          <a:p>
            <a:pPr marL="304800" indent="-292100">
              <a:lnSpc>
                <a:spcPts val="2245"/>
              </a:lnSpc>
              <a:spcBef>
                <a:spcPts val="200"/>
              </a:spcBef>
              <a:buChar char="•"/>
              <a:tabLst>
                <a:tab pos="304800" algn="l"/>
                <a:tab pos="305435" algn="l"/>
              </a:tabLst>
            </a:pPr>
            <a:r>
              <a:rPr sz="2200" spc="-120" dirty="0">
                <a:latin typeface="Arial"/>
                <a:cs typeface="Arial"/>
              </a:rPr>
              <a:t>Eelmiste </a:t>
            </a:r>
            <a:r>
              <a:rPr sz="2200" spc="-95" dirty="0">
                <a:latin typeface="Arial"/>
                <a:cs typeface="Arial"/>
              </a:rPr>
              <a:t>põlvkondade </a:t>
            </a:r>
            <a:r>
              <a:rPr sz="2200" spc="-135" dirty="0">
                <a:latin typeface="Arial"/>
                <a:cs typeface="Arial"/>
              </a:rPr>
              <a:t>kogemuse, </a:t>
            </a:r>
            <a:r>
              <a:rPr sz="2200" spc="-70" dirty="0">
                <a:latin typeface="Arial"/>
                <a:cs typeface="Arial"/>
              </a:rPr>
              <a:t>teadusuuringute </a:t>
            </a:r>
            <a:r>
              <a:rPr sz="2200" spc="-80" dirty="0">
                <a:latin typeface="Arial"/>
                <a:cs typeface="Arial"/>
              </a:rPr>
              <a:t>(põllumajandus,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ökoloogia,</a:t>
            </a:r>
            <a:endParaRPr sz="2200">
              <a:latin typeface="Arial"/>
              <a:cs typeface="Arial"/>
            </a:endParaRPr>
          </a:p>
          <a:p>
            <a:pPr marL="241300" marR="5080">
              <a:lnSpc>
                <a:spcPct val="70000"/>
              </a:lnSpc>
              <a:spcBef>
                <a:spcPts val="400"/>
              </a:spcBef>
            </a:pPr>
            <a:r>
              <a:rPr sz="2200" spc="-114" dirty="0">
                <a:latin typeface="Arial"/>
                <a:cs typeface="Arial"/>
              </a:rPr>
              <a:t>keskkonnakaitse, </a:t>
            </a:r>
            <a:r>
              <a:rPr sz="2200" spc="-95" dirty="0">
                <a:latin typeface="Arial"/>
                <a:cs typeface="Arial"/>
              </a:rPr>
              <a:t>sotsiaalteadused, </a:t>
            </a:r>
            <a:r>
              <a:rPr sz="2200" spc="-100" dirty="0">
                <a:latin typeface="Arial"/>
                <a:cs typeface="Arial"/>
              </a:rPr>
              <a:t>majandusteadused), </a:t>
            </a:r>
            <a:r>
              <a:rPr sz="2200" spc="-90" dirty="0">
                <a:latin typeface="Arial"/>
                <a:cs typeface="Arial"/>
              </a:rPr>
              <a:t>suurandmete </a:t>
            </a:r>
            <a:r>
              <a:rPr sz="2200" spc="-70" dirty="0">
                <a:latin typeface="Arial"/>
                <a:cs typeface="Arial"/>
              </a:rPr>
              <a:t>ja </a:t>
            </a:r>
            <a:r>
              <a:rPr sz="2200" spc="-85" dirty="0">
                <a:latin typeface="Arial"/>
                <a:cs typeface="Arial"/>
              </a:rPr>
              <a:t>digilahenduste  </a:t>
            </a:r>
            <a:r>
              <a:rPr sz="2200" spc="-40" dirty="0">
                <a:latin typeface="Arial"/>
                <a:cs typeface="Arial"/>
              </a:rPr>
              <a:t>tark </a:t>
            </a:r>
            <a:r>
              <a:rPr sz="2200" spc="-90" dirty="0">
                <a:latin typeface="Arial"/>
                <a:cs typeface="Arial"/>
              </a:rPr>
              <a:t>ühendamine </a:t>
            </a:r>
            <a:r>
              <a:rPr sz="2200" spc="-70" dirty="0">
                <a:latin typeface="Arial"/>
                <a:cs typeface="Arial"/>
              </a:rPr>
              <a:t>ja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kasutamine</a:t>
            </a:r>
            <a:endParaRPr sz="2200">
              <a:latin typeface="Arial"/>
              <a:cs typeface="Arial"/>
            </a:endParaRPr>
          </a:p>
          <a:p>
            <a:pPr marL="241300" marR="438784" indent="-228600">
              <a:lnSpc>
                <a:spcPct val="7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45" dirty="0">
                <a:latin typeface="Arial"/>
                <a:cs typeface="Arial"/>
              </a:rPr>
              <a:t>Selleks, </a:t>
            </a:r>
            <a:r>
              <a:rPr sz="2200" spc="-15" dirty="0">
                <a:latin typeface="Arial"/>
                <a:cs typeface="Arial"/>
              </a:rPr>
              <a:t>et </a:t>
            </a:r>
            <a:r>
              <a:rPr sz="2200" spc="-75" dirty="0">
                <a:latin typeface="Arial"/>
                <a:cs typeface="Arial"/>
              </a:rPr>
              <a:t>agroökoloogilist </a:t>
            </a:r>
            <a:r>
              <a:rPr sz="2200" spc="-85" dirty="0">
                <a:latin typeface="Arial"/>
                <a:cs typeface="Arial"/>
              </a:rPr>
              <a:t>paradigmat </a:t>
            </a:r>
            <a:r>
              <a:rPr sz="2200" spc="-50" dirty="0">
                <a:latin typeface="Arial"/>
                <a:cs typeface="Arial"/>
              </a:rPr>
              <a:t>ellu </a:t>
            </a:r>
            <a:r>
              <a:rPr sz="2200" spc="-65" dirty="0">
                <a:latin typeface="Arial"/>
                <a:cs typeface="Arial"/>
              </a:rPr>
              <a:t>viia, </a:t>
            </a:r>
            <a:r>
              <a:rPr sz="2200" spc="-125" dirty="0">
                <a:latin typeface="Arial"/>
                <a:cs typeface="Arial"/>
              </a:rPr>
              <a:t>peame </a:t>
            </a:r>
            <a:r>
              <a:rPr sz="2200" spc="-60" dirty="0">
                <a:latin typeface="Arial"/>
                <a:cs typeface="Arial"/>
              </a:rPr>
              <a:t>muutma </a:t>
            </a:r>
            <a:r>
              <a:rPr sz="2200" spc="-20" dirty="0">
                <a:latin typeface="Arial"/>
                <a:cs typeface="Arial"/>
              </a:rPr>
              <a:t>nii </a:t>
            </a:r>
            <a:r>
              <a:rPr sz="2200" spc="-65" dirty="0">
                <a:latin typeface="Arial"/>
                <a:cs typeface="Arial"/>
              </a:rPr>
              <a:t>praktikaid kui</a:t>
            </a:r>
            <a:r>
              <a:rPr sz="2200" spc="-415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ka  </a:t>
            </a:r>
            <a:r>
              <a:rPr sz="2200" spc="-35" dirty="0">
                <a:latin typeface="Arial"/>
                <a:cs typeface="Arial"/>
              </a:rPr>
              <a:t>poliitikaid </a:t>
            </a:r>
            <a:r>
              <a:rPr sz="2200" spc="-225" dirty="0">
                <a:latin typeface="Arial"/>
                <a:cs typeface="Arial"/>
              </a:rPr>
              <a:t>(F. </a:t>
            </a:r>
            <a:r>
              <a:rPr sz="2200" spc="-195" dirty="0">
                <a:latin typeface="Arial"/>
                <a:cs typeface="Arial"/>
              </a:rPr>
              <a:t>Jesus, </a:t>
            </a:r>
            <a:r>
              <a:rPr sz="2200" spc="-295" dirty="0">
                <a:latin typeface="Arial"/>
                <a:cs typeface="Arial"/>
              </a:rPr>
              <a:t>OECD, </a:t>
            </a:r>
            <a:r>
              <a:rPr sz="2200" spc="-80" dirty="0">
                <a:latin typeface="Arial"/>
                <a:cs typeface="Arial"/>
              </a:rPr>
              <a:t>ettekanne </a:t>
            </a:r>
            <a:r>
              <a:rPr sz="2200" spc="-55" dirty="0">
                <a:latin typeface="Arial"/>
                <a:cs typeface="Arial"/>
              </a:rPr>
              <a:t>Agroforumil,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2019)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391" y="5900928"/>
            <a:ext cx="2872740" cy="368935"/>
          </a:xfrm>
          <a:prstGeom prst="rect">
            <a:avLst/>
          </a:prstGeom>
          <a:solidFill>
            <a:srgbClr val="FFF1CC"/>
          </a:solidFill>
          <a:ln w="9144">
            <a:solidFill>
              <a:srgbClr val="FFE699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Arial"/>
                <a:cs typeface="Arial"/>
              </a:rPr>
              <a:t>Mitmeid </a:t>
            </a:r>
            <a:r>
              <a:rPr sz="1800" spc="-5" dirty="0">
                <a:latin typeface="Arial"/>
                <a:cs typeface="Arial"/>
              </a:rPr>
              <a:t>„õelaid“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probleeme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3003" y="6112764"/>
            <a:ext cx="1922145" cy="368935"/>
          </a:xfrm>
          <a:prstGeom prst="rect">
            <a:avLst/>
          </a:prstGeom>
          <a:solidFill>
            <a:srgbClr val="FFF1CC"/>
          </a:solidFill>
          <a:ln w="9144">
            <a:solidFill>
              <a:srgbClr val="FFD966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spc="-80" dirty="0">
                <a:latin typeface="Arial"/>
                <a:cs typeface="Arial"/>
              </a:rPr>
              <a:t>Avatud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mõtlemine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7164" y="5835396"/>
            <a:ext cx="1813560" cy="646430"/>
          </a:xfrm>
          <a:prstGeom prst="rect">
            <a:avLst/>
          </a:prstGeom>
          <a:solidFill>
            <a:srgbClr val="FFF1CC"/>
          </a:solidFill>
          <a:ln w="9144">
            <a:solidFill>
              <a:srgbClr val="FFD966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95" dirty="0">
                <a:latin typeface="Arial"/>
                <a:cs typeface="Arial"/>
              </a:rPr>
              <a:t>Koostöö,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Ühised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väärtused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E6039A9B-42F7-4EF5-923C-1895D3C6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352"/>
            <a:ext cx="4641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0" dirty="0"/>
              <a:t>Kuidas </a:t>
            </a:r>
            <a:r>
              <a:rPr sz="3600" spc="-130" dirty="0"/>
              <a:t>on </a:t>
            </a:r>
            <a:r>
              <a:rPr sz="3600" spc="-135" dirty="0"/>
              <a:t>olukord</a:t>
            </a:r>
            <a:r>
              <a:rPr sz="3600" spc="-175" dirty="0"/>
              <a:t> </a:t>
            </a:r>
            <a:r>
              <a:rPr sz="3600" spc="-280" dirty="0"/>
              <a:t>Eestis?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10641" y="1497914"/>
            <a:ext cx="10910570" cy="4878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310" dirty="0">
                <a:latin typeface="Arial"/>
                <a:cs typeface="Arial"/>
              </a:rPr>
              <a:t>SÄÄSTVA </a:t>
            </a:r>
            <a:r>
              <a:rPr sz="2200" spc="-285" dirty="0">
                <a:latin typeface="Arial"/>
                <a:cs typeface="Arial"/>
              </a:rPr>
              <a:t>ARENGU </a:t>
            </a:r>
            <a:r>
              <a:rPr sz="2200" spc="-229" dirty="0">
                <a:latin typeface="Arial"/>
                <a:cs typeface="Arial"/>
              </a:rPr>
              <a:t>NÄITAJAD, </a:t>
            </a:r>
            <a:r>
              <a:rPr sz="2200" spc="-70" dirty="0">
                <a:latin typeface="Arial"/>
                <a:cs typeface="Arial"/>
              </a:rPr>
              <a:t>statistikaamet </a:t>
            </a:r>
            <a:r>
              <a:rPr sz="2200" spc="-110" dirty="0">
                <a:latin typeface="Arial"/>
                <a:cs typeface="Arial"/>
              </a:rPr>
              <a:t>2018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https:/</a:t>
            </a:r>
            <a:r>
              <a:rPr sz="2200" spc="-45" dirty="0">
                <a:latin typeface="Arial"/>
                <a:cs typeface="Arial"/>
                <a:hlinkClick r:id="rId2"/>
              </a:rPr>
              <a:t>/w</a:t>
            </a:r>
            <a:r>
              <a:rPr sz="2200" spc="-45" dirty="0">
                <a:latin typeface="Arial"/>
                <a:cs typeface="Arial"/>
              </a:rPr>
              <a:t>w</a:t>
            </a:r>
            <a:r>
              <a:rPr sz="2200" spc="-45" dirty="0">
                <a:latin typeface="Arial"/>
                <a:cs typeface="Arial"/>
                <a:hlinkClick r:id="rId2"/>
              </a:rPr>
              <a:t>w.stat.ee/valjaanne-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45"/>
              </a:lnSpc>
            </a:pPr>
            <a:r>
              <a:rPr sz="2200" spc="-105" dirty="0">
                <a:latin typeface="Arial"/>
                <a:cs typeface="Arial"/>
              </a:rPr>
              <a:t>2018_saastva-arengu-naitajad</a:t>
            </a:r>
            <a:endParaRPr sz="2200">
              <a:latin typeface="Arial"/>
              <a:cs typeface="Arial"/>
            </a:endParaRPr>
          </a:p>
          <a:p>
            <a:pPr marL="241300" marR="454659" indent="-228600">
              <a:lnSpc>
                <a:spcPct val="7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60" dirty="0">
                <a:latin typeface="Arial"/>
                <a:cs typeface="Arial"/>
              </a:rPr>
              <a:t>Eestis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85" dirty="0">
                <a:latin typeface="Arial"/>
                <a:cs typeface="Arial"/>
              </a:rPr>
              <a:t>põllumajanduse </a:t>
            </a:r>
            <a:r>
              <a:rPr sz="2200" spc="-45" dirty="0">
                <a:latin typeface="Arial"/>
                <a:cs typeface="Arial"/>
              </a:rPr>
              <a:t>tootlikkus </a:t>
            </a:r>
            <a:r>
              <a:rPr sz="2200" spc="-95" dirty="0">
                <a:latin typeface="Arial"/>
                <a:cs typeface="Arial"/>
              </a:rPr>
              <a:t>suurenenud, </a:t>
            </a:r>
            <a:r>
              <a:rPr sz="2200" spc="-70" dirty="0">
                <a:latin typeface="Arial"/>
                <a:cs typeface="Arial"/>
              </a:rPr>
              <a:t>kuid </a:t>
            </a:r>
            <a:r>
              <a:rPr sz="2200" spc="-100" dirty="0">
                <a:latin typeface="Arial"/>
                <a:cs typeface="Arial"/>
              </a:rPr>
              <a:t>jääb </a:t>
            </a:r>
            <a:r>
              <a:rPr sz="2200" spc="-110" dirty="0">
                <a:latin typeface="Arial"/>
                <a:cs typeface="Arial"/>
              </a:rPr>
              <a:t>praegu </a:t>
            </a:r>
            <a:r>
              <a:rPr sz="2200" spc="-95" dirty="0">
                <a:latin typeface="Arial"/>
                <a:cs typeface="Arial"/>
              </a:rPr>
              <a:t>veel </a:t>
            </a:r>
            <a:r>
              <a:rPr sz="2200" spc="-60" dirty="0">
                <a:latin typeface="Arial"/>
                <a:cs typeface="Arial"/>
              </a:rPr>
              <a:t>viiendiku </a:t>
            </a:r>
            <a:r>
              <a:rPr sz="2200" spc="-70" dirty="0">
                <a:latin typeface="Arial"/>
                <a:cs typeface="Arial"/>
              </a:rPr>
              <a:t>võrra</a:t>
            </a:r>
            <a:r>
              <a:rPr sz="2200" spc="-34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alla  </a:t>
            </a:r>
            <a:r>
              <a:rPr sz="2200" spc="-125" dirty="0">
                <a:latin typeface="Arial"/>
                <a:cs typeface="Arial"/>
              </a:rPr>
              <a:t>Euroopa </a:t>
            </a:r>
            <a:r>
              <a:rPr sz="2200" spc="-90" dirty="0">
                <a:latin typeface="Arial"/>
                <a:cs typeface="Arial"/>
              </a:rPr>
              <a:t>Liidu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keskmisele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245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90" dirty="0">
                <a:latin typeface="Arial"/>
                <a:cs typeface="Arial"/>
              </a:rPr>
              <a:t>Mahepõllumajandusmaa </a:t>
            </a:r>
            <a:r>
              <a:rPr sz="2200" spc="-80" dirty="0">
                <a:latin typeface="Arial"/>
                <a:cs typeface="Arial"/>
              </a:rPr>
              <a:t>pindala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60" dirty="0">
                <a:latin typeface="Arial"/>
                <a:cs typeface="Arial"/>
              </a:rPr>
              <a:t>pidevalt </a:t>
            </a:r>
            <a:r>
              <a:rPr sz="2200" spc="-95" dirty="0">
                <a:latin typeface="Arial"/>
                <a:cs typeface="Arial"/>
              </a:rPr>
              <a:t>suurenenud, </a:t>
            </a:r>
            <a:r>
              <a:rPr sz="2200" spc="-120" dirty="0">
                <a:latin typeface="Arial"/>
                <a:cs typeface="Arial"/>
              </a:rPr>
              <a:t>arvestades </a:t>
            </a:r>
            <a:r>
              <a:rPr sz="2200" spc="-100" dirty="0">
                <a:latin typeface="Arial"/>
                <a:cs typeface="Arial"/>
              </a:rPr>
              <a:t>selle </a:t>
            </a:r>
            <a:r>
              <a:rPr sz="2200" spc="-130" dirty="0">
                <a:latin typeface="Arial"/>
                <a:cs typeface="Arial"/>
              </a:rPr>
              <a:t>osakaalu</a:t>
            </a:r>
            <a:r>
              <a:rPr sz="2200" spc="-34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kogu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45"/>
              </a:lnSpc>
            </a:pPr>
            <a:r>
              <a:rPr sz="2200" spc="-90" dirty="0">
                <a:latin typeface="Arial"/>
                <a:cs typeface="Arial"/>
              </a:rPr>
              <a:t>põllumajandusmaast, </a:t>
            </a:r>
            <a:r>
              <a:rPr sz="2200" spc="-85" dirty="0">
                <a:latin typeface="Arial"/>
                <a:cs typeface="Arial"/>
              </a:rPr>
              <a:t>oleme </a:t>
            </a:r>
            <a:r>
              <a:rPr sz="2200" spc="-350" dirty="0">
                <a:latin typeface="Arial"/>
                <a:cs typeface="Arial"/>
              </a:rPr>
              <a:t>EL </a:t>
            </a:r>
            <a:r>
              <a:rPr sz="2200" spc="-90" dirty="0">
                <a:latin typeface="Arial"/>
                <a:cs typeface="Arial"/>
              </a:rPr>
              <a:t>kolmandal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kohal</a:t>
            </a:r>
            <a:endParaRPr sz="2200">
              <a:latin typeface="Arial"/>
              <a:cs typeface="Arial"/>
            </a:endParaRPr>
          </a:p>
          <a:p>
            <a:pPr marL="241300" marR="127635" indent="-228600">
              <a:lnSpc>
                <a:spcPct val="70000"/>
              </a:lnSpc>
              <a:spcBef>
                <a:spcPts val="101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60" dirty="0">
                <a:latin typeface="Arial"/>
                <a:cs typeface="Arial"/>
              </a:rPr>
              <a:t>Aastaga </a:t>
            </a:r>
            <a:r>
              <a:rPr sz="2200" spc="-110" dirty="0">
                <a:latin typeface="Arial"/>
                <a:cs typeface="Arial"/>
              </a:rPr>
              <a:t>2011 </a:t>
            </a:r>
            <a:r>
              <a:rPr sz="2200" spc="-80" dirty="0">
                <a:latin typeface="Arial"/>
                <a:cs typeface="Arial"/>
              </a:rPr>
              <a:t>võrreldes </a:t>
            </a:r>
            <a:r>
              <a:rPr sz="2200" spc="-75" dirty="0">
                <a:latin typeface="Arial"/>
                <a:cs typeface="Arial"/>
              </a:rPr>
              <a:t>on </a:t>
            </a:r>
            <a:r>
              <a:rPr sz="2200" spc="-80" dirty="0">
                <a:latin typeface="Arial"/>
                <a:cs typeface="Arial"/>
              </a:rPr>
              <a:t>taimekaitsevahendite </a:t>
            </a:r>
            <a:r>
              <a:rPr sz="2200" spc="-55" dirty="0">
                <a:latin typeface="Arial"/>
                <a:cs typeface="Arial"/>
              </a:rPr>
              <a:t>turustamine </a:t>
            </a:r>
            <a:r>
              <a:rPr sz="2200" spc="-95" dirty="0">
                <a:latin typeface="Arial"/>
                <a:cs typeface="Arial"/>
              </a:rPr>
              <a:t>suurenenud </a:t>
            </a:r>
            <a:r>
              <a:rPr sz="2200" spc="-40" dirty="0">
                <a:latin typeface="Arial"/>
                <a:cs typeface="Arial"/>
              </a:rPr>
              <a:t>ligi </a:t>
            </a:r>
            <a:r>
              <a:rPr sz="2200" spc="-175" dirty="0">
                <a:latin typeface="Arial"/>
                <a:cs typeface="Arial"/>
              </a:rPr>
              <a:t>kaks </a:t>
            </a:r>
            <a:r>
              <a:rPr sz="2200" spc="-95" dirty="0">
                <a:latin typeface="Arial"/>
                <a:cs typeface="Arial"/>
              </a:rPr>
              <a:t>korda, </a:t>
            </a:r>
            <a:r>
              <a:rPr sz="2200" spc="-195" dirty="0">
                <a:latin typeface="Arial"/>
                <a:cs typeface="Arial"/>
              </a:rPr>
              <a:t>aga  </a:t>
            </a:r>
            <a:r>
              <a:rPr sz="2200" spc="-80" dirty="0">
                <a:latin typeface="Arial"/>
                <a:cs typeface="Arial"/>
              </a:rPr>
              <a:t>võrreldes </a:t>
            </a:r>
            <a:r>
              <a:rPr sz="2200" spc="-55" dirty="0">
                <a:latin typeface="Arial"/>
                <a:cs typeface="Arial"/>
              </a:rPr>
              <a:t>teiste </a:t>
            </a:r>
            <a:r>
              <a:rPr sz="2200" spc="-75" dirty="0">
                <a:latin typeface="Arial"/>
                <a:cs typeface="Arial"/>
              </a:rPr>
              <a:t>riikidega </a:t>
            </a:r>
            <a:r>
              <a:rPr sz="2200" spc="-100" dirty="0">
                <a:latin typeface="Arial"/>
                <a:cs typeface="Arial"/>
              </a:rPr>
              <a:t>jääb suuremale </a:t>
            </a:r>
            <a:r>
              <a:rPr sz="2200" spc="-120" dirty="0">
                <a:latin typeface="Arial"/>
                <a:cs typeface="Arial"/>
              </a:rPr>
              <a:t>osale </a:t>
            </a:r>
            <a:r>
              <a:rPr sz="2200" spc="-80" dirty="0">
                <a:latin typeface="Arial"/>
                <a:cs typeface="Arial"/>
              </a:rPr>
              <a:t>alla </a:t>
            </a:r>
            <a:r>
              <a:rPr sz="2200" spc="-60" dirty="0">
                <a:latin typeface="Arial"/>
                <a:cs typeface="Arial"/>
              </a:rPr>
              <a:t>toimeaine </a:t>
            </a:r>
            <a:r>
              <a:rPr sz="2200" spc="-95" dirty="0">
                <a:latin typeface="Arial"/>
                <a:cs typeface="Arial"/>
              </a:rPr>
              <a:t>koguselt </a:t>
            </a:r>
            <a:r>
              <a:rPr sz="2200" spc="-55" dirty="0">
                <a:latin typeface="Arial"/>
                <a:cs typeface="Arial"/>
              </a:rPr>
              <a:t>hektari</a:t>
            </a:r>
            <a:r>
              <a:rPr sz="2200" spc="-34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kohta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245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40" dirty="0">
                <a:latin typeface="Arial"/>
                <a:cs typeface="Arial"/>
              </a:rPr>
              <a:t>Eesti </a:t>
            </a:r>
            <a:r>
              <a:rPr sz="2200" spc="-60" dirty="0">
                <a:latin typeface="Arial"/>
                <a:cs typeface="Arial"/>
              </a:rPr>
              <a:t>põllumajandustootja </a:t>
            </a:r>
            <a:r>
              <a:rPr sz="2200" spc="-114" dirty="0">
                <a:latin typeface="Arial"/>
                <a:cs typeface="Arial"/>
              </a:rPr>
              <a:t>kasutab </a:t>
            </a:r>
            <a:r>
              <a:rPr sz="2200" spc="-20" dirty="0">
                <a:latin typeface="Arial"/>
                <a:cs typeface="Arial"/>
              </a:rPr>
              <a:t>nii </a:t>
            </a:r>
            <a:r>
              <a:rPr sz="2200" spc="-85" dirty="0">
                <a:latin typeface="Arial"/>
                <a:cs typeface="Arial"/>
              </a:rPr>
              <a:t>lämmastikku </a:t>
            </a:r>
            <a:r>
              <a:rPr sz="2200" spc="-65" dirty="0">
                <a:latin typeface="Arial"/>
                <a:cs typeface="Arial"/>
              </a:rPr>
              <a:t>kui </a:t>
            </a:r>
            <a:r>
              <a:rPr sz="2200" spc="-165" dirty="0">
                <a:latin typeface="Arial"/>
                <a:cs typeface="Arial"/>
              </a:rPr>
              <a:t>ka </a:t>
            </a:r>
            <a:r>
              <a:rPr sz="2200" spc="-30" dirty="0">
                <a:latin typeface="Arial"/>
                <a:cs typeface="Arial"/>
              </a:rPr>
              <a:t>fosforit </a:t>
            </a:r>
            <a:r>
              <a:rPr sz="2200" spc="-55" dirty="0">
                <a:latin typeface="Arial"/>
                <a:cs typeface="Arial"/>
              </a:rPr>
              <a:t>hektari </a:t>
            </a:r>
            <a:r>
              <a:rPr sz="2200" spc="-85" dirty="0">
                <a:latin typeface="Arial"/>
                <a:cs typeface="Arial"/>
              </a:rPr>
              <a:t>kohta </a:t>
            </a:r>
            <a:r>
              <a:rPr sz="2200" spc="-120" dirty="0">
                <a:latin typeface="Arial"/>
                <a:cs typeface="Arial"/>
              </a:rPr>
              <a:t>vähem</a:t>
            </a:r>
            <a:r>
              <a:rPr sz="2200" spc="-409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kui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sz="2200" spc="-60" dirty="0">
                <a:latin typeface="Arial"/>
                <a:cs typeface="Arial"/>
              </a:rPr>
              <a:t>paljud </a:t>
            </a:r>
            <a:r>
              <a:rPr sz="2200" spc="-80" dirty="0">
                <a:latin typeface="Arial"/>
                <a:cs typeface="Arial"/>
              </a:rPr>
              <a:t>teised </a:t>
            </a:r>
            <a:r>
              <a:rPr sz="2200" spc="-125" dirty="0">
                <a:latin typeface="Arial"/>
                <a:cs typeface="Arial"/>
              </a:rPr>
              <a:t>Euroopa </a:t>
            </a:r>
            <a:r>
              <a:rPr sz="2200" spc="-90" dirty="0">
                <a:latin typeface="Arial"/>
                <a:cs typeface="Arial"/>
              </a:rPr>
              <a:t>Liidu </a:t>
            </a:r>
            <a:r>
              <a:rPr sz="2200" spc="-60" dirty="0">
                <a:latin typeface="Arial"/>
                <a:cs typeface="Arial"/>
              </a:rPr>
              <a:t>põllumajandustootjad, </a:t>
            </a:r>
            <a:r>
              <a:rPr sz="2200" spc="-80" dirty="0">
                <a:latin typeface="Arial"/>
                <a:cs typeface="Arial"/>
              </a:rPr>
              <a:t>ehkki </a:t>
            </a:r>
            <a:r>
              <a:rPr sz="2200" spc="-135" dirty="0">
                <a:latin typeface="Arial"/>
                <a:cs typeface="Arial"/>
              </a:rPr>
              <a:t>kogused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100" dirty="0">
                <a:latin typeface="Arial"/>
                <a:cs typeface="Arial"/>
              </a:rPr>
              <a:t>aasta-aastalt</a:t>
            </a:r>
            <a:r>
              <a:rPr sz="2200" spc="-38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veidi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45"/>
              </a:lnSpc>
            </a:pPr>
            <a:r>
              <a:rPr sz="2200" spc="-95" dirty="0">
                <a:latin typeface="Arial"/>
                <a:cs typeface="Arial"/>
              </a:rPr>
              <a:t>suurenenud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245"/>
              </a:lnSpc>
              <a:spcBef>
                <a:spcPts val="209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60" dirty="0">
                <a:latin typeface="Arial"/>
                <a:cs typeface="Arial"/>
              </a:rPr>
              <a:t>Eestis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85" dirty="0">
                <a:latin typeface="Arial"/>
                <a:cs typeface="Arial"/>
              </a:rPr>
              <a:t>üleeuroopalise </a:t>
            </a:r>
            <a:r>
              <a:rPr sz="2200" spc="-114" dirty="0">
                <a:latin typeface="Arial"/>
                <a:cs typeface="Arial"/>
              </a:rPr>
              <a:t>tähtsusega </a:t>
            </a:r>
            <a:r>
              <a:rPr sz="2200" spc="-75" dirty="0">
                <a:latin typeface="Arial"/>
                <a:cs typeface="Arial"/>
              </a:rPr>
              <a:t>elupaigatüübid </a:t>
            </a:r>
            <a:r>
              <a:rPr sz="2200" spc="-70" dirty="0">
                <a:latin typeface="Arial"/>
                <a:cs typeface="Arial"/>
              </a:rPr>
              <a:t>ja </a:t>
            </a:r>
            <a:r>
              <a:rPr sz="2200" spc="-35" dirty="0">
                <a:latin typeface="Arial"/>
                <a:cs typeface="Arial"/>
              </a:rPr>
              <a:t>liigid </a:t>
            </a:r>
            <a:r>
              <a:rPr sz="2200" spc="-125" dirty="0">
                <a:latin typeface="Arial"/>
                <a:cs typeface="Arial"/>
              </a:rPr>
              <a:t>paremas </a:t>
            </a:r>
            <a:r>
              <a:rPr sz="2200" spc="-120" dirty="0">
                <a:latin typeface="Arial"/>
                <a:cs typeface="Arial"/>
              </a:rPr>
              <a:t>seisundis </a:t>
            </a:r>
            <a:r>
              <a:rPr sz="2200" spc="-65" dirty="0">
                <a:latin typeface="Arial"/>
                <a:cs typeface="Arial"/>
              </a:rPr>
              <a:t>kui</a:t>
            </a:r>
            <a:r>
              <a:rPr sz="2200" spc="-26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Euroopa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sz="2200" spc="-114" dirty="0">
                <a:latin typeface="Arial"/>
                <a:cs typeface="Arial"/>
              </a:rPr>
              <a:t>Liidus </a:t>
            </a:r>
            <a:r>
              <a:rPr sz="2200" spc="-95" dirty="0">
                <a:latin typeface="Arial"/>
                <a:cs typeface="Arial"/>
              </a:rPr>
              <a:t>(näiteks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95" dirty="0">
                <a:latin typeface="Arial"/>
                <a:cs typeface="Arial"/>
              </a:rPr>
              <a:t>paranenud </a:t>
            </a:r>
            <a:r>
              <a:rPr sz="2200" spc="-90" dirty="0">
                <a:latin typeface="Arial"/>
                <a:cs typeface="Arial"/>
              </a:rPr>
              <a:t>euroopa </a:t>
            </a:r>
            <a:r>
              <a:rPr sz="2200" spc="-85" dirty="0">
                <a:latin typeface="Arial"/>
                <a:cs typeface="Arial"/>
              </a:rPr>
              <a:t>naaritsa, </a:t>
            </a:r>
            <a:r>
              <a:rPr sz="2200" spc="-65" dirty="0">
                <a:latin typeface="Arial"/>
                <a:cs typeface="Arial"/>
              </a:rPr>
              <a:t>tõugja </a:t>
            </a:r>
            <a:r>
              <a:rPr sz="2200" spc="-70" dirty="0">
                <a:latin typeface="Arial"/>
                <a:cs typeface="Arial"/>
              </a:rPr>
              <a:t>ja </a:t>
            </a:r>
            <a:r>
              <a:rPr sz="2200" spc="-90" dirty="0">
                <a:latin typeface="Arial"/>
                <a:cs typeface="Arial"/>
              </a:rPr>
              <a:t>harjuse, </a:t>
            </a:r>
            <a:r>
              <a:rPr sz="2200" spc="-75" dirty="0">
                <a:latin typeface="Arial"/>
                <a:cs typeface="Arial"/>
              </a:rPr>
              <a:t>samuti </a:t>
            </a:r>
            <a:r>
              <a:rPr sz="2200" spc="-90" dirty="0">
                <a:latin typeface="Arial"/>
                <a:cs typeface="Arial"/>
              </a:rPr>
              <a:t>mõne </a:t>
            </a:r>
            <a:r>
              <a:rPr sz="2200" spc="-10" dirty="0">
                <a:latin typeface="Arial"/>
                <a:cs typeface="Arial"/>
              </a:rPr>
              <a:t>kiili-</a:t>
            </a:r>
            <a:r>
              <a:rPr sz="2200" spc="-42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ja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45"/>
              </a:lnSpc>
            </a:pPr>
            <a:r>
              <a:rPr sz="2200" spc="-40" dirty="0">
                <a:latin typeface="Arial"/>
                <a:cs typeface="Arial"/>
              </a:rPr>
              <a:t>liblikaliigi </a:t>
            </a:r>
            <a:r>
              <a:rPr sz="2200" spc="-110" dirty="0">
                <a:latin typeface="Arial"/>
                <a:cs typeface="Arial"/>
              </a:rPr>
              <a:t>seisund; </a:t>
            </a:r>
            <a:r>
              <a:rPr sz="2200" spc="-65" dirty="0">
                <a:latin typeface="Arial"/>
                <a:cs typeface="Arial"/>
              </a:rPr>
              <a:t>endiselt </a:t>
            </a:r>
            <a:r>
              <a:rPr sz="2200" spc="-100" dirty="0">
                <a:latin typeface="Arial"/>
                <a:cs typeface="Arial"/>
              </a:rPr>
              <a:t>halveneb </a:t>
            </a:r>
            <a:r>
              <a:rPr sz="2200" spc="-195" dirty="0">
                <a:latin typeface="Arial"/>
                <a:cs typeface="Arial"/>
              </a:rPr>
              <a:t>aga </a:t>
            </a:r>
            <a:r>
              <a:rPr sz="2200" spc="-95" dirty="0">
                <a:latin typeface="Arial"/>
                <a:cs typeface="Arial"/>
              </a:rPr>
              <a:t>näiteks </a:t>
            </a:r>
            <a:r>
              <a:rPr sz="2200" spc="-70" dirty="0">
                <a:latin typeface="Arial"/>
                <a:cs typeface="Arial"/>
              </a:rPr>
              <a:t>ebapärlikarbi, </a:t>
            </a:r>
            <a:r>
              <a:rPr sz="2200" spc="-95" dirty="0">
                <a:latin typeface="Arial"/>
                <a:cs typeface="Arial"/>
              </a:rPr>
              <a:t>kõre </a:t>
            </a:r>
            <a:r>
              <a:rPr sz="2200" spc="-65" dirty="0">
                <a:latin typeface="Arial"/>
                <a:cs typeface="Arial"/>
              </a:rPr>
              <a:t>ja </a:t>
            </a:r>
            <a:r>
              <a:rPr sz="2200" spc="-95" dirty="0">
                <a:latin typeface="Arial"/>
                <a:cs typeface="Arial"/>
              </a:rPr>
              <a:t>lendorava</a:t>
            </a:r>
            <a:r>
              <a:rPr sz="2200" spc="-35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seisund)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40" dirty="0">
                <a:latin typeface="Arial"/>
                <a:cs typeface="Arial"/>
              </a:rPr>
              <a:t>Eesti </a:t>
            </a:r>
            <a:r>
              <a:rPr sz="2200" spc="-100" dirty="0">
                <a:latin typeface="Arial"/>
                <a:cs typeface="Arial"/>
              </a:rPr>
              <a:t>peamine </a:t>
            </a:r>
            <a:r>
              <a:rPr sz="2200" spc="-130" dirty="0">
                <a:latin typeface="Arial"/>
                <a:cs typeface="Arial"/>
              </a:rPr>
              <a:t>kasvuhoonegaaside </a:t>
            </a:r>
            <a:r>
              <a:rPr sz="2200" spc="-100" dirty="0">
                <a:latin typeface="Arial"/>
                <a:cs typeface="Arial"/>
              </a:rPr>
              <a:t>allikas </a:t>
            </a:r>
            <a:r>
              <a:rPr sz="2200" spc="-70" dirty="0">
                <a:latin typeface="Arial"/>
                <a:cs typeface="Arial"/>
              </a:rPr>
              <a:t>on fossiilkütuste </a:t>
            </a:r>
            <a:r>
              <a:rPr sz="2200" spc="-65" dirty="0">
                <a:latin typeface="Arial"/>
                <a:cs typeface="Arial"/>
              </a:rPr>
              <a:t>põletamine </a:t>
            </a:r>
            <a:r>
              <a:rPr sz="2200" spc="-30" dirty="0">
                <a:latin typeface="Arial"/>
                <a:cs typeface="Arial"/>
              </a:rPr>
              <a:t>elektri- </a:t>
            </a:r>
            <a:r>
              <a:rPr sz="2200" spc="-70" dirty="0">
                <a:latin typeface="Arial"/>
                <a:cs typeface="Arial"/>
              </a:rPr>
              <a:t>ja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soojusenergia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sz="2200" spc="-40" dirty="0">
                <a:latin typeface="Arial"/>
                <a:cs typeface="Arial"/>
              </a:rPr>
              <a:t>tootmisel. </a:t>
            </a:r>
            <a:r>
              <a:rPr sz="2200" spc="-105" dirty="0">
                <a:latin typeface="Arial"/>
                <a:cs typeface="Arial"/>
              </a:rPr>
              <a:t>Põllumajandusest </a:t>
            </a:r>
            <a:r>
              <a:rPr sz="2200" spc="-95" dirty="0">
                <a:latin typeface="Arial"/>
                <a:cs typeface="Arial"/>
              </a:rPr>
              <a:t>pärines </a:t>
            </a:r>
            <a:r>
              <a:rPr sz="2200" spc="-250" dirty="0">
                <a:latin typeface="Arial"/>
                <a:cs typeface="Arial"/>
              </a:rPr>
              <a:t>7% </a:t>
            </a:r>
            <a:r>
              <a:rPr sz="2200" spc="-120" dirty="0">
                <a:latin typeface="Arial"/>
                <a:cs typeface="Arial"/>
              </a:rPr>
              <a:t>kasvuhoonegaasidest, </a:t>
            </a:r>
            <a:r>
              <a:rPr sz="2200" spc="-45" dirty="0">
                <a:latin typeface="Arial"/>
                <a:cs typeface="Arial"/>
              </a:rPr>
              <a:t>millest </a:t>
            </a:r>
            <a:r>
              <a:rPr sz="2200" spc="-90" dirty="0">
                <a:latin typeface="Arial"/>
                <a:cs typeface="Arial"/>
              </a:rPr>
              <a:t>suurima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osatähtsusega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45"/>
              </a:lnSpc>
            </a:pP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95" dirty="0">
                <a:latin typeface="Arial"/>
                <a:cs typeface="Arial"/>
              </a:rPr>
              <a:t>metaan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(57%).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5471" y="105155"/>
            <a:ext cx="1484376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88168" y="59435"/>
            <a:ext cx="1609344" cy="1475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7007" y="68452"/>
            <a:ext cx="1524000" cy="1496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5C8B8BA-A185-4727-8E97-DA27624A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373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80" dirty="0"/>
              <a:t>Toidutootmise </a:t>
            </a:r>
            <a:r>
              <a:rPr sz="4400" spc="-225" dirty="0"/>
              <a:t>kestlikkus </a:t>
            </a:r>
            <a:r>
              <a:rPr sz="4400" spc="-330" dirty="0"/>
              <a:t>Eestis </a:t>
            </a:r>
            <a:r>
              <a:rPr sz="4400" spc="-120" dirty="0"/>
              <a:t>-</a:t>
            </a:r>
            <a:r>
              <a:rPr sz="4400" spc="-240" dirty="0"/>
              <a:t> </a:t>
            </a:r>
            <a:r>
              <a:rPr sz="4400" spc="-229" dirty="0"/>
              <a:t>eeldused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24965"/>
            <a:ext cx="7011034" cy="36912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0"/>
              </a:spcBef>
              <a:buChar char="•"/>
              <a:tabLst>
                <a:tab pos="241300" algn="l"/>
              </a:tabLst>
            </a:pPr>
            <a:r>
              <a:rPr sz="2800" spc="-185" dirty="0">
                <a:latin typeface="Arial"/>
                <a:cs typeface="Arial"/>
              </a:rPr>
              <a:t>Keskendume </a:t>
            </a:r>
            <a:r>
              <a:rPr sz="2800" spc="-140" dirty="0">
                <a:latin typeface="Arial"/>
                <a:cs typeface="Arial"/>
              </a:rPr>
              <a:t>oma </a:t>
            </a:r>
            <a:r>
              <a:rPr sz="2800" spc="-105" dirty="0">
                <a:latin typeface="Arial"/>
                <a:cs typeface="Arial"/>
              </a:rPr>
              <a:t>tugevustele </a:t>
            </a:r>
            <a:r>
              <a:rPr sz="2800" spc="-90" dirty="0">
                <a:latin typeface="Arial"/>
                <a:cs typeface="Arial"/>
              </a:rPr>
              <a:t>ja </a:t>
            </a:r>
            <a:r>
              <a:rPr sz="2800" spc="-105" dirty="0">
                <a:latin typeface="Arial"/>
                <a:cs typeface="Arial"/>
              </a:rPr>
              <a:t>väldime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teiste  </a:t>
            </a:r>
            <a:r>
              <a:rPr sz="2800" spc="-45" dirty="0">
                <a:latin typeface="Arial"/>
                <a:cs typeface="Arial"/>
              </a:rPr>
              <a:t>riikide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vigu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sz="2800" spc="-145" dirty="0">
                <a:latin typeface="Arial"/>
                <a:cs typeface="Arial"/>
              </a:rPr>
              <a:t>Kujundame </a:t>
            </a:r>
            <a:r>
              <a:rPr sz="2800" spc="-45" dirty="0">
                <a:latin typeface="Arial"/>
                <a:cs typeface="Arial"/>
              </a:rPr>
              <a:t>toidutootmise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ringmajanduse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025"/>
              </a:lnSpc>
            </a:pPr>
            <a:r>
              <a:rPr sz="2800" spc="-40" dirty="0">
                <a:latin typeface="Arial"/>
                <a:cs typeface="Arial"/>
              </a:rPr>
              <a:t>põhimõtteid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järgivaks</a:t>
            </a:r>
            <a:endParaRPr sz="2800">
              <a:latin typeface="Arial"/>
              <a:cs typeface="Arial"/>
            </a:endParaRPr>
          </a:p>
          <a:p>
            <a:pPr marL="241300" marR="656590" indent="-228600">
              <a:lnSpc>
                <a:spcPts val="269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sz="2800" spc="-135" dirty="0">
                <a:latin typeface="Arial"/>
                <a:cs typeface="Arial"/>
              </a:rPr>
              <a:t>Väärtustame </a:t>
            </a:r>
            <a:r>
              <a:rPr sz="2800" spc="-90" dirty="0">
                <a:latin typeface="Arial"/>
                <a:cs typeface="Arial"/>
              </a:rPr>
              <a:t>ja </a:t>
            </a:r>
            <a:r>
              <a:rPr sz="2800" spc="-110" dirty="0">
                <a:latin typeface="Arial"/>
                <a:cs typeface="Arial"/>
              </a:rPr>
              <a:t>hoiame </a:t>
            </a:r>
            <a:r>
              <a:rPr sz="2800" spc="-45" dirty="0">
                <a:latin typeface="Arial"/>
                <a:cs typeface="Arial"/>
              </a:rPr>
              <a:t>tervist: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keskkonna,  </a:t>
            </a:r>
            <a:r>
              <a:rPr sz="2800" spc="-105" dirty="0">
                <a:latin typeface="Arial"/>
                <a:cs typeface="Arial"/>
              </a:rPr>
              <a:t>loomade </a:t>
            </a:r>
            <a:r>
              <a:rPr sz="2800" spc="-90" dirty="0">
                <a:latin typeface="Arial"/>
                <a:cs typeface="Arial"/>
              </a:rPr>
              <a:t>ja </a:t>
            </a:r>
            <a:r>
              <a:rPr sz="2800" spc="-95" dirty="0">
                <a:latin typeface="Arial"/>
                <a:cs typeface="Arial"/>
              </a:rPr>
              <a:t>inimeste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tervist</a:t>
            </a:r>
            <a:endParaRPr sz="2800">
              <a:latin typeface="Arial"/>
              <a:cs typeface="Arial"/>
            </a:endParaRPr>
          </a:p>
          <a:p>
            <a:pPr marL="241300" marR="518159" indent="-228600">
              <a:lnSpc>
                <a:spcPct val="8000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r>
              <a:rPr sz="2800" spc="-135" dirty="0">
                <a:latin typeface="Arial"/>
                <a:cs typeface="Arial"/>
              </a:rPr>
              <a:t>Väärtustame </a:t>
            </a:r>
            <a:r>
              <a:rPr sz="2800" spc="-180" dirty="0">
                <a:latin typeface="Arial"/>
                <a:cs typeface="Arial"/>
              </a:rPr>
              <a:t>Eesti </a:t>
            </a:r>
            <a:r>
              <a:rPr sz="2800" spc="5" dirty="0">
                <a:latin typeface="Arial"/>
                <a:cs typeface="Arial"/>
              </a:rPr>
              <a:t>toitu, </a:t>
            </a:r>
            <a:r>
              <a:rPr sz="2800" spc="-180" dirty="0">
                <a:latin typeface="Arial"/>
                <a:cs typeface="Arial"/>
              </a:rPr>
              <a:t>Eesti </a:t>
            </a:r>
            <a:r>
              <a:rPr sz="2800" spc="-90" dirty="0">
                <a:latin typeface="Arial"/>
                <a:cs typeface="Arial"/>
              </a:rPr>
              <a:t>põllumeest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ja  </a:t>
            </a:r>
            <a:r>
              <a:rPr sz="2800" spc="-5" dirty="0">
                <a:latin typeface="Arial"/>
                <a:cs typeface="Arial"/>
              </a:rPr>
              <a:t>toidutootjat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sz="2800" spc="-240" dirty="0">
                <a:latin typeface="Arial"/>
                <a:cs typeface="Arial"/>
              </a:rPr>
              <a:t>Teeme </a:t>
            </a:r>
            <a:r>
              <a:rPr sz="2800" spc="-145" dirty="0">
                <a:latin typeface="Arial"/>
                <a:cs typeface="Arial"/>
              </a:rPr>
              <a:t>asju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koos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333796"/>
            <a:ext cx="5216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spc="-240" dirty="0">
                <a:latin typeface="Arial"/>
                <a:cs typeface="Arial"/>
              </a:rPr>
              <a:t>Teeme </a:t>
            </a:r>
            <a:r>
              <a:rPr sz="2800" spc="-114" dirty="0">
                <a:latin typeface="Arial"/>
                <a:cs typeface="Arial"/>
              </a:rPr>
              <a:t>otsuseid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tead(m)uspõhiselt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2876" y="1903475"/>
            <a:ext cx="3112007" cy="3500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33256" y="5452973"/>
            <a:ext cx="630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Arial"/>
                <a:cs typeface="Arial"/>
              </a:rPr>
              <a:t>Foto: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iStock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40" dirty="0"/>
              <a:t>Piimafoorum </a:t>
            </a:r>
            <a:r>
              <a:rPr spc="-30" dirty="0"/>
              <a:t>3.oktoober</a:t>
            </a:r>
            <a:r>
              <a:rPr spc="-160" dirty="0"/>
              <a:t> </a:t>
            </a:r>
            <a:r>
              <a:rPr spc="-60" dirty="0"/>
              <a:t>2019</a:t>
            </a:r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B8A11FF8-4CAC-4D11-A2A2-A7A9898D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1" y="6194222"/>
            <a:ext cx="1391296" cy="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1469</Words>
  <Application>Microsoft Office PowerPoint</Application>
  <PresentationFormat>Laiekraan</PresentationFormat>
  <Paragraphs>221</Paragraphs>
  <Slides>19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Office Theme</vt:lpstr>
      <vt:lpstr>Bio- ja ringmajandus ning  koostöö teadlastega</vt:lpstr>
      <vt:lpstr>Biomajandus, ringmajandus, ringbiomajandus</vt:lpstr>
      <vt:lpstr>EL biomajanduse strateegia, uuendatud</vt:lpstr>
      <vt:lpstr>Miks me rõhutame majanduse kestlikku  arengut, ringmajandust?</vt:lpstr>
      <vt:lpstr>Toidutootmise globaalsed väljakutsed</vt:lpstr>
      <vt:lpstr>PowerPointi esitlus</vt:lpstr>
      <vt:lpstr>Bioringmajanduse põhimõtteid aitaks ellu viia  agroökoloogiliste süsteemide arendamine</vt:lpstr>
      <vt:lpstr>Kuidas on olukord Eestis?</vt:lpstr>
      <vt:lpstr>Toidutootmise kestlikkus Eestis - eeldused</vt:lpstr>
      <vt:lpstr>Teadus ja innovatsioon</vt:lpstr>
      <vt:lpstr>Teadmiste loomise ja innovatsiooni loogiline süsteem TRL – ingl. k. technology readiness level, tehnoloogia valmiduse astmed</vt:lpstr>
      <vt:lpstr>Miks teadus ja majandus käivad Eestis tihti  erinevaid radu?</vt:lpstr>
      <vt:lpstr>Kuidas saab teadus/teadlane põllumeest ja  toidutootjat toetada – maaülikooli näitel</vt:lpstr>
      <vt:lpstr>Täppisviljelus - paremate tulemuste saavutamine  väiksema ressursikuluga ja keskkonnasäästlikult</vt:lpstr>
      <vt:lpstr>Täppisviljeluse alane tegevus Maaülikoolis</vt:lpstr>
      <vt:lpstr>Väetise kulu, kui 1) väetis külvatakse põllul võrdselt, 2) kui väetamine  toimub saagikaartide alusel ja 3) kui väetamine toimub saagikaartide,  mullaandmete ja teadlaste soovituste järgi</vt:lpstr>
      <vt:lpstr>Toidu- ja kõrvalsaaduste väärindamise tehnoloogiate  ERA õppetool (VALORTECH)</vt:lpstr>
      <vt:lpstr>Ettevõtete ja maaülikooli teadlaste koostöö</vt:lpstr>
      <vt:lpstr>Tänan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Kuidas saab teadus toetada kestlikku toidu tootmise ahelat?</dc:title>
  <dc:creator>Ülle Jaakma</dc:creator>
  <cp:lastModifiedBy>Eneken Viks</cp:lastModifiedBy>
  <cp:revision>1</cp:revision>
  <dcterms:created xsi:type="dcterms:W3CDTF">2019-10-04T06:25:20Z</dcterms:created>
  <dcterms:modified xsi:type="dcterms:W3CDTF">2019-10-04T06:28:21Z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2019-10-04T00:00:00Z</vt:filetime>
  </property>
</Properties>
</file>