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12"/>
  </p:notesMasterIdLst>
  <p:sldIdLst>
    <p:sldId id="256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34C3A7-5184-42A4-950C-34D90276A336}" v="1" dt="2020-07-02T06:45:11.9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3DB57-E24B-4CF5-A1BB-371F518AF526}" type="datetimeFigureOut">
              <a:rPr lang="et-EE" smtClean="0"/>
              <a:t>02.07.2020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D406B-2ADC-4A8A-8044-E144A1AFC30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3092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08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9828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1757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086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96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30133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3915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97488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7514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t-EE"/>
              <a:t>03.07.2020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803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4942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t-EE"/>
              <a:t>03.07.2020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2BAE701-B3C3-401C-819E-7D4DC1689755}" type="slidenum">
              <a:rPr lang="et-EE" smtClean="0"/>
              <a:t>‹#›</a:t>
            </a:fld>
            <a:endParaRPr lang="et-E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30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iina@epkk.ee" TargetMode="External"/><Relationship Id="rId2" Type="http://schemas.openxmlformats.org/officeDocument/2006/relationships/hyperlink" Target="mailto:meeli@epkk.e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00672-9F08-41AF-AA2C-E2C54598F5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Uus ELi strateegia „Talust toidulauale“ – </a:t>
            </a:r>
            <a:r>
              <a:rPr lang="et-EE" b="1" dirty="0"/>
              <a:t>EPKK seisukohad</a:t>
            </a:r>
            <a:endParaRPr lang="et-EE" b="1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482FCB-F485-4DB2-95F3-CDFF3E1634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/>
              <a:t>Meeli Lindsaar 							03.07.2020</a:t>
            </a:r>
          </a:p>
          <a:p>
            <a:r>
              <a:rPr lang="et-EE" dirty="0"/>
              <a:t>Riina Maruštšak						</a:t>
            </a:r>
          </a:p>
          <a:p>
            <a:r>
              <a:rPr lang="et-EE" dirty="0"/>
              <a:t>Eesti Põllumajandus-Kaubanduskoda</a:t>
            </a:r>
          </a:p>
        </p:txBody>
      </p:sp>
      <p:pic>
        <p:nvPicPr>
          <p:cNvPr id="5" name="Picture 4" descr="A picture containing game&#10;&#10;Description automatically generated">
            <a:extLst>
              <a:ext uri="{FF2B5EF4-FFF2-40B4-BE49-F238E27FC236}">
                <a16:creationId xmlns:a16="http://schemas.microsoft.com/office/drawing/2014/main" id="{5B0E07AB-22C2-4AED-85BB-CC6C962754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371" y="0"/>
            <a:ext cx="3315629" cy="110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206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8549602-2890-456C-B063-7A66C00F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EPKK seisukohad</a:t>
            </a:r>
            <a:r>
              <a:rPr lang="et-EE" dirty="0"/>
              <a:t> – üldised (1)</a:t>
            </a:r>
            <a:endParaRPr lang="et-EE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1C6580-CB20-4646-A724-58AAFB4B2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t-EE"/>
              <a:t> Selgusetu on, kuidas on plaanitud strateegia eesmärkide elluviimine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/>
              <a:t>ÜPP eelarve ei ole piisav, tuleb arvestada ka majandus- ja sotsiaalsete eesmärkidega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/>
              <a:t> Puudub strateegia kõige olulisem osa – toidu tootmine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/>
              <a:t>Keskendutakse keskkonnale ja põllumajandusele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/>
              <a:t> Arvestama peab kõiki kolme jätkusuutlikkuse elementi – majandus, sotsiaalne ja keskkonnaalane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/>
              <a:t>Hetkel kogu rõhk keskkonnal, vaja leida tasakaal tootmise vajaduste ja võimaluste vahel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/>
              <a:t>Kuidas on tootmist piirates plaanis ära toita kasvava trendiga rahvastik?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/>
              <a:t> Tuleb tagada piisavad rahastamise vahendid ja võrdsed konkurentsitingimused ELi ühisturul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/>
              <a:t>Juurdepääs rahastamisele ja investeeringutele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/>
              <a:t>Otsetoetuste võrdsustamine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/>
              <a:t> Pole arvestatud tarbija hinnatundlikkuse ja COVID-19 mõjuga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/>
              <a:t>Töötuse määra tõus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/>
              <a:t>Kas tarbija on valmis selle kinni maksma?</a:t>
            </a:r>
            <a:endParaRPr lang="et-EE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F203434-538E-4133-B0CA-CFB4B6620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EFEC31-0401-4869-B044-C2D6F55E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2</a:t>
            </a:fld>
            <a:endParaRPr lang="et-EE"/>
          </a:p>
        </p:txBody>
      </p:sp>
      <p:pic>
        <p:nvPicPr>
          <p:cNvPr id="7" name="Picture 6" descr="A picture containing game&#10;&#10;Description automatically generated">
            <a:extLst>
              <a:ext uri="{FF2B5EF4-FFF2-40B4-BE49-F238E27FC236}">
                <a16:creationId xmlns:a16="http://schemas.microsoft.com/office/drawing/2014/main" id="{9F3AC9B8-56D8-4105-8EC5-ADED06F524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371" y="0"/>
            <a:ext cx="3315629" cy="110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956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8549602-2890-456C-B063-7A66C00F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EPKK seisukohad</a:t>
            </a:r>
            <a:r>
              <a:rPr lang="et-EE" dirty="0"/>
              <a:t> – üldised (2)</a:t>
            </a:r>
            <a:endParaRPr lang="et-EE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1C6580-CB20-4646-A724-58AAFB4B2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Ranged EL nõuded pärsivad põllumajandust ja toidutootmist rahvusvahelisel tasemel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Oht, et tarbija hakkab eelistama odavamat importkaupa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Aluseks peavad olema põhjalikud mõjuanalüüsid ja poliitikakujundamine peab olema teaduspõhine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Läbimõtlematu ja kiirustav tegutsemine seab ohtu kogu sektori elujõulisuse ning elanikkonna heaolu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Lähenemine peab olema liikmesriikide põhine – ei tohi diskrimineerida seni edukalt majandanud riike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Arvestama peab seni saavutatud ja kohalikke tingimusi, sh tootmispraktikaid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Eesmärkide täitmine 2030. aastaks ei ole realistlik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Eesmärkide täitmine peab toimuma testitud ja toimivate lahenduste kaudu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Arvestades niivõrd piiratud ajaraamistikku vajame toimivaid alternatiive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Eesti jaoks on oluline seista võimalikult hilise võrdlusaasta eest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34BF10-5CF9-49A7-A9A5-10E05B12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C18F41-2B7C-4C90-AD11-31FFED856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3</a:t>
            </a:fld>
            <a:endParaRPr lang="et-EE"/>
          </a:p>
        </p:txBody>
      </p:sp>
      <p:pic>
        <p:nvPicPr>
          <p:cNvPr id="7" name="Picture 6" descr="A picture containing game&#10;&#10;Description automatically generated">
            <a:extLst>
              <a:ext uri="{FF2B5EF4-FFF2-40B4-BE49-F238E27FC236}">
                <a16:creationId xmlns:a16="http://schemas.microsoft.com/office/drawing/2014/main" id="{FCD3B535-8CF3-4B91-8537-18E5B8B1D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371" y="0"/>
            <a:ext cx="3315629" cy="110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62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8549602-2890-456C-B063-7A66C00F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EPKK seisukohad</a:t>
            </a:r>
            <a:r>
              <a:rPr lang="et-EE" dirty="0"/>
              <a:t> – eesmärgid (1)</a:t>
            </a:r>
            <a:endParaRPr lang="et-EE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1C6580-CB20-4646-A724-58AAFB4B2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Taimekaitsevahendite kasutamise vähendamisel tuleb keskenduda kasutamisega seotud riskide vähendamisele, mitte koguste piiramisele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Eesti kasutamiselt ELi viimaste seas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Piiratud alternatiivid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Soodustada tuleb integreeritud taimekaitse rakendamise investeeringuid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Väetiste kasutamise vähendamisel tuleb keskenduda kasutamisega seotud riskide vähendamisele ja kasutustõhususe suurendamisele, mitte koguste piiramisele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Eesti kasutamiselt ELi viimaste seas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Täna seatud väetamisnormid juba arvestavad taimekasvu vajadust ja bilansipõhisust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</a:t>
            </a:r>
            <a:r>
              <a:rPr lang="et-EE" dirty="0" err="1"/>
              <a:t>Antimikroobikumide</a:t>
            </a:r>
            <a:r>
              <a:rPr lang="et-EE" dirty="0"/>
              <a:t> kasutamise vähendamisel peab soodustama tegevusi resistentsuse vähendamiseks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Loomaheaolu soodustavad investeeringud (nt </a:t>
            </a:r>
            <a:r>
              <a:rPr lang="et-EE" dirty="0" err="1"/>
              <a:t>bioohtuskavad</a:t>
            </a:r>
            <a:r>
              <a:rPr lang="et-EE" dirty="0"/>
              <a:t>, karjatervis)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Seni kuni ennetamine on kallim kui ravimine peab olema tagatud lisafinantseerimine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Mahepõllumajanduse osakaalu suurendamise asemel peab soodustama mahe tooraine </a:t>
            </a:r>
            <a:r>
              <a:rPr lang="et-EE" dirty="0" err="1"/>
              <a:t>väärindamist</a:t>
            </a:r>
            <a:endParaRPr lang="et-EE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Eestis osakaal peaaegu 23 %, millega oleme ELis teisel kohal (EL keskmine 8 %)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Suurendamine peaks tulema turunõudlusest, mitte kunstlikult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C7B3DA-C918-4D6B-AB0F-FBDFAD79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F1CD10-DEA0-4F5A-9CA5-5A6E9DF2F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4</a:t>
            </a:fld>
            <a:endParaRPr lang="et-EE"/>
          </a:p>
        </p:txBody>
      </p:sp>
      <p:pic>
        <p:nvPicPr>
          <p:cNvPr id="7" name="Picture 6" descr="A picture containing game&#10;&#10;Description automatically generated">
            <a:extLst>
              <a:ext uri="{FF2B5EF4-FFF2-40B4-BE49-F238E27FC236}">
                <a16:creationId xmlns:a16="http://schemas.microsoft.com/office/drawing/2014/main" id="{C873EE4E-450F-4D05-B3AC-92A99F87B9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371" y="0"/>
            <a:ext cx="3315629" cy="110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50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8549602-2890-456C-B063-7A66C00F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EPKK seisukohad</a:t>
            </a:r>
            <a:r>
              <a:rPr lang="et-EE" dirty="0"/>
              <a:t> – eesmärgid (2)</a:t>
            </a:r>
            <a:endParaRPr lang="et-EE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1C6580-CB20-4646-A724-58AAFB4B2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Toidujäätmete vähendamisel on vaja määratleda toidukao mõiste ja rõhk peab olema tarbija tekitatud jäätmetel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Eristama peab välditavaid ja vältimatuid toidujäätmeid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Investeeringud, et soodustada teisese kasutamise võimalusi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Ei toeta toidupakendile täiendavate nõuete lisamist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Valdkond juba täna rangelt reguleeritud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Soodustama peab innovatsiooni ja alternatiivide leidmist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Kestliku toidu märgistamise süsteem peab olema teaduspõhine ja rakendatud ühetaoliselt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Ei tohi kaasneda lisakulutusi ja –nõudeid tootjale, peab olema lihtne rakendada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Peab olema tarbijale lihtsalt mõistetav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Soodustada tuleb lühikest tarneahelat, seejuures eksporti takistamata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Kohaliku toidu tunnustamise võimaldamine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Kohustuslik toitumisalase teabe esitamine pakendi esiküljel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Peab olema tarbijale üheselt arusaadav – ei saa võrrelda võrdlematut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Ei tohi lubada taimse päritoluga toodete nimetamist loomsete toodete nimega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31617D-396C-4260-A8F7-6E08F0DA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E0B5E9-43C6-4357-9330-07C23CEDA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5</a:t>
            </a:fld>
            <a:endParaRPr lang="et-EE"/>
          </a:p>
        </p:txBody>
      </p:sp>
      <p:pic>
        <p:nvPicPr>
          <p:cNvPr id="7" name="Picture 6" descr="A picture containing game&#10;&#10;Description automatically generated">
            <a:extLst>
              <a:ext uri="{FF2B5EF4-FFF2-40B4-BE49-F238E27FC236}">
                <a16:creationId xmlns:a16="http://schemas.microsoft.com/office/drawing/2014/main" id="{7874C67A-A687-4ADD-AF84-976C8455FB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371" y="0"/>
            <a:ext cx="3315629" cy="110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634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8549602-2890-456C-B063-7A66C00F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EPKK seisukohad</a:t>
            </a:r>
            <a:r>
              <a:rPr lang="et-EE" dirty="0"/>
              <a:t> – eesmärgid (3)</a:t>
            </a:r>
            <a:endParaRPr lang="et-EE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1C6580-CB20-4646-A724-58AAFB4B2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Euroopa Komisjon ei tohi hakata kodanikele toitumist dikteerima – valik peab jääma tarbijale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Soodustama peab mitmekesist kohaliku päritoluga toitumist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Arvestada tuleb kohalike toitumisharjumuste ja tootmisvõimalustega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Strateegia rakendamine ei tohi pärssida toiduga kindlustatuse tagamist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Isevarustatuse tagamine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Jätkuvalt kasvav nõudlus toidutootmise järele – kuidas on võimalik maa ära toita ilma suurendamata tootlikkust ja rahvusvahelist kaubandust?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Toetame ELi nõuetega kooskõlas olevate rahvusvaheliste tootmisstandardite juurutamist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Liikmesriigid ei tohiks luua eraldi siseriiklikke standardeid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Sektori konkurentsivõime parandamiseks ei tohi ELi turgudele lubada importtoitu, mis ei vasta ELi keskkonnanõuetele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Järelevalve importtoidu kvaliteedi tagamiseks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dirty="0"/>
              <a:t> ELi </a:t>
            </a:r>
            <a:r>
              <a:rPr lang="et-EE" dirty="0" err="1"/>
              <a:t>ühisturul</a:t>
            </a:r>
            <a:r>
              <a:rPr lang="et-EE" dirty="0"/>
              <a:t> peavad olema tagatud võrdsed konkurentsitingimused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B51E5E-1D43-4200-936F-BB90ABF0C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D98526-ACA7-4343-A09E-8893B85E2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6</a:t>
            </a:fld>
            <a:endParaRPr lang="et-EE"/>
          </a:p>
        </p:txBody>
      </p:sp>
      <p:pic>
        <p:nvPicPr>
          <p:cNvPr id="7" name="Picture 6" descr="A picture containing game&#10;&#10;Description automatically generated">
            <a:extLst>
              <a:ext uri="{FF2B5EF4-FFF2-40B4-BE49-F238E27FC236}">
                <a16:creationId xmlns:a16="http://schemas.microsoft.com/office/drawing/2014/main" id="{C3022CAF-C3AD-4403-816E-0E72234D02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371" y="0"/>
            <a:ext cx="3315629" cy="110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23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ED4ED6A-CD93-4C48-A822-B112C857BB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/>
              <a:t>Täname!</a:t>
            </a:r>
            <a:endParaRPr lang="et-EE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6D06DB09-1C8A-480F-845C-4823A0F5F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>
                <a:hlinkClick r:id="rId2"/>
              </a:rPr>
              <a:t>meeli@epkk.ee</a:t>
            </a:r>
            <a:endParaRPr lang="et-EE"/>
          </a:p>
          <a:p>
            <a:r>
              <a:rPr lang="et-EE">
                <a:hlinkClick r:id="rId3"/>
              </a:rPr>
              <a:t>riina@epkk.ee</a:t>
            </a:r>
            <a:r>
              <a:rPr lang="et-EE"/>
              <a:t> </a:t>
            </a:r>
            <a:endParaRPr lang="et-E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9EE4B-9F44-4E50-8603-3F537B38E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03.07.2020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8576C-3243-406F-B18F-F51B73AE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AE701-B3C3-401C-819E-7D4DC1689755}" type="slidenum">
              <a:rPr lang="et-EE" smtClean="0"/>
              <a:t>7</a:t>
            </a:fld>
            <a:endParaRPr lang="et-EE"/>
          </a:p>
        </p:txBody>
      </p:sp>
      <p:pic>
        <p:nvPicPr>
          <p:cNvPr id="6" name="Picture 5" descr="A picture containing game&#10;&#10;Description automatically generated">
            <a:extLst>
              <a:ext uri="{FF2B5EF4-FFF2-40B4-BE49-F238E27FC236}">
                <a16:creationId xmlns:a16="http://schemas.microsoft.com/office/drawing/2014/main" id="{F4A4178A-2011-437A-BF23-7E7ADEDA97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371" y="0"/>
            <a:ext cx="3315629" cy="1101959"/>
          </a:xfrm>
          <a:prstGeom prst="rect">
            <a:avLst/>
          </a:prstGeom>
        </p:spPr>
      </p:pic>
      <p:pic>
        <p:nvPicPr>
          <p:cNvPr id="9" name="Pilt 1">
            <a:extLst>
              <a:ext uri="{FF2B5EF4-FFF2-40B4-BE49-F238E27FC236}">
                <a16:creationId xmlns:a16="http://schemas.microsoft.com/office/drawing/2014/main" id="{37AAF269-D836-4E42-B8E0-7BB8B50B3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10338" y="1469046"/>
            <a:ext cx="2346329" cy="231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8128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9A2FC43A21FE044AE65A5D05ECB9DE1" ma:contentTypeVersion="10" ma:contentTypeDescription="Loo uus dokument" ma:contentTypeScope="" ma:versionID="d4075af63225a1d5aac3428c3924e47e">
  <xsd:schema xmlns:xsd="http://www.w3.org/2001/XMLSchema" xmlns:xs="http://www.w3.org/2001/XMLSchema" xmlns:p="http://schemas.microsoft.com/office/2006/metadata/properties" xmlns:ns3="a4b1a088-8639-4296-beaa-1a98df481727" xmlns:ns4="6302c5e7-ad9e-41ea-aea9-9f60ca7e1c66" targetNamespace="http://schemas.microsoft.com/office/2006/metadata/properties" ma:root="true" ma:fieldsID="5b05c01e28972ab099edd305539b7ae1" ns3:_="" ns4:_="">
    <xsd:import namespace="a4b1a088-8639-4296-beaa-1a98df481727"/>
    <xsd:import namespace="6302c5e7-ad9e-41ea-aea9-9f60ca7e1c6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b1a088-8639-4296-beaa-1a98df4817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02c5e7-ad9e-41ea-aea9-9f60ca7e1c6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Vihjeräsi jagami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B24E69-8EB4-40D5-B1EC-8A4B8CA1D0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b1a088-8639-4296-beaa-1a98df481727"/>
    <ds:schemaRef ds:uri="6302c5e7-ad9e-41ea-aea9-9f60ca7e1c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962DE3-D3C9-4F9E-B758-E6F99E5EC2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E36F29-DED8-4B7B-B97C-9BCBCD92701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112</TotalTime>
  <Words>632</Words>
  <Application>Microsoft Office PowerPoint</Application>
  <PresentationFormat>Laiekraan</PresentationFormat>
  <Paragraphs>85</Paragraphs>
  <Slides>7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Retrospect</vt:lpstr>
      <vt:lpstr>Uus ELi strateegia „Talust toidulauale“ – EPKK seisukohad</vt:lpstr>
      <vt:lpstr>EPKK seisukohad – üldised (1)</vt:lpstr>
      <vt:lpstr>EPKK seisukohad – üldised (2)</vt:lpstr>
      <vt:lpstr>EPKK seisukohad – eesmärgid (1)</vt:lpstr>
      <vt:lpstr>EPKK seisukohad – eesmärgid (2)</vt:lpstr>
      <vt:lpstr>EPKK seisukohad – eesmärgid (3)</vt:lpstr>
      <vt:lpstr>Täname!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Uus ELi strateegia „Talust toidulauale“ – EPKK seisukohad</dc:title>
  <dc:creator>Riina Maruštšak</dc:creator>
  <cp:lastModifiedBy>Meeli Lindsaar</cp:lastModifiedBy>
  <cp:revision>36</cp:revision>
  <dcterms:created xsi:type="dcterms:W3CDTF">2020-06-18T12:19:00Z</dcterms:created>
  <dcterms:modified xsi:type="dcterms:W3CDTF">2020-07-02T06:45:12Z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0x01010039A2FC43A21FE044AE65A5D05ECB9DE1</vt:lpwstr>
  </property>
</Properties>
</file>