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  <p:sldMasterId id="2147483665" r:id="rId2"/>
  </p:sldMasterIdLst>
  <p:notesMasterIdLst>
    <p:notesMasterId r:id="rId14"/>
  </p:notesMasterIdLst>
  <p:handoutMasterIdLst>
    <p:handoutMasterId r:id="rId15"/>
  </p:handoutMasterIdLst>
  <p:sldIdLst>
    <p:sldId id="273" r:id="rId3"/>
    <p:sldId id="309" r:id="rId4"/>
    <p:sldId id="308" r:id="rId5"/>
    <p:sldId id="316" r:id="rId6"/>
    <p:sldId id="310" r:id="rId7"/>
    <p:sldId id="311" r:id="rId8"/>
    <p:sldId id="312" r:id="rId9"/>
    <p:sldId id="313" r:id="rId10"/>
    <p:sldId id="314" r:id="rId11"/>
    <p:sldId id="315" r:id="rId12"/>
    <p:sldId id="274" r:id="rId13"/>
  </p:sldIdLst>
  <p:sldSz cx="8999538" cy="6840538"/>
  <p:notesSz cx="6797675" cy="9926638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333" autoAdjust="0"/>
  </p:normalViewPr>
  <p:slideViewPr>
    <p:cSldViewPr>
      <p:cViewPr varScale="1">
        <p:scale>
          <a:sx n="85" d="100"/>
          <a:sy n="85" d="100"/>
        </p:scale>
        <p:origin x="2406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et-E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23" y="0"/>
            <a:ext cx="2946325" cy="496701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26B3FE37-164B-4FF5-9E8E-1A32F076F8C0}" type="datetimeFigureOut">
              <a:rPr lang="et-EE" smtClean="0"/>
              <a:t>02.09.2020</a:t>
            </a:fld>
            <a:endParaRPr lang="et-E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et-E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23" y="9428464"/>
            <a:ext cx="2946325" cy="496700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6C390AB3-988D-455B-9F98-10948089CCEE}" type="slidenum">
              <a:rPr lang="et-EE" smtClean="0"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892817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50913" y="754063"/>
            <a:ext cx="4892675" cy="372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37284" cy="446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9429937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9937"/>
            <a:ext cx="2949180" cy="495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63310" algn="l"/>
                <a:tab pos="1326619" algn="l"/>
                <a:tab pos="1989929" algn="l"/>
                <a:tab pos="2653238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267169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10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086493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11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261376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980550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187820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267539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188405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696964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7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749786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8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9924754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0913" y="754063"/>
            <a:ext cx="489267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9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98152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265015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311176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89610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05442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42221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Martin Altraja</a:t>
            </a:r>
          </a:p>
          <a:p>
            <a:r>
              <a:rPr lang="et-EE" dirty="0" smtClean="0"/>
              <a:t>Martin.altraja@amet.ee</a:t>
            </a:r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798470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231255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749736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Martin Altraja</a:t>
            </a:r>
          </a:p>
          <a:p>
            <a:r>
              <a:rPr lang="et-EE" dirty="0" smtClean="0"/>
              <a:t>Martin.altraja@amet.ee</a:t>
            </a:r>
          </a:p>
          <a:p>
            <a:endParaRPr lang="et-EE" dirty="0" smtClean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n-US" dirty="0" err="1" smtClean="0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idx="11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011986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outline text format</a:t>
            </a:r>
          </a:p>
          <a:p>
            <a:pPr lvl="1"/>
            <a:r>
              <a:rPr lang="en-GB" altLang="en-US" dirty="0" smtClean="0"/>
              <a:t>Second Outline Level</a:t>
            </a:r>
          </a:p>
          <a:p>
            <a:pPr lvl="2"/>
            <a:r>
              <a:rPr lang="en-GB" altLang="en-US" dirty="0" smtClean="0"/>
              <a:t>Third Outline Level</a:t>
            </a:r>
          </a:p>
          <a:p>
            <a:pPr lvl="3"/>
            <a:r>
              <a:rPr lang="en-GB" altLang="en-US" dirty="0" smtClean="0"/>
              <a:t>Fourth Outline Level</a:t>
            </a:r>
          </a:p>
          <a:p>
            <a:pPr lvl="4"/>
            <a:r>
              <a:rPr lang="en-GB" altLang="en-US" dirty="0" smtClean="0"/>
              <a:t>Fifth Outline Level</a:t>
            </a:r>
          </a:p>
          <a:p>
            <a:pPr lvl="4"/>
            <a:r>
              <a:rPr lang="en-GB" altLang="en-US" dirty="0" smtClean="0"/>
              <a:t>Sixth Outline Level</a:t>
            </a:r>
          </a:p>
          <a:p>
            <a:pPr lvl="4"/>
            <a:r>
              <a:rPr lang="en-GB" altLang="en-US" dirty="0" smtClean="0"/>
              <a:t>Seventh Outline Level</a:t>
            </a:r>
          </a:p>
          <a:p>
            <a:pPr lvl="4"/>
            <a:r>
              <a:rPr lang="en-GB" altLang="en-US" dirty="0" smtClean="0"/>
              <a:t>Eighth Outline Level</a:t>
            </a:r>
          </a:p>
          <a:p>
            <a:pPr lvl="4"/>
            <a:r>
              <a:rPr lang="en-GB" altLang="en-US" dirty="0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0906" y="6303019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VTA</a:t>
            </a:r>
            <a:endParaRPr lang="et-EE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62" r:id="rId5"/>
    <p:sldLayoutId id="2147483660" r:id="rId6"/>
    <p:sldLayoutId id="2147483663" r:id="rId7"/>
    <p:sldLayoutId id="2147483655" r:id="rId8"/>
  </p:sldLayoutIdLst>
  <p:timing>
    <p:tnLst>
      <p:par>
        <p:cTn id="1" dur="indefinite" restart="never" nodeType="tmRoot"/>
      </p:par>
    </p:tnLst>
  </p:timing>
  <p:hf hdr="0"/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the outline text format</a:t>
            </a:r>
          </a:p>
          <a:p>
            <a:pPr lvl="1"/>
            <a:r>
              <a:rPr lang="en-GB" altLang="en-US" dirty="0" smtClean="0"/>
              <a:t>Second Outline Level</a:t>
            </a:r>
          </a:p>
          <a:p>
            <a:pPr lvl="2"/>
            <a:r>
              <a:rPr lang="en-GB" altLang="en-US" dirty="0" smtClean="0"/>
              <a:t>Third Outline Level</a:t>
            </a:r>
          </a:p>
          <a:p>
            <a:pPr lvl="3"/>
            <a:r>
              <a:rPr lang="en-GB" altLang="en-US" dirty="0" smtClean="0"/>
              <a:t>Fourth Outline Level</a:t>
            </a:r>
          </a:p>
          <a:p>
            <a:pPr lvl="4"/>
            <a:r>
              <a:rPr lang="en-GB" altLang="en-US" dirty="0" smtClean="0"/>
              <a:t>Fifth Outline Level</a:t>
            </a:r>
          </a:p>
          <a:p>
            <a:pPr lvl="4"/>
            <a:r>
              <a:rPr lang="en-GB" altLang="en-US" dirty="0" smtClean="0"/>
              <a:t>Sixth Outline Level</a:t>
            </a:r>
          </a:p>
          <a:p>
            <a:pPr lvl="4"/>
            <a:r>
              <a:rPr lang="en-GB" altLang="en-US" dirty="0" smtClean="0"/>
              <a:t>Seventh Outline Level</a:t>
            </a:r>
          </a:p>
          <a:p>
            <a:pPr lvl="4"/>
            <a:r>
              <a:rPr lang="en-GB" altLang="en-US" dirty="0" smtClean="0"/>
              <a:t>Eighth Outline Level</a:t>
            </a:r>
          </a:p>
          <a:p>
            <a:pPr lvl="4"/>
            <a:r>
              <a:rPr lang="en-GB" altLang="en-US" dirty="0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30301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0906" y="6303019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r>
              <a:rPr lang="et-EE" altLang="en-US" smtClean="0"/>
              <a:t>VTA</a:t>
            </a:r>
            <a:endParaRPr lang="et-EE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600114" y="6310999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 smtClean="0"/>
              <a:pPr/>
              <a:t>‹#›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47300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timing>
    <p:tnLst>
      <p:par>
        <p:cTn id="1" dur="indefinite" restart="never" nodeType="tmRoot"/>
      </p:par>
    </p:tnLst>
  </p:timing>
  <p:hf hdr="0"/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000" y="2052117"/>
            <a:ext cx="7200000" cy="3096344"/>
          </a:xfrm>
        </p:spPr>
        <p:txBody>
          <a:bodyPr/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smtClean="0"/>
              <a:t>Toiduseadus 01.01.21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altLang="en-US" sz="2000" dirty="0" smtClean="0">
              <a:solidFill>
                <a:srgbClr val="FFFFFF"/>
              </a:solidFill>
            </a:endParaRPr>
          </a:p>
          <a:p>
            <a:endParaRPr lang="et-EE" altLang="en-US" sz="2000" dirty="0">
              <a:solidFill>
                <a:srgbClr val="FFFFFF"/>
              </a:solidFill>
            </a:endParaRPr>
          </a:p>
          <a:p>
            <a:endParaRPr lang="et-EE" altLang="en-US" sz="2000" dirty="0" smtClean="0">
              <a:solidFill>
                <a:srgbClr val="FFFFFF"/>
              </a:solidFill>
            </a:endParaRPr>
          </a:p>
          <a:p>
            <a:r>
              <a:rPr lang="et-EE" altLang="en-US" sz="2000" dirty="0" smtClean="0">
                <a:solidFill>
                  <a:srgbClr val="FFFFFF"/>
                </a:solidFill>
              </a:rPr>
              <a:t>Veterinaar- ja Toiduamet</a:t>
            </a:r>
          </a:p>
          <a:p>
            <a:r>
              <a:rPr lang="et-EE" altLang="en-US" sz="2000" dirty="0" smtClean="0">
                <a:solidFill>
                  <a:srgbClr val="FFFFFF"/>
                </a:solidFill>
              </a:rPr>
              <a:t>02.09.2020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2506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</a:t>
            </a:r>
            <a:r>
              <a:rPr lang="et-EE" dirty="0" smtClean="0"/>
              <a:t>äilimisaja </a:t>
            </a:r>
            <a:r>
              <a:rPr lang="et-EE" dirty="0"/>
              <a:t>määramise ja kestvuskatsete </a:t>
            </a:r>
            <a:r>
              <a:rPr lang="et-EE" dirty="0" smtClean="0"/>
              <a:t>kord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endParaRPr lang="et-EE" dirty="0"/>
          </a:p>
          <a:p>
            <a:r>
              <a:rPr lang="et-EE" dirty="0" smtClean="0"/>
              <a:t>Volitusnormid </a:t>
            </a:r>
            <a:r>
              <a:rPr lang="et-EE" dirty="0"/>
              <a:t>toidu säilitamisnõuete ja kestvuskatsete tegemise korra kehtestamiseks tunnistatakse kehtetuks</a:t>
            </a:r>
            <a:endParaRPr lang="et-EE" dirty="0" smtClean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10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058188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					Aitäh!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999" y="3636293"/>
            <a:ext cx="7344242" cy="1728192"/>
          </a:xfrm>
        </p:spPr>
        <p:txBody>
          <a:bodyPr/>
          <a:lstStyle/>
          <a:p>
            <a:endParaRPr lang="et-EE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r>
              <a:rPr lang="et-EE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					 vet.agri.ee</a:t>
            </a:r>
            <a:endParaRPr 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t-EE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1947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792037"/>
          </a:xfrm>
        </p:spPr>
        <p:txBody>
          <a:bodyPr/>
          <a:lstStyle/>
          <a:p>
            <a:r>
              <a:rPr lang="et-EE" dirty="0" smtClean="0"/>
              <a:t>Menetlus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404045"/>
            <a:ext cx="7920000" cy="4877693"/>
          </a:xfrm>
        </p:spPr>
        <p:txBody>
          <a:bodyPr/>
          <a:lstStyle/>
          <a:p>
            <a:r>
              <a:rPr lang="et-EE" sz="2600" b="1" dirty="0"/>
              <a:t>VTK – </a:t>
            </a:r>
            <a:r>
              <a:rPr lang="et-EE" sz="2600" dirty="0"/>
              <a:t>väljatöötamiskavatsus 2017</a:t>
            </a:r>
          </a:p>
          <a:p>
            <a:r>
              <a:rPr lang="et-EE" sz="2600" b="1" dirty="0"/>
              <a:t>I kooskõlastamine</a:t>
            </a:r>
            <a:r>
              <a:rPr lang="et-EE" sz="2600" dirty="0"/>
              <a:t> – suvi 2018 – talv 2019</a:t>
            </a:r>
          </a:p>
          <a:p>
            <a:r>
              <a:rPr lang="et-EE" sz="2600" b="1" dirty="0"/>
              <a:t>II kooskõlastamine</a:t>
            </a:r>
            <a:r>
              <a:rPr lang="et-EE" sz="2600" dirty="0"/>
              <a:t> – suvi 2019</a:t>
            </a:r>
          </a:p>
          <a:p>
            <a:r>
              <a:rPr lang="et-EE" sz="2600" b="1" dirty="0"/>
              <a:t>Euroopa Komisjoni teavitamine</a:t>
            </a:r>
            <a:r>
              <a:rPr lang="et-EE" sz="2600" dirty="0"/>
              <a:t> toote turustamist mõjutavast tehnilist normist, tähtaeg 16.12.2019 </a:t>
            </a:r>
          </a:p>
          <a:p>
            <a:r>
              <a:rPr lang="et-EE" sz="2600" b="1" dirty="0"/>
              <a:t>III kooskõlastamine </a:t>
            </a:r>
            <a:r>
              <a:rPr lang="et-EE" sz="2600" dirty="0"/>
              <a:t>– suvi </a:t>
            </a:r>
            <a:r>
              <a:rPr lang="et-EE" sz="2600" dirty="0" smtClean="0"/>
              <a:t>2020</a:t>
            </a:r>
            <a:endParaRPr lang="et-EE" sz="2600" b="1" dirty="0"/>
          </a:p>
          <a:p>
            <a:pPr eaLnBrk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t-EE" sz="2600" b="1" dirty="0"/>
              <a:t>Riigikantseleile esitatud </a:t>
            </a:r>
            <a:r>
              <a:rPr lang="et-EE" sz="2600" dirty="0"/>
              <a:t>– 06.08.2020 </a:t>
            </a:r>
          </a:p>
          <a:p>
            <a:pPr eaLnBrk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t-EE" sz="2600" b="1" dirty="0"/>
              <a:t>Vabariigi Valitsuse istungi päevakorras </a:t>
            </a:r>
            <a:r>
              <a:rPr lang="et-EE" sz="2600" dirty="0"/>
              <a:t>27.08.2020</a:t>
            </a:r>
          </a:p>
          <a:p>
            <a:pPr eaLnBrk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t-EE" sz="2600" b="1" dirty="0"/>
              <a:t>Riigikogus menetlemine </a:t>
            </a:r>
            <a:r>
              <a:rPr lang="et-EE" sz="2600" dirty="0"/>
              <a:t>– 2020 II poolaastal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2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329598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792037"/>
          </a:xfrm>
        </p:spPr>
        <p:txBody>
          <a:bodyPr/>
          <a:lstStyle/>
          <a:p>
            <a:r>
              <a:rPr lang="et-EE" dirty="0" smtClean="0"/>
              <a:t>Miks?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747" y="1404045"/>
            <a:ext cx="7920000" cy="4513263"/>
          </a:xfrm>
        </p:spPr>
        <p:txBody>
          <a:bodyPr/>
          <a:lstStyle/>
          <a:p>
            <a:endParaRPr lang="et-EE" sz="2800" dirty="0" smtClean="0"/>
          </a:p>
          <a:p>
            <a:r>
              <a:rPr lang="et-EE" sz="2800" dirty="0" smtClean="0"/>
              <a:t>Vähendada </a:t>
            </a:r>
            <a:r>
              <a:rPr lang="et-EE" sz="2800" dirty="0"/>
              <a:t>toidukäitlejate </a:t>
            </a:r>
            <a:r>
              <a:rPr lang="et-EE" sz="2800" dirty="0" smtClean="0"/>
              <a:t>halduskoormust</a:t>
            </a:r>
          </a:p>
          <a:p>
            <a:r>
              <a:rPr lang="et-EE" sz="2800" dirty="0"/>
              <a:t>K</a:t>
            </a:r>
            <a:r>
              <a:rPr lang="et-EE" sz="2800" dirty="0" smtClean="0"/>
              <a:t>asutada </a:t>
            </a:r>
            <a:r>
              <a:rPr lang="et-EE" sz="2800" dirty="0"/>
              <a:t>võimalust kehtestada ettevõtte hoonete ja ruumide kohta paindlikumad </a:t>
            </a:r>
            <a:r>
              <a:rPr lang="et-EE" sz="2800" dirty="0" smtClean="0"/>
              <a:t>nõuded</a:t>
            </a:r>
          </a:p>
          <a:p>
            <a:r>
              <a:rPr lang="et-EE" sz="2800" dirty="0"/>
              <a:t>V</a:t>
            </a:r>
            <a:r>
              <a:rPr lang="et-EE" sz="2800" dirty="0" smtClean="0"/>
              <a:t>õimaldada </a:t>
            </a:r>
            <a:r>
              <a:rPr lang="et-EE" sz="2800" dirty="0"/>
              <a:t>loomse toidu turustamist </a:t>
            </a:r>
            <a:r>
              <a:rPr lang="et-EE" sz="2800" dirty="0" smtClean="0"/>
              <a:t>teatamiskohustuse alusel (nn </a:t>
            </a:r>
            <a:r>
              <a:rPr lang="et-EE" sz="2800" dirty="0" err="1" smtClean="0"/>
              <a:t>jaest</a:t>
            </a:r>
            <a:r>
              <a:rPr lang="et-EE" sz="2800" dirty="0" smtClean="0"/>
              <a:t> </a:t>
            </a:r>
            <a:r>
              <a:rPr lang="et-EE" sz="2800" dirty="0" err="1" smtClean="0"/>
              <a:t>jaessse</a:t>
            </a:r>
            <a:r>
              <a:rPr lang="et-EE" sz="2800" dirty="0" smtClean="0"/>
              <a:t> </a:t>
            </a:r>
            <a:r>
              <a:rPr lang="et-EE" sz="2800" dirty="0"/>
              <a:t>kui tegevus on väikesemahuline ja  kohaliku </a:t>
            </a:r>
            <a:r>
              <a:rPr lang="et-EE" sz="2800" dirty="0" smtClean="0"/>
              <a:t>ulatusega)</a:t>
            </a:r>
            <a:endParaRPr lang="et-EE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3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241673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936053"/>
          </a:xfrm>
        </p:spPr>
        <p:txBody>
          <a:bodyPr/>
          <a:lstStyle/>
          <a:p>
            <a:r>
              <a:rPr lang="et-EE" dirty="0" smtClean="0"/>
              <a:t>Muudatused vs kehtiv </a:t>
            </a:r>
            <a:r>
              <a:rPr lang="et-EE" dirty="0" err="1" smtClean="0"/>
              <a:t>ToiduS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476053"/>
            <a:ext cx="7920000" cy="4513263"/>
          </a:xfrm>
        </p:spPr>
        <p:txBody>
          <a:bodyPr/>
          <a:lstStyle/>
          <a:p>
            <a:pPr marL="342900" indent="-342900"/>
            <a:r>
              <a:rPr lang="et-EE" sz="2600" dirty="0"/>
              <a:t>Riigisisese loakohustuse asendamine teatamiskohustusega teatud käitlemisvaldkondades </a:t>
            </a:r>
          </a:p>
          <a:p>
            <a:pPr marL="342900" indent="-342900"/>
            <a:r>
              <a:rPr lang="et-EE" sz="2600" dirty="0"/>
              <a:t>Volitusnormide loomine hügieeninõuete paindliku rakendamise eesmärgil väikeettevõttes, sh </a:t>
            </a:r>
            <a:r>
              <a:rPr lang="et-EE" sz="2600" dirty="0" smtClean="0"/>
              <a:t>väike-tapamajas </a:t>
            </a:r>
            <a:r>
              <a:rPr lang="et-EE" sz="2600" dirty="0"/>
              <a:t>ning loomse toidu käitlemiseks jaekaubandusettevõttes, sh peamiselt elamiseks kasutatavas käitlemiskohas</a:t>
            </a:r>
          </a:p>
          <a:p>
            <a:pPr marL="342900" indent="-342900"/>
            <a:r>
              <a:rPr lang="et-EE" sz="2600" dirty="0"/>
              <a:t>Toidu säilitamisnõuete määramiseks ning kestvuskatsete </a:t>
            </a:r>
            <a:r>
              <a:rPr lang="et-EE" sz="2600" dirty="0" smtClean="0"/>
              <a:t>tegemiseks </a:t>
            </a:r>
            <a:r>
              <a:rPr lang="et-EE" sz="2600" dirty="0"/>
              <a:t>valdkonna eest vastutava ministri määruste </a:t>
            </a:r>
            <a:r>
              <a:rPr lang="et-EE" sz="2600" dirty="0" smtClean="0"/>
              <a:t>volitusnormide </a:t>
            </a:r>
            <a:r>
              <a:rPr lang="et-EE" sz="2600" dirty="0"/>
              <a:t>kehtetuks tunnistamine</a:t>
            </a:r>
          </a:p>
          <a:p>
            <a:endParaRPr lang="et-EE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4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61307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611956"/>
            <a:ext cx="7920000" cy="1008043"/>
          </a:xfrm>
        </p:spPr>
        <p:txBody>
          <a:bodyPr/>
          <a:lstStyle/>
          <a:p>
            <a:r>
              <a:rPr lang="et-EE" dirty="0" smtClean="0"/>
              <a:t>NB! 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</a:t>
            </a:r>
            <a:r>
              <a:rPr lang="et-EE" dirty="0" smtClean="0"/>
              <a:t>oiduhügieeninõuete </a:t>
            </a:r>
            <a:r>
              <a:rPr lang="et-EE" dirty="0"/>
              <a:t>paindliku rakendamise võimaldamise ning tegevusloakohustuse asendamise korral teatamiskohustusega ei vähene inimese tervise kaitse kõrge tase toidu valdkonnas ning nõuetekohaselt käideldud toit on ohutu inimese </a:t>
            </a:r>
            <a:r>
              <a:rPr lang="et-EE" dirty="0" smtClean="0"/>
              <a:t>tervisele</a:t>
            </a:r>
          </a:p>
          <a:p>
            <a:pPr marL="2971800" lvl="5" indent="-457200"/>
            <a:r>
              <a:rPr lang="et-EE" dirty="0" smtClean="0"/>
              <a:t>NB! Toiduhügieeninõuded </a:t>
            </a:r>
            <a:r>
              <a:rPr lang="et-EE" dirty="0"/>
              <a:t>kehtivad ka edaspidi ning alustavad ja juba tegutsevad </a:t>
            </a:r>
            <a:r>
              <a:rPr lang="et-EE" dirty="0" err="1"/>
              <a:t>toidukäitlejad</a:t>
            </a:r>
            <a:r>
              <a:rPr lang="et-EE" dirty="0"/>
              <a:t> peavad neid täitma olenemata ettevõtte suurusest või tegevusest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5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28580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Tegevusloakohustuse asendamine </a:t>
            </a:r>
            <a:r>
              <a:rPr lang="et-EE" dirty="0" smtClean="0"/>
              <a:t>teatamiskohustusega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980109"/>
            <a:ext cx="7920000" cy="4301629"/>
          </a:xfrm>
        </p:spPr>
        <p:txBody>
          <a:bodyPr/>
          <a:lstStyle/>
          <a:p>
            <a:r>
              <a:rPr lang="et-EE" dirty="0"/>
              <a:t>T</a:t>
            </a:r>
            <a:r>
              <a:rPr lang="et-EE" dirty="0" smtClean="0"/>
              <a:t>egevusluba </a:t>
            </a:r>
            <a:r>
              <a:rPr lang="et-EE" dirty="0"/>
              <a:t>vaid Euroopa Liidu </a:t>
            </a:r>
            <a:r>
              <a:rPr lang="et-EE" dirty="0" smtClean="0"/>
              <a:t>määrustes ette </a:t>
            </a:r>
            <a:r>
              <a:rPr lang="et-EE" dirty="0"/>
              <a:t>nähtud</a:t>
            </a:r>
            <a:r>
              <a:rPr lang="et-EE" dirty="0" smtClean="0"/>
              <a:t> valdkondades</a:t>
            </a:r>
          </a:p>
          <a:p>
            <a:r>
              <a:rPr lang="et-EE" dirty="0"/>
              <a:t>Riigisisene tegevusloakohustus </a:t>
            </a:r>
            <a:r>
              <a:rPr lang="et-EE" dirty="0" smtClean="0"/>
              <a:t>toitlustusettevõtete </a:t>
            </a:r>
            <a:r>
              <a:rPr lang="et-EE" dirty="0"/>
              <a:t>puhul, kus tuleb järgida toitlustamise ning toidu energia- ja </a:t>
            </a:r>
            <a:r>
              <a:rPr lang="et-EE" dirty="0" smtClean="0"/>
              <a:t>toitainete sisalduse erinõudeid 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6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55427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2016173"/>
          </a:xfrm>
        </p:spPr>
        <p:txBody>
          <a:bodyPr/>
          <a:lstStyle/>
          <a:p>
            <a:r>
              <a:rPr lang="et-EE" dirty="0" smtClean="0"/>
              <a:t>Volitusnorm </a:t>
            </a:r>
            <a:r>
              <a:rPr lang="et-EE" dirty="0"/>
              <a:t>väikesemahulise </a:t>
            </a:r>
            <a:r>
              <a:rPr lang="et-EE" dirty="0" smtClean="0"/>
              <a:t>ettevõtte ehituse</a:t>
            </a:r>
            <a:r>
              <a:rPr lang="et-EE" dirty="0"/>
              <a:t>, projektlahenduse ja seadmete kohandatud </a:t>
            </a:r>
            <a:r>
              <a:rPr lang="et-EE" dirty="0" smtClean="0"/>
              <a:t>hügieeninõuete kehtestamiseks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2628181"/>
            <a:ext cx="7920000" cy="3653557"/>
          </a:xfrm>
        </p:spPr>
        <p:txBody>
          <a:bodyPr/>
          <a:lstStyle/>
          <a:p>
            <a:pPr marL="108000" indent="0">
              <a:buNone/>
            </a:pPr>
            <a:r>
              <a:rPr lang="et-EE" sz="2800" dirty="0" smtClean="0"/>
              <a:t>Eesmärk</a:t>
            </a:r>
          </a:p>
          <a:p>
            <a:r>
              <a:rPr lang="et-EE" sz="2800" dirty="0"/>
              <a:t>anda põhiliselt elamiseks kasutatavas käitlemiskohas tegutsevatele </a:t>
            </a:r>
            <a:r>
              <a:rPr lang="et-EE" sz="2800" dirty="0" err="1"/>
              <a:t>toidukäitlejatele</a:t>
            </a:r>
            <a:r>
              <a:rPr lang="et-EE" sz="2800" dirty="0"/>
              <a:t> võimalus laiendada oma tegevust väikeettevõtte hügieeninõudeid </a:t>
            </a:r>
            <a:r>
              <a:rPr lang="et-EE" sz="2800" dirty="0" smtClean="0"/>
              <a:t>kohaldades</a:t>
            </a:r>
          </a:p>
          <a:p>
            <a:r>
              <a:rPr lang="et-EE" sz="2800" dirty="0" smtClean="0"/>
              <a:t>võimaldada väiketapamajade rajamist</a:t>
            </a:r>
          </a:p>
          <a:p>
            <a:pPr marL="108000" indent="0">
              <a:buNone/>
            </a:pPr>
            <a:r>
              <a:rPr lang="et-EE" sz="2800" dirty="0" smtClean="0"/>
              <a:t>Määratletakse </a:t>
            </a:r>
            <a:r>
              <a:rPr lang="et-EE" sz="2800" dirty="0"/>
              <a:t>ettevõtjad, </a:t>
            </a:r>
            <a:r>
              <a:rPr lang="et-EE" sz="2800" dirty="0" smtClean="0"/>
              <a:t>kellel võimalus kohaldada</a:t>
            </a:r>
            <a:endParaRPr lang="et-EE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7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410610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39999"/>
            <a:ext cx="7920000" cy="2088181"/>
          </a:xfrm>
        </p:spPr>
        <p:txBody>
          <a:bodyPr/>
          <a:lstStyle/>
          <a:p>
            <a:r>
              <a:rPr lang="et-EE" dirty="0" smtClean="0"/>
              <a:t>Volitusnorm </a:t>
            </a:r>
            <a:r>
              <a:rPr lang="et-EE" dirty="0"/>
              <a:t>hügieeninõuete kehtestamiseks </a:t>
            </a:r>
            <a:r>
              <a:rPr lang="et-EE"/>
              <a:t>loomse </a:t>
            </a:r>
            <a:r>
              <a:rPr lang="et-EE" smtClean="0"/>
              <a:t>toidu väikese-mahulise </a:t>
            </a:r>
            <a:r>
              <a:rPr lang="et-EE" dirty="0" smtClean="0"/>
              <a:t>käitlemisel ja tarnimisel teisele jaekaubandusettevõttele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2628180"/>
            <a:ext cx="7920000" cy="3653558"/>
          </a:xfrm>
        </p:spPr>
        <p:txBody>
          <a:bodyPr/>
          <a:lstStyle/>
          <a:p>
            <a:pPr marL="108000" indent="0">
              <a:buNone/>
            </a:pPr>
            <a:r>
              <a:rPr lang="et-EE" sz="2800" dirty="0" smtClean="0"/>
              <a:t>Eesmärk</a:t>
            </a:r>
          </a:p>
          <a:p>
            <a:r>
              <a:rPr lang="et-EE" sz="2800" dirty="0"/>
              <a:t>võimaldada jaekaubandusettevõttes, sealhulgas põhiliselt elamiseks kasutatavas käitlemiskohas, valmistatud loomse toidu turustamist teise, kohalikku jaekaubandus- või toitlustusettevõttesse </a:t>
            </a:r>
            <a:r>
              <a:rPr lang="et-EE" sz="2800" dirty="0" smtClean="0"/>
              <a:t>teatamiskohustuse alusel</a:t>
            </a:r>
          </a:p>
          <a:p>
            <a:pPr marL="108000" indent="0">
              <a:buNone/>
            </a:pPr>
            <a:r>
              <a:rPr lang="et-EE" sz="2800" dirty="0"/>
              <a:t>T</a:t>
            </a:r>
            <a:r>
              <a:rPr lang="et-EE" sz="2800" dirty="0" smtClean="0"/>
              <a:t>egevus kohaliku </a:t>
            </a:r>
            <a:r>
              <a:rPr lang="et-EE" sz="2800" dirty="0"/>
              <a:t>ulatusega ja </a:t>
            </a:r>
            <a:r>
              <a:rPr lang="et-EE" sz="2800" dirty="0" smtClean="0"/>
              <a:t>väikesemahuline </a:t>
            </a:r>
            <a:endParaRPr lang="et-EE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8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151652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Tegevusloa </a:t>
            </a:r>
            <a:r>
              <a:rPr lang="et-EE" dirty="0"/>
              <a:t>taotlemisel esitatavate dokumentide loetelu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</a:t>
            </a:r>
            <a:r>
              <a:rPr lang="et-EE" dirty="0" smtClean="0"/>
              <a:t>unnistatakse </a:t>
            </a:r>
            <a:r>
              <a:rPr lang="et-EE" dirty="0"/>
              <a:t>kehtetuks seaduse </a:t>
            </a:r>
            <a:r>
              <a:rPr lang="et-EE" dirty="0" smtClean="0"/>
              <a:t>punktid, </a:t>
            </a:r>
            <a:r>
              <a:rPr lang="et-EE" dirty="0"/>
              <a:t>mis käsitlevad ettevõtte asendiplaani koos vee ja kanalisatsiooni </a:t>
            </a:r>
            <a:r>
              <a:rPr lang="et-EE" dirty="0" err="1"/>
              <a:t>välisvõrkude</a:t>
            </a:r>
            <a:r>
              <a:rPr lang="et-EE" dirty="0"/>
              <a:t> plaaniga ning andmeid käitlemisruumides kasutatud viimistlusmaterjalide </a:t>
            </a:r>
            <a:r>
              <a:rPr lang="et-EE" dirty="0" smtClean="0"/>
              <a:t>kohta</a:t>
            </a:r>
          </a:p>
          <a:p>
            <a:r>
              <a:rPr lang="et-EE" dirty="0" smtClean="0"/>
              <a:t>Alles </a:t>
            </a:r>
            <a:r>
              <a:rPr lang="et-EE" dirty="0"/>
              <a:t>jääb kohustus edastada ruumide plaan, kus on näha ka veevõtu </a:t>
            </a:r>
            <a:r>
              <a:rPr lang="et-EE" dirty="0" smtClean="0"/>
              <a:t>kohad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t-EE" altLang="en-US" smtClean="0"/>
              <a:t>02.09.20</a:t>
            </a:r>
            <a:endParaRPr lang="et-E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91A857D3-8977-4B76-8A8E-76EC884CC3A4}" type="slidenum">
              <a:rPr lang="et-EE" altLang="en-US" smtClean="0"/>
              <a:pPr/>
              <a:t>9</a:t>
            </a:fld>
            <a:endParaRPr lang="et-EE" altLang="en-US" dirty="0"/>
          </a:p>
        </p:txBody>
      </p:sp>
    </p:spTree>
    <p:extLst>
      <p:ext uri="{BB962C8B-B14F-4D97-AF65-F5344CB8AC3E}">
        <p14:creationId xmlns:p14="http://schemas.microsoft.com/office/powerpoint/2010/main" val="201729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Custom</PresentationFormat>
  <Paragraphs>78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Microsoft YaHei</vt:lpstr>
      <vt:lpstr>Arial</vt:lpstr>
      <vt:lpstr>Arial Unicode MS</vt:lpstr>
      <vt:lpstr>Roboto Condensed</vt:lpstr>
      <vt:lpstr>Times New Roman</vt:lpstr>
      <vt:lpstr>Office Theme</vt:lpstr>
      <vt:lpstr>1_Office Theme</vt:lpstr>
      <vt:lpstr> Toiduseadus 01.01.21</vt:lpstr>
      <vt:lpstr>Menetlus</vt:lpstr>
      <vt:lpstr>Miks?</vt:lpstr>
      <vt:lpstr>Muudatused vs kehtiv ToiduS</vt:lpstr>
      <vt:lpstr>NB! </vt:lpstr>
      <vt:lpstr>Tegevusloakohustuse asendamine teatamiskohustusega</vt:lpstr>
      <vt:lpstr>Volitusnorm väikesemahulise ettevõtte ehituse, projektlahenduse ja seadmete kohandatud hügieeninõuete kehtestamiseks</vt:lpstr>
      <vt:lpstr>Volitusnorm hügieeninõuete kehtestamiseks loomse toidu väikese-mahulise käitlemisel ja tarnimisel teisele jaekaubandusettevõttele</vt:lpstr>
      <vt:lpstr>Tegevusloa taotlemisel esitatavate dokumentide loetelu</vt:lpstr>
      <vt:lpstr>Säilimisaja määramise ja kestvuskatsete kord</vt:lpstr>
      <vt:lpstr>     Aitäh!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2020-09-02T10:47:43Z</dcterms:modified>
</cp:coreProperties>
</file>