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p:regular r:id="rId17"/>
      <p:bold r:id="rId18"/>
      <p:italic r:id="rId19"/>
      <p:boldItalic r:id="rId20"/>
    </p:embeddedFont>
    <p:embeddedFont>
      <p:font typeface="Manual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1AViXJTarIJPJfULd1HXTrJBD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8EF646-DD7B-4052-8A30-7353CD0749CB}">
  <a:tblStyle styleId="{5F8EF646-DD7B-4052-8A30-7353CD0749CB}" styleName="Table_0">
    <a:wholeTbl>
      <a:tcTxStyle b="off" i="off">
        <a:font>
          <a:latin typeface="Roboto"/>
          <a:ea typeface="Roboto"/>
          <a:cs typeface="Robot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5F5E7"/>
          </a:solidFill>
        </a:fill>
      </a:tcStyle>
    </a:wholeTbl>
    <a:band1H>
      <a:tcTxStyle/>
      <a:tcStyle>
        <a:fill>
          <a:solidFill>
            <a:srgbClr val="EAECCC"/>
          </a:solidFill>
        </a:fill>
      </a:tcStyle>
    </a:band1H>
    <a:band2H>
      <a:tcTxStyle/>
    </a:band2H>
    <a:band1V>
      <a:tcTxStyle/>
      <a:tcStyle>
        <a:fill>
          <a:solidFill>
            <a:srgbClr val="EAECCC"/>
          </a:solidFill>
        </a:fill>
      </a:tcStyle>
    </a:band1V>
    <a:band2V>
      <a:tcTxStyle/>
    </a:band2V>
    <a:lastCol>
      <a:tcTxStyle b="on" i="off">
        <a:font>
          <a:latin typeface="Roboto"/>
          <a:ea typeface="Roboto"/>
          <a:cs typeface="Roboto"/>
        </a:font>
        <a:schemeClr val="lt1"/>
      </a:tcTxStyle>
      <a:tcStyle>
        <a:fill>
          <a:solidFill>
            <a:schemeClr val="accent1"/>
          </a:solidFill>
        </a:fill>
      </a:tcStyle>
    </a:lastCol>
    <a:firstCol>
      <a:tcTxStyle b="on" i="off">
        <a:font>
          <a:latin typeface="Roboto"/>
          <a:ea typeface="Roboto"/>
          <a:cs typeface="Roboto"/>
        </a:font>
        <a:schemeClr val="lt1"/>
      </a:tcTxStyle>
      <a:tcStyle>
        <a:fill>
          <a:solidFill>
            <a:schemeClr val="accent1"/>
          </a:solidFill>
        </a:fill>
      </a:tcStyle>
    </a:firstCol>
    <a:lastRow>
      <a:tcTxStyle b="on" i="off">
        <a:font>
          <a:latin typeface="Roboto"/>
          <a:ea typeface="Roboto"/>
          <a:cs typeface="Robot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Roboto"/>
          <a:ea typeface="Roboto"/>
          <a:cs typeface="Robot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Manuale-bold.fntdata"/><Relationship Id="rId21" Type="http://schemas.openxmlformats.org/officeDocument/2006/relationships/font" Target="fonts/Manuale-regular.fntdata"/><Relationship Id="rId24" Type="http://schemas.openxmlformats.org/officeDocument/2006/relationships/font" Target="fonts/Manuale-boldItalic.fntdata"/><Relationship Id="rId23" Type="http://schemas.openxmlformats.org/officeDocument/2006/relationships/font" Target="fonts/Manual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9294392" y="4034325"/>
            <a:ext cx="2628000" cy="2730837"/>
          </a:xfrm>
          <a:prstGeom prst="rect">
            <a:avLst/>
          </a:prstGeom>
          <a:noFill/>
          <a:ln>
            <a:noFill/>
          </a:ln>
        </p:spPr>
      </p:pic>
      <p:sp>
        <p:nvSpPr>
          <p:cNvPr id="15" name="Google Shape;15;p14"/>
          <p:cNvSpPr txBox="1"/>
          <p:nvPr>
            <p:ph type="ctrTitle"/>
          </p:nvPr>
        </p:nvSpPr>
        <p:spPr>
          <a:xfrm>
            <a:off x="3024000" y="1692000"/>
            <a:ext cx="8280000" cy="252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Manuale"/>
              <a:buNone/>
              <a:defRPr sz="4400">
                <a:latin typeface="Manuale"/>
                <a:ea typeface="Manuale"/>
                <a:cs typeface="Manuale"/>
                <a:sym typeface="Manua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4"/>
          <p:cNvSpPr txBox="1"/>
          <p:nvPr>
            <p:ph idx="1" type="subTitle"/>
          </p:nvPr>
        </p:nvSpPr>
        <p:spPr>
          <a:xfrm>
            <a:off x="3024000" y="4522652"/>
            <a:ext cx="5760000" cy="1352672"/>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4"/>
          <p:cNvSpPr txBox="1"/>
          <p:nvPr>
            <p:ph idx="2" type="body"/>
          </p:nvPr>
        </p:nvSpPr>
        <p:spPr>
          <a:xfrm>
            <a:off x="266978" y="4522652"/>
            <a:ext cx="2469547" cy="135267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 name="Google Shape;18;p14"/>
          <p:cNvCxnSpPr/>
          <p:nvPr/>
        </p:nvCxnSpPr>
        <p:spPr>
          <a:xfrm>
            <a:off x="2883363"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19" name="Google Shape;19;p14"/>
          <p:cNvCxnSpPr/>
          <p:nvPr/>
        </p:nvCxnSpPr>
        <p:spPr>
          <a:xfrm>
            <a:off x="0" y="1435007"/>
            <a:ext cx="12227968" cy="0"/>
          </a:xfrm>
          <a:prstGeom prst="straightConnector1">
            <a:avLst/>
          </a:prstGeom>
          <a:noFill/>
          <a:ln cap="flat" cmpd="sng" w="12700">
            <a:solidFill>
              <a:schemeClr val="dk1"/>
            </a:solidFill>
            <a:prstDash val="solid"/>
            <a:miter lim="800000"/>
            <a:headEnd len="sm" w="sm" type="none"/>
            <a:tailEnd len="sm" w="sm" type="none"/>
          </a:ln>
        </p:spPr>
      </p:cxnSp>
      <p:cxnSp>
        <p:nvCxnSpPr>
          <p:cNvPr id="20" name="Google Shape;20;p14"/>
          <p:cNvCxnSpPr/>
          <p:nvPr/>
        </p:nvCxnSpPr>
        <p:spPr>
          <a:xfrm>
            <a:off x="0" y="5964897"/>
            <a:ext cx="12192000" cy="0"/>
          </a:xfrm>
          <a:prstGeom prst="straightConnector1">
            <a:avLst/>
          </a:prstGeom>
          <a:noFill/>
          <a:ln cap="flat" cmpd="sng" w="12700">
            <a:solidFill>
              <a:schemeClr val="dk1"/>
            </a:solidFill>
            <a:prstDash val="solid"/>
            <a:miter lim="800000"/>
            <a:headEnd len="sm" w="sm" type="none"/>
            <a:tailEnd len="sm" w="sm" type="none"/>
          </a:ln>
        </p:spPr>
      </p:cxnSp>
      <p:sp>
        <p:nvSpPr>
          <p:cNvPr id="21" name="Google Shape;21;p14"/>
          <p:cNvSpPr txBox="1"/>
          <p:nvPr>
            <p:ph idx="3" type="body"/>
          </p:nvPr>
        </p:nvSpPr>
        <p:spPr>
          <a:xfrm>
            <a:off x="3024000" y="969328"/>
            <a:ext cx="6033232" cy="365125"/>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5"/>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 name="Google Shape;25;p15"/>
          <p:cNvCxnSpPr/>
          <p:nvPr/>
        </p:nvCxnSpPr>
        <p:spPr>
          <a:xfrm>
            <a:off x="2883363"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26" name="Google Shape;26;p15"/>
          <p:cNvCxnSpPr/>
          <p:nvPr/>
        </p:nvCxnSpPr>
        <p:spPr>
          <a:xfrm>
            <a:off x="0" y="1435007"/>
            <a:ext cx="121920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27" name="Shape 27"/>
        <p:cNvGrpSpPr/>
        <p:nvPr/>
      </p:nvGrpSpPr>
      <p:grpSpPr>
        <a:xfrm>
          <a:off x="0" y="0"/>
          <a:ext cx="0" cy="0"/>
          <a:chOff x="0" y="0"/>
          <a:chExt cx="0" cy="0"/>
        </a:xfrm>
      </p:grpSpPr>
      <p:pic>
        <p:nvPicPr>
          <p:cNvPr id="28" name="Google Shape;28;p16"/>
          <p:cNvPicPr preferRelativeResize="0"/>
          <p:nvPr/>
        </p:nvPicPr>
        <p:blipFill rotWithShape="1">
          <a:blip r:embed="rId2">
            <a:alphaModFix/>
          </a:blip>
          <a:srcRect b="0" l="0" r="0" t="0"/>
          <a:stretch/>
        </p:blipFill>
        <p:spPr>
          <a:xfrm>
            <a:off x="6819680" y="2620705"/>
            <a:ext cx="5328000" cy="4217480"/>
          </a:xfrm>
          <a:prstGeom prst="rect">
            <a:avLst/>
          </a:prstGeom>
          <a:noFill/>
          <a:ln>
            <a:noFill/>
          </a:ln>
        </p:spPr>
      </p:pic>
      <p:sp>
        <p:nvSpPr>
          <p:cNvPr id="29" name="Google Shape;29;p16"/>
          <p:cNvSpPr txBox="1"/>
          <p:nvPr>
            <p:ph type="title"/>
          </p:nvPr>
        </p:nvSpPr>
        <p:spPr>
          <a:xfrm>
            <a:off x="3023999" y="1691999"/>
            <a:ext cx="8280000" cy="25200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4400"/>
              <a:buFont typeface="Manuale"/>
              <a:buNone/>
              <a:defRPr sz="4400">
                <a:latin typeface="Manuale"/>
                <a:ea typeface="Manuale"/>
                <a:cs typeface="Manuale"/>
                <a:sym typeface="Manua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0" name="Google Shape;30;p16"/>
          <p:cNvCxnSpPr/>
          <p:nvPr/>
        </p:nvCxnSpPr>
        <p:spPr>
          <a:xfrm>
            <a:off x="2883363"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31" name="Google Shape;31;p16"/>
          <p:cNvCxnSpPr/>
          <p:nvPr/>
        </p:nvCxnSpPr>
        <p:spPr>
          <a:xfrm>
            <a:off x="0" y="1435007"/>
            <a:ext cx="12227968" cy="0"/>
          </a:xfrm>
          <a:prstGeom prst="straightConnector1">
            <a:avLst/>
          </a:prstGeom>
          <a:noFill/>
          <a:ln cap="flat" cmpd="sng" w="12700">
            <a:solidFill>
              <a:schemeClr val="dk1"/>
            </a:solidFill>
            <a:prstDash val="solid"/>
            <a:miter lim="800000"/>
            <a:headEnd len="sm" w="sm" type="none"/>
            <a:tailEnd len="sm" w="sm" type="none"/>
          </a:ln>
        </p:spPr>
      </p:cxnSp>
      <p:cxnSp>
        <p:nvCxnSpPr>
          <p:cNvPr id="32" name="Google Shape;32;p16"/>
          <p:cNvCxnSpPr/>
          <p:nvPr/>
        </p:nvCxnSpPr>
        <p:spPr>
          <a:xfrm>
            <a:off x="0" y="5784695"/>
            <a:ext cx="121920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ubble" type="secHead">
  <p:cSld name="SECTION_HEADER">
    <p:spTree>
      <p:nvGrpSpPr>
        <p:cNvPr id="33" name="Shape 33"/>
        <p:cNvGrpSpPr/>
        <p:nvPr/>
      </p:nvGrpSpPr>
      <p:grpSpPr>
        <a:xfrm>
          <a:off x="0" y="0"/>
          <a:ext cx="0" cy="0"/>
          <a:chOff x="0" y="0"/>
          <a:chExt cx="0" cy="0"/>
        </a:xfrm>
      </p:grpSpPr>
      <p:pic>
        <p:nvPicPr>
          <p:cNvPr id="34" name="Google Shape;34;p17"/>
          <p:cNvPicPr preferRelativeResize="0"/>
          <p:nvPr/>
        </p:nvPicPr>
        <p:blipFill rotWithShape="1">
          <a:blip r:embed="rId2">
            <a:alphaModFix/>
          </a:blip>
          <a:srcRect b="0" l="0" r="0" t="0"/>
          <a:stretch/>
        </p:blipFill>
        <p:spPr>
          <a:xfrm>
            <a:off x="1225764" y="2989940"/>
            <a:ext cx="4278857" cy="3744000"/>
          </a:xfrm>
          <a:prstGeom prst="rect">
            <a:avLst/>
          </a:prstGeom>
          <a:noFill/>
          <a:ln>
            <a:noFill/>
          </a:ln>
        </p:spPr>
      </p:pic>
      <p:cxnSp>
        <p:nvCxnSpPr>
          <p:cNvPr id="35" name="Google Shape;35;p17"/>
          <p:cNvCxnSpPr/>
          <p:nvPr/>
        </p:nvCxnSpPr>
        <p:spPr>
          <a:xfrm>
            <a:off x="9548698"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36" name="Google Shape;36;p17"/>
          <p:cNvCxnSpPr/>
          <p:nvPr/>
        </p:nvCxnSpPr>
        <p:spPr>
          <a:xfrm>
            <a:off x="0" y="1435007"/>
            <a:ext cx="12227968" cy="0"/>
          </a:xfrm>
          <a:prstGeom prst="straightConnector1">
            <a:avLst/>
          </a:prstGeom>
          <a:noFill/>
          <a:ln cap="flat" cmpd="sng" w="12700">
            <a:solidFill>
              <a:schemeClr val="dk1"/>
            </a:solidFill>
            <a:prstDash val="solid"/>
            <a:miter lim="800000"/>
            <a:headEnd len="sm" w="sm" type="none"/>
            <a:tailEnd len="sm" w="sm" type="none"/>
          </a:ln>
        </p:spPr>
      </p:cxnSp>
      <p:sp>
        <p:nvSpPr>
          <p:cNvPr id="37" name="Google Shape;37;p17"/>
          <p:cNvSpPr/>
          <p:nvPr/>
        </p:nvSpPr>
        <p:spPr>
          <a:xfrm>
            <a:off x="5240839" y="524076"/>
            <a:ext cx="6495966" cy="3543769"/>
          </a:xfrm>
          <a:custGeom>
            <a:rect b="b" l="l" r="r" t="t"/>
            <a:pathLst>
              <a:path extrusionOk="0" h="525" w="965">
                <a:moveTo>
                  <a:pt x="161" y="0"/>
                </a:moveTo>
                <a:cubicBezTo>
                  <a:pt x="87" y="0"/>
                  <a:pt x="28" y="58"/>
                  <a:pt x="28" y="133"/>
                </a:cubicBezTo>
                <a:cubicBezTo>
                  <a:pt x="28" y="490"/>
                  <a:pt x="28" y="342"/>
                  <a:pt x="28" y="411"/>
                </a:cubicBezTo>
                <a:cubicBezTo>
                  <a:pt x="28" y="497"/>
                  <a:pt x="0" y="525"/>
                  <a:pt x="0" y="525"/>
                </a:cubicBezTo>
                <a:cubicBezTo>
                  <a:pt x="798" y="525"/>
                  <a:pt x="798" y="525"/>
                  <a:pt x="798" y="525"/>
                </a:cubicBezTo>
                <a:cubicBezTo>
                  <a:pt x="875" y="525"/>
                  <a:pt x="937" y="463"/>
                  <a:pt x="937" y="386"/>
                </a:cubicBezTo>
                <a:cubicBezTo>
                  <a:pt x="937" y="174"/>
                  <a:pt x="937" y="171"/>
                  <a:pt x="937" y="111"/>
                </a:cubicBezTo>
                <a:cubicBezTo>
                  <a:pt x="937" y="29"/>
                  <a:pt x="965" y="0"/>
                  <a:pt x="965" y="0"/>
                </a:cubicBezTo>
                <a:lnTo>
                  <a:pt x="161" y="0"/>
                </a:lnTo>
                <a:close/>
              </a:path>
            </a:pathLst>
          </a:custGeom>
          <a:solidFill>
            <a:srgbClr val="C4CA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8" name="Google Shape;38;p17"/>
          <p:cNvSpPr txBox="1"/>
          <p:nvPr>
            <p:ph type="title"/>
          </p:nvPr>
        </p:nvSpPr>
        <p:spPr>
          <a:xfrm>
            <a:off x="5961648" y="867529"/>
            <a:ext cx="5361738" cy="197793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800"/>
              <a:buFont typeface="Manuale"/>
              <a:buNone/>
              <a:defRPr sz="4800">
                <a:latin typeface="Manuale"/>
                <a:ea typeface="Manuale"/>
                <a:cs typeface="Manuale"/>
                <a:sym typeface="Manua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5961648" y="2954417"/>
            <a:ext cx="5361738" cy="681199"/>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40" name="Google Shape;40;p17"/>
          <p:cNvCxnSpPr/>
          <p:nvPr/>
        </p:nvCxnSpPr>
        <p:spPr>
          <a:xfrm>
            <a:off x="2883363"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41" name="Google Shape;41;p17"/>
          <p:cNvCxnSpPr/>
          <p:nvPr/>
        </p:nvCxnSpPr>
        <p:spPr>
          <a:xfrm>
            <a:off x="0" y="5218934"/>
            <a:ext cx="121920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42" name="Shape 42"/>
        <p:cNvGrpSpPr/>
        <p:nvPr/>
      </p:nvGrpSpPr>
      <p:grpSpPr>
        <a:xfrm>
          <a:off x="0" y="0"/>
          <a:ext cx="0" cy="0"/>
          <a:chOff x="0" y="0"/>
          <a:chExt cx="0" cy="0"/>
        </a:xfrm>
      </p:grpSpPr>
      <p:sp>
        <p:nvSpPr>
          <p:cNvPr id="43" name="Google Shape;43;p18"/>
          <p:cNvSpPr txBox="1"/>
          <p:nvPr>
            <p:ph idx="1" type="body"/>
          </p:nvPr>
        </p:nvSpPr>
        <p:spPr>
          <a:xfrm>
            <a:off x="354724" y="1836000"/>
            <a:ext cx="10930676" cy="4320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 name="Shape 44"/>
        <p:cNvGrpSpPr/>
        <p:nvPr/>
      </p:nvGrpSpPr>
      <p:grpSpPr>
        <a:xfrm>
          <a:off x="0" y="0"/>
          <a:ext cx="0" cy="0"/>
          <a:chOff x="0" y="0"/>
          <a:chExt cx="0" cy="0"/>
        </a:xfrm>
      </p:grpSpPr>
      <p:sp>
        <p:nvSpPr>
          <p:cNvPr id="45" name="Google Shape;45;p19"/>
          <p:cNvSpPr txBox="1"/>
          <p:nvPr>
            <p:ph idx="1" type="body"/>
          </p:nvPr>
        </p:nvSpPr>
        <p:spPr>
          <a:xfrm>
            <a:off x="8081475" y="431162"/>
            <a:ext cx="3222523" cy="899997"/>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type="title"/>
          </p:nvPr>
        </p:nvSpPr>
        <p:spPr>
          <a:xfrm>
            <a:off x="3024000" y="431162"/>
            <a:ext cx="4916840" cy="90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2" type="body"/>
          </p:nvPr>
        </p:nvSpPr>
        <p:spPr>
          <a:xfrm>
            <a:off x="3024000" y="1825625"/>
            <a:ext cx="4916842"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9"/>
          <p:cNvSpPr txBox="1"/>
          <p:nvPr>
            <p:ph idx="3" type="body"/>
          </p:nvPr>
        </p:nvSpPr>
        <p:spPr>
          <a:xfrm>
            <a:off x="8085221" y="1825625"/>
            <a:ext cx="3874168"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9" name="Google Shape;49;p19"/>
          <p:cNvCxnSpPr/>
          <p:nvPr/>
        </p:nvCxnSpPr>
        <p:spPr>
          <a:xfrm>
            <a:off x="2883363"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50" name="Google Shape;50;p19"/>
          <p:cNvCxnSpPr/>
          <p:nvPr/>
        </p:nvCxnSpPr>
        <p:spPr>
          <a:xfrm>
            <a:off x="0" y="1435007"/>
            <a:ext cx="121920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1" name="Shape 51"/>
        <p:cNvGrpSpPr/>
        <p:nvPr/>
      </p:nvGrpSpPr>
      <p:grpSpPr>
        <a:xfrm>
          <a:off x="0" y="0"/>
          <a:ext cx="0" cy="0"/>
          <a:chOff x="0" y="0"/>
          <a:chExt cx="0" cy="0"/>
        </a:xfrm>
      </p:grpSpPr>
      <p:sp>
        <p:nvSpPr>
          <p:cNvPr id="52" name="Google Shape;52;p20"/>
          <p:cNvSpPr/>
          <p:nvPr>
            <p:ph idx="2" type="pic"/>
          </p:nvPr>
        </p:nvSpPr>
        <p:spPr>
          <a:xfrm>
            <a:off x="3096940" y="0"/>
            <a:ext cx="9095060" cy="6858001"/>
          </a:xfrm>
          <a:prstGeom prst="rect">
            <a:avLst/>
          </a:prstGeom>
          <a:noFill/>
          <a:ln>
            <a:noFill/>
          </a:ln>
        </p:spPr>
      </p:sp>
      <p:sp>
        <p:nvSpPr>
          <p:cNvPr id="53" name="Google Shape;53;p20"/>
          <p:cNvSpPr txBox="1"/>
          <p:nvPr>
            <p:ph idx="1" type="body"/>
          </p:nvPr>
        </p:nvSpPr>
        <p:spPr>
          <a:xfrm>
            <a:off x="226932" y="1883868"/>
            <a:ext cx="2442856"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54" name="Google Shape;54;p20"/>
          <p:cNvCxnSpPr/>
          <p:nvPr/>
        </p:nvCxnSpPr>
        <p:spPr>
          <a:xfrm>
            <a:off x="2883363" y="-7977"/>
            <a:ext cx="0" cy="6865977"/>
          </a:xfrm>
          <a:prstGeom prst="straightConnector1">
            <a:avLst/>
          </a:prstGeom>
          <a:noFill/>
          <a:ln cap="flat" cmpd="sng" w="12700">
            <a:solidFill>
              <a:schemeClr val="dk1"/>
            </a:solidFill>
            <a:prstDash val="solid"/>
            <a:miter lim="800000"/>
            <a:headEnd len="sm" w="sm" type="none"/>
            <a:tailEnd len="sm" w="sm" type="none"/>
          </a:ln>
        </p:spPr>
      </p:cxnSp>
      <p:cxnSp>
        <p:nvCxnSpPr>
          <p:cNvPr id="55" name="Google Shape;55;p20"/>
          <p:cNvCxnSpPr/>
          <p:nvPr/>
        </p:nvCxnSpPr>
        <p:spPr>
          <a:xfrm>
            <a:off x="0" y="1435007"/>
            <a:ext cx="121920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1"/>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Roboto"/>
              <a:buNone/>
              <a:defRPr b="0" i="0" sz="2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Roboto"/>
              <a:buChar char="–"/>
              <a:defRPr b="0" i="0" sz="2000" u="none" cap="none" strike="noStrike">
                <a:solidFill>
                  <a:schemeClr val="dk1"/>
                </a:solidFill>
                <a:latin typeface="Roboto"/>
                <a:ea typeface="Roboto"/>
                <a:cs typeface="Roboto"/>
                <a:sym typeface="Roboto"/>
              </a:defRPr>
            </a:lvl1pPr>
            <a:lvl2pPr indent="-342900" lvl="1" marL="914400" marR="0" rtl="0" algn="l">
              <a:lnSpc>
                <a:spcPct val="90000"/>
              </a:lnSpc>
              <a:spcBef>
                <a:spcPts val="50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2pPr>
            <a:lvl3pPr indent="-330200" lvl="2" marL="1371600" marR="0" rtl="0" algn="l">
              <a:lnSpc>
                <a:spcPct val="90000"/>
              </a:lnSpc>
              <a:spcBef>
                <a:spcPts val="500"/>
              </a:spcBef>
              <a:spcAft>
                <a:spcPts val="0"/>
              </a:spcAft>
              <a:buClr>
                <a:schemeClr val="dk1"/>
              </a:buClr>
              <a:buSzPts val="1600"/>
              <a:buFont typeface="Roboto"/>
              <a:buChar char="–"/>
              <a:defRPr b="0" i="0" sz="1600" u="none" cap="none" strike="noStrike">
                <a:solidFill>
                  <a:schemeClr val="dk1"/>
                </a:solidFill>
                <a:latin typeface="Roboto"/>
                <a:ea typeface="Roboto"/>
                <a:cs typeface="Roboto"/>
                <a:sym typeface="Roboto"/>
              </a:defRPr>
            </a:lvl3pPr>
            <a:lvl4pPr indent="-317500" lvl="3" marL="1828800" marR="0" rtl="0" algn="l">
              <a:lnSpc>
                <a:spcPct val="90000"/>
              </a:lnSpc>
              <a:spcBef>
                <a:spcPts val="5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5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pic>
        <p:nvPicPr>
          <p:cNvPr id="12" name="Google Shape;12;p13"/>
          <p:cNvPicPr preferRelativeResize="0"/>
          <p:nvPr/>
        </p:nvPicPr>
        <p:blipFill rotWithShape="1">
          <a:blip r:embed="rId1">
            <a:alphaModFix/>
          </a:blip>
          <a:srcRect b="0" l="0" r="0" t="0"/>
          <a:stretch/>
        </p:blipFill>
        <p:spPr>
          <a:xfrm>
            <a:off x="168439" y="73854"/>
            <a:ext cx="1908000" cy="13132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ctrTitle"/>
          </p:nvPr>
        </p:nvSpPr>
        <p:spPr>
          <a:xfrm>
            <a:off x="3024000" y="1692000"/>
            <a:ext cx="8280000" cy="252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Manuale"/>
              <a:buNone/>
            </a:pPr>
            <a:r>
              <a:rPr lang="et-EE"/>
              <a:t>Vahekultuuride ja vaheribade katsed FARM Biodiversity pilootpõldudel</a:t>
            </a:r>
            <a:br>
              <a:rPr lang="et-EE"/>
            </a:br>
            <a:r>
              <a:rPr lang="et-EE"/>
              <a:t> </a:t>
            </a:r>
            <a:br>
              <a:rPr lang="et-EE"/>
            </a:br>
            <a:endParaRPr sz="4000"/>
          </a:p>
        </p:txBody>
      </p:sp>
      <p:sp>
        <p:nvSpPr>
          <p:cNvPr id="65" name="Google Shape;65;p1"/>
          <p:cNvSpPr txBox="1"/>
          <p:nvPr>
            <p:ph idx="1" type="subTitle"/>
          </p:nvPr>
        </p:nvSpPr>
        <p:spPr>
          <a:xfrm>
            <a:off x="3024000" y="4522652"/>
            <a:ext cx="5760000" cy="13526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br>
              <a:rPr lang="et-EE" sz="2000"/>
            </a:br>
            <a:endParaRPr sz="2000"/>
          </a:p>
          <a:p>
            <a:pPr indent="0" lvl="0" marL="0" rtl="0" algn="l">
              <a:lnSpc>
                <a:spcPct val="90000"/>
              </a:lnSpc>
              <a:spcBef>
                <a:spcPts val="1000"/>
              </a:spcBef>
              <a:spcAft>
                <a:spcPts val="0"/>
              </a:spcAft>
              <a:buClr>
                <a:schemeClr val="dk1"/>
              </a:buClr>
              <a:buSzPts val="2000"/>
              <a:buNone/>
            </a:pPr>
            <a:r>
              <a:rPr lang="et-EE" sz="2000"/>
              <a:t>28.07.2025, Soone farm põllupäev</a:t>
            </a:r>
            <a:endParaRPr sz="2000"/>
          </a:p>
        </p:txBody>
      </p:sp>
      <p:sp>
        <p:nvSpPr>
          <p:cNvPr id="66" name="Google Shape;66;p1"/>
          <p:cNvSpPr txBox="1"/>
          <p:nvPr>
            <p:ph idx="2" type="body"/>
          </p:nvPr>
        </p:nvSpPr>
        <p:spPr>
          <a:xfrm>
            <a:off x="266978" y="4522652"/>
            <a:ext cx="2469547" cy="13526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t-EE" sz="2000"/>
              <a:t>Anu Tiitsaar</a:t>
            </a:r>
            <a:br>
              <a:rPr lang="et-EE" sz="2000"/>
            </a:br>
            <a:r>
              <a:rPr lang="et-EE" sz="2000"/>
              <a:t>agroökoloogia spetsialist</a:t>
            </a:r>
            <a:endParaRPr sz="2000"/>
          </a:p>
        </p:txBody>
      </p:sp>
      <p:pic>
        <p:nvPicPr>
          <p:cNvPr id="67" name="Google Shape;67;p1"/>
          <p:cNvPicPr preferRelativeResize="0"/>
          <p:nvPr/>
        </p:nvPicPr>
        <p:blipFill rotWithShape="1">
          <a:blip r:embed="rId3">
            <a:alphaModFix/>
          </a:blip>
          <a:srcRect b="0" l="0" r="0" t="0"/>
          <a:stretch/>
        </p:blipFill>
        <p:spPr>
          <a:xfrm>
            <a:off x="3110498" y="3505131"/>
            <a:ext cx="4929892" cy="1486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0"/>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Kuidas teha?</a:t>
            </a:r>
            <a:endParaRPr/>
          </a:p>
        </p:txBody>
      </p:sp>
      <p:sp>
        <p:nvSpPr>
          <p:cNvPr id="133" name="Google Shape;133;p10"/>
          <p:cNvSpPr txBox="1"/>
          <p:nvPr>
            <p:ph idx="1" type="body"/>
          </p:nvPr>
        </p:nvSpPr>
        <p:spPr>
          <a:xfrm>
            <a:off x="3024000" y="1730968"/>
            <a:ext cx="8261399" cy="480748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t-EE" sz="1800"/>
              <a:t>Ehita puidust raam mõõtudega 100 x 60 cm ja sügavusega vähemalt 10-15 cm.</a:t>
            </a:r>
            <a:endParaRPr/>
          </a:p>
          <a:p>
            <a:pPr indent="-228600" lvl="0" marL="228600" rtl="0" algn="l">
              <a:lnSpc>
                <a:spcPct val="90000"/>
              </a:lnSpc>
              <a:spcBef>
                <a:spcPts val="1000"/>
              </a:spcBef>
              <a:spcAft>
                <a:spcPts val="0"/>
              </a:spcAft>
              <a:buClr>
                <a:schemeClr val="dk1"/>
              </a:buClr>
              <a:buSzPts val="1800"/>
              <a:buChar char="–"/>
            </a:pPr>
            <a:r>
              <a:rPr lang="et-EE" sz="1800"/>
              <a:t>Kasuta selleks vanu laudu või jääkmaterjali. Jaota raam mitmeks osaks (2-6)</a:t>
            </a:r>
            <a:endParaRPr sz="1800"/>
          </a:p>
          <a:p>
            <a:pPr indent="-228600" lvl="0" marL="228600" rtl="0" algn="l">
              <a:lnSpc>
                <a:spcPct val="90000"/>
              </a:lnSpc>
              <a:spcBef>
                <a:spcPts val="1000"/>
              </a:spcBef>
              <a:spcAft>
                <a:spcPts val="0"/>
              </a:spcAft>
              <a:buClr>
                <a:schemeClr val="dk1"/>
              </a:buClr>
              <a:buSzPts val="1800"/>
              <a:buChar char="–"/>
            </a:pPr>
            <a:r>
              <a:rPr lang="et-EE" sz="1800"/>
              <a:t>Täida sektsioonid erineva loodusliku materjaliga. </a:t>
            </a:r>
            <a:endParaRPr/>
          </a:p>
          <a:p>
            <a:pPr indent="-228600" lvl="1" marL="685800" rtl="0" algn="l">
              <a:lnSpc>
                <a:spcPct val="90000"/>
              </a:lnSpc>
              <a:spcBef>
                <a:spcPts val="500"/>
              </a:spcBef>
              <a:spcAft>
                <a:spcPts val="0"/>
              </a:spcAft>
              <a:buClr>
                <a:schemeClr val="dk1"/>
              </a:buClr>
              <a:buSzPts val="1600"/>
              <a:buChar char="–"/>
            </a:pPr>
            <a:r>
              <a:rPr lang="et-EE" sz="1600"/>
              <a:t>Pilliroog, bambus – sobib erakmesilastele</a:t>
            </a:r>
            <a:endParaRPr/>
          </a:p>
          <a:p>
            <a:pPr indent="-228600" lvl="1" marL="685800" rtl="0" algn="l">
              <a:lnSpc>
                <a:spcPct val="90000"/>
              </a:lnSpc>
              <a:spcBef>
                <a:spcPts val="500"/>
              </a:spcBef>
              <a:spcAft>
                <a:spcPts val="0"/>
              </a:spcAft>
              <a:buClr>
                <a:schemeClr val="dk1"/>
              </a:buClr>
              <a:buSzPts val="1600"/>
              <a:buChar char="–"/>
            </a:pPr>
            <a:r>
              <a:rPr lang="et-EE" sz="1600"/>
              <a:t>Puit, mille sisse on puuritud augud – mesilased, sipelgad</a:t>
            </a:r>
            <a:endParaRPr/>
          </a:p>
          <a:p>
            <a:pPr indent="-228600" lvl="1" marL="685800" rtl="0" algn="l">
              <a:lnSpc>
                <a:spcPct val="90000"/>
              </a:lnSpc>
              <a:spcBef>
                <a:spcPts val="500"/>
              </a:spcBef>
              <a:spcAft>
                <a:spcPts val="0"/>
              </a:spcAft>
              <a:buClr>
                <a:schemeClr val="dk1"/>
              </a:buClr>
              <a:buSzPts val="1600"/>
              <a:buChar char="–"/>
            </a:pPr>
            <a:r>
              <a:rPr lang="et-EE" sz="1600"/>
              <a:t>Männi- ja kuusekäbid – lepatriinud, mardikad</a:t>
            </a:r>
            <a:endParaRPr/>
          </a:p>
          <a:p>
            <a:pPr indent="-228600" lvl="1" marL="685800" rtl="0" algn="l">
              <a:lnSpc>
                <a:spcPct val="90000"/>
              </a:lnSpc>
              <a:spcBef>
                <a:spcPts val="500"/>
              </a:spcBef>
              <a:spcAft>
                <a:spcPts val="0"/>
              </a:spcAft>
              <a:buClr>
                <a:schemeClr val="dk1"/>
              </a:buClr>
              <a:buSzPts val="1600"/>
              <a:buChar char="–"/>
            </a:pPr>
            <a:r>
              <a:rPr lang="et-EE" sz="1600"/>
              <a:t>Kooretükid – mardikad, ämblikud</a:t>
            </a:r>
            <a:endParaRPr/>
          </a:p>
          <a:p>
            <a:pPr indent="-228600" lvl="1" marL="685800" rtl="0" algn="l">
              <a:lnSpc>
                <a:spcPct val="90000"/>
              </a:lnSpc>
              <a:spcBef>
                <a:spcPts val="500"/>
              </a:spcBef>
              <a:spcAft>
                <a:spcPts val="0"/>
              </a:spcAft>
              <a:buClr>
                <a:schemeClr val="dk1"/>
              </a:buClr>
              <a:buSzPts val="1600"/>
              <a:buChar char="–"/>
            </a:pPr>
            <a:r>
              <a:rPr lang="et-EE" sz="1600"/>
              <a:t>Sammal, kuivad lehed – hulk erinevaid väikseid putukaid</a:t>
            </a:r>
            <a:endParaRPr/>
          </a:p>
          <a:p>
            <a:pPr indent="-228600" lvl="0" marL="228600" rtl="0" algn="l">
              <a:lnSpc>
                <a:spcPct val="90000"/>
              </a:lnSpc>
              <a:spcBef>
                <a:spcPts val="1000"/>
              </a:spcBef>
              <a:spcAft>
                <a:spcPts val="0"/>
              </a:spcAft>
              <a:buClr>
                <a:schemeClr val="dk1"/>
              </a:buClr>
              <a:buSzPts val="2000"/>
              <a:buChar char="–"/>
            </a:pPr>
            <a:r>
              <a:rPr lang="et-EE"/>
              <a:t>Lisa peenikese silmaga võrk, et pesamaterjal välja ei kukuks ja lisa katus. </a:t>
            </a:r>
            <a:endParaRPr/>
          </a:p>
          <a:p>
            <a:pPr indent="-228600" lvl="0" marL="228600" rtl="0" algn="l">
              <a:lnSpc>
                <a:spcPct val="90000"/>
              </a:lnSpc>
              <a:spcBef>
                <a:spcPts val="1000"/>
              </a:spcBef>
              <a:spcAft>
                <a:spcPts val="0"/>
              </a:spcAft>
              <a:buClr>
                <a:schemeClr val="dk1"/>
              </a:buClr>
              <a:buSzPts val="2000"/>
              <a:buChar char="–"/>
            </a:pPr>
            <a:r>
              <a:rPr b="1" lang="et-EE"/>
              <a:t>Ära värvi ega kasuta puidukaitsevahendeid hotelli ehitades. </a:t>
            </a:r>
            <a:endParaRPr/>
          </a:p>
          <a:p>
            <a:pPr indent="-228600" lvl="0" marL="228600" rtl="0" algn="l">
              <a:lnSpc>
                <a:spcPct val="90000"/>
              </a:lnSpc>
              <a:spcBef>
                <a:spcPts val="1000"/>
              </a:spcBef>
              <a:spcAft>
                <a:spcPts val="0"/>
              </a:spcAft>
              <a:buClr>
                <a:schemeClr val="dk1"/>
              </a:buClr>
              <a:buSzPts val="2000"/>
              <a:buChar char="–"/>
            </a:pPr>
            <a:r>
              <a:rPr lang="et-EE"/>
              <a:t>Majake peaks olema paigutatud jalgade/kivide peale või seinale nii, et oleks maapinnast kõrgemal.</a:t>
            </a:r>
            <a:endParaRPr/>
          </a:p>
        </p:txBody>
      </p:sp>
      <p:pic>
        <p:nvPicPr>
          <p:cNvPr id="134" name="Google Shape;134;p10"/>
          <p:cNvPicPr preferRelativeResize="0"/>
          <p:nvPr/>
        </p:nvPicPr>
        <p:blipFill rotWithShape="1">
          <a:blip r:embed="rId3">
            <a:alphaModFix/>
          </a:blip>
          <a:srcRect b="0" l="0" r="0" t="0"/>
          <a:stretch/>
        </p:blipFill>
        <p:spPr>
          <a:xfrm>
            <a:off x="396142" y="1561566"/>
            <a:ext cx="2093063" cy="2392596"/>
          </a:xfrm>
          <a:prstGeom prst="rect">
            <a:avLst/>
          </a:prstGeom>
          <a:noFill/>
          <a:ln>
            <a:noFill/>
          </a:ln>
        </p:spPr>
      </p:pic>
      <p:pic>
        <p:nvPicPr>
          <p:cNvPr id="135" name="Google Shape;135;p10"/>
          <p:cNvPicPr preferRelativeResize="0"/>
          <p:nvPr/>
        </p:nvPicPr>
        <p:blipFill>
          <a:blip r:embed="rId4">
            <a:alphaModFix/>
          </a:blip>
          <a:stretch>
            <a:fillRect/>
          </a:stretch>
        </p:blipFill>
        <p:spPr>
          <a:xfrm>
            <a:off x="3048000" y="1714500"/>
            <a:ext cx="6096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3023999" y="1691999"/>
            <a:ext cx="8280000" cy="25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Manuale"/>
              <a:buNone/>
            </a:pPr>
            <a:r>
              <a:t/>
            </a:r>
            <a:endParaRPr/>
          </a:p>
        </p:txBody>
      </p:sp>
      <p:sp>
        <p:nvSpPr>
          <p:cNvPr id="141" name="Google Shape;141;p12"/>
          <p:cNvSpPr txBox="1"/>
          <p:nvPr/>
        </p:nvSpPr>
        <p:spPr>
          <a:xfrm>
            <a:off x="241692" y="1836856"/>
            <a:ext cx="2102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Roboto"/>
                <a:ea typeface="Roboto"/>
                <a:cs typeface="Roboto"/>
                <a:sym typeface="Roboto"/>
              </a:rPr>
              <a:t>Aitäh kuulajatele!</a:t>
            </a:r>
            <a:endParaRPr sz="1800">
              <a:solidFill>
                <a:schemeClr val="dk1"/>
              </a:solidFill>
              <a:latin typeface="Roboto"/>
              <a:ea typeface="Roboto"/>
              <a:cs typeface="Roboto"/>
              <a:sym typeface="Roboto"/>
            </a:endParaRPr>
          </a:p>
        </p:txBody>
      </p:sp>
      <p:pic>
        <p:nvPicPr>
          <p:cNvPr id="142" name="Google Shape;142;p12"/>
          <p:cNvPicPr preferRelativeResize="0"/>
          <p:nvPr/>
        </p:nvPicPr>
        <p:blipFill rotWithShape="1">
          <a:blip r:embed="rId3">
            <a:alphaModFix/>
          </a:blip>
          <a:srcRect b="0" l="0" r="0" t="0"/>
          <a:stretch/>
        </p:blipFill>
        <p:spPr>
          <a:xfrm rot="10800000">
            <a:off x="2963562" y="-43249"/>
            <a:ext cx="9144000" cy="6858000"/>
          </a:xfrm>
          <a:prstGeom prst="rect">
            <a:avLst/>
          </a:prstGeom>
          <a:noFill/>
          <a:ln>
            <a:noFill/>
          </a:ln>
        </p:spPr>
      </p:pic>
      <p:pic>
        <p:nvPicPr>
          <p:cNvPr id="143" name="Google Shape;143;p12"/>
          <p:cNvPicPr preferRelativeResize="0"/>
          <p:nvPr/>
        </p:nvPicPr>
        <p:blipFill rotWithShape="1">
          <a:blip r:embed="rId4">
            <a:alphaModFix/>
          </a:blip>
          <a:srcRect b="0" l="0" r="0" t="0"/>
          <a:stretch/>
        </p:blipFill>
        <p:spPr>
          <a:xfrm>
            <a:off x="6391656" y="5065200"/>
            <a:ext cx="5800344" cy="17495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Väike muutus tootja jaoks võib olla suur muutus elurikkuse jaoks</a:t>
            </a:r>
            <a:endParaRPr/>
          </a:p>
        </p:txBody>
      </p:sp>
      <p:sp>
        <p:nvSpPr>
          <p:cNvPr id="73" name="Google Shape;73;p2"/>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t-EE"/>
              <a:t>Projektis osalevad talud saavad projekti raames katsetada keskkonnasõbralikumaid praktikaid ning õppida tundma oma põllumajandusmaal leiduvat elurikkust</a:t>
            </a:r>
            <a:endParaRPr/>
          </a:p>
          <a:p>
            <a:pPr indent="-228600" lvl="0" marL="228600" rtl="0" algn="l">
              <a:lnSpc>
                <a:spcPct val="90000"/>
              </a:lnSpc>
              <a:spcBef>
                <a:spcPts val="1000"/>
              </a:spcBef>
              <a:spcAft>
                <a:spcPts val="0"/>
              </a:spcAft>
              <a:buClr>
                <a:schemeClr val="dk1"/>
              </a:buClr>
              <a:buSzPts val="2000"/>
              <a:buFont typeface="Roboto"/>
              <a:buChar char="-"/>
            </a:pPr>
            <a:r>
              <a:rPr lang="et-EE"/>
              <a:t>Vahekultuurikatse/haljaväetuskatse</a:t>
            </a:r>
            <a:endParaRPr/>
          </a:p>
          <a:p>
            <a:pPr indent="-228600" lvl="0" marL="228600" rtl="0" algn="l">
              <a:lnSpc>
                <a:spcPct val="90000"/>
              </a:lnSpc>
              <a:spcBef>
                <a:spcPts val="1000"/>
              </a:spcBef>
              <a:spcAft>
                <a:spcPts val="0"/>
              </a:spcAft>
              <a:buClr>
                <a:schemeClr val="dk1"/>
              </a:buClr>
              <a:buSzPts val="2000"/>
              <a:buFont typeface="Roboto"/>
              <a:buChar char="-"/>
            </a:pPr>
            <a:r>
              <a:rPr lang="et-EE"/>
              <a:t>Õitsvate taimede ribakatse ehk lilleriba</a:t>
            </a:r>
            <a:endParaRPr/>
          </a:p>
          <a:p>
            <a:pPr indent="-228600" lvl="0" marL="228600" rtl="0" algn="l">
              <a:lnSpc>
                <a:spcPct val="90000"/>
              </a:lnSpc>
              <a:spcBef>
                <a:spcPts val="1000"/>
              </a:spcBef>
              <a:spcAft>
                <a:spcPts val="0"/>
              </a:spcAft>
              <a:buClr>
                <a:schemeClr val="dk1"/>
              </a:buClr>
              <a:buSzPts val="2000"/>
              <a:buFont typeface="Roboto"/>
              <a:buChar char="-"/>
            </a:pPr>
            <a:r>
              <a:rPr lang="et-EE"/>
              <a:t>Mitu nahka püsirohumaalt ehk ravimtaimepõld heinamaal</a:t>
            </a:r>
            <a:endParaRPr/>
          </a:p>
          <a:p>
            <a:pPr indent="-228600" lvl="0" marL="228600" rtl="0" algn="l">
              <a:lnSpc>
                <a:spcPct val="90000"/>
              </a:lnSpc>
              <a:spcBef>
                <a:spcPts val="1000"/>
              </a:spcBef>
              <a:spcAft>
                <a:spcPts val="0"/>
              </a:spcAft>
              <a:buClr>
                <a:schemeClr val="dk1"/>
              </a:buClr>
              <a:buSzPts val="2000"/>
              <a:buFont typeface="Roboto"/>
              <a:buChar char="-"/>
            </a:pPr>
            <a:r>
              <a:rPr lang="et-EE"/>
              <a:t>Elurikkuse seire – mida teeme, mida loeme</a:t>
            </a:r>
            <a:endParaRPr/>
          </a:p>
          <a:p>
            <a:pPr indent="-228600" lvl="0" marL="228600" rtl="0" algn="l">
              <a:lnSpc>
                <a:spcPct val="90000"/>
              </a:lnSpc>
              <a:spcBef>
                <a:spcPts val="1000"/>
              </a:spcBef>
              <a:spcAft>
                <a:spcPts val="0"/>
              </a:spcAft>
              <a:buClr>
                <a:schemeClr val="dk1"/>
              </a:buClr>
              <a:buSzPts val="2000"/>
              <a:buFont typeface="Roboto"/>
              <a:buChar char="-"/>
            </a:pPr>
            <a:r>
              <a:rPr lang="et-EE"/>
              <a:t>Putukahotellid – kuidas teha, kellele ja miks</a:t>
            </a:r>
            <a:endParaRPr/>
          </a:p>
          <a:p>
            <a:pPr indent="-101600" lvl="0" marL="228600" rtl="0" algn="l">
              <a:lnSpc>
                <a:spcPct val="90000"/>
              </a:lnSpc>
              <a:spcBef>
                <a:spcPts val="1000"/>
              </a:spcBef>
              <a:spcAft>
                <a:spcPts val="0"/>
              </a:spcAft>
              <a:buClr>
                <a:schemeClr val="dk1"/>
              </a:buClr>
              <a:buSzPts val="2000"/>
              <a:buFont typeface="Roboto"/>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Haljasväetuskatse (5 tootjat)</a:t>
            </a:r>
            <a:endParaRPr/>
          </a:p>
        </p:txBody>
      </p:sp>
      <p:sp>
        <p:nvSpPr>
          <p:cNvPr id="79" name="Google Shape;79;p3"/>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t-EE"/>
              <a:t>10 ha külvikorras põld jaotatakse kaheks:</a:t>
            </a:r>
            <a:endParaRPr/>
          </a:p>
          <a:p>
            <a:pPr indent="-228600" lvl="1" marL="685800" rtl="0" algn="l">
              <a:lnSpc>
                <a:spcPct val="90000"/>
              </a:lnSpc>
              <a:spcBef>
                <a:spcPts val="500"/>
              </a:spcBef>
              <a:spcAft>
                <a:spcPts val="0"/>
              </a:spcAft>
              <a:buClr>
                <a:schemeClr val="dk1"/>
              </a:buClr>
              <a:buSzPts val="1800"/>
              <a:buChar char="–"/>
            </a:pPr>
            <a:r>
              <a:rPr lang="et-EE"/>
              <a:t>2025. a 5 ha haljasväetuse alla, 5 ha jätkab tavapärast külvikorda</a:t>
            </a:r>
            <a:endParaRPr/>
          </a:p>
          <a:p>
            <a:pPr indent="-228600" lvl="1" marL="685800" rtl="0" algn="l">
              <a:lnSpc>
                <a:spcPct val="90000"/>
              </a:lnSpc>
              <a:spcBef>
                <a:spcPts val="500"/>
              </a:spcBef>
              <a:spcAft>
                <a:spcPts val="0"/>
              </a:spcAft>
              <a:buClr>
                <a:schemeClr val="dk1"/>
              </a:buClr>
              <a:buSzPts val="1800"/>
              <a:buChar char="–"/>
            </a:pPr>
            <a:r>
              <a:rPr lang="et-EE"/>
              <a:t>2026. a – põllu pooled liidetakse. Jätkub tavapärane külvikord ja mõõdetakse saagikus mõlemas pooles</a:t>
            </a:r>
            <a:endParaRPr/>
          </a:p>
          <a:p>
            <a:pPr indent="-228600" lvl="0" marL="228600" rtl="0" algn="l">
              <a:lnSpc>
                <a:spcPct val="90000"/>
              </a:lnSpc>
              <a:spcBef>
                <a:spcPts val="1000"/>
              </a:spcBef>
              <a:spcAft>
                <a:spcPts val="0"/>
              </a:spcAft>
              <a:buClr>
                <a:schemeClr val="dk1"/>
              </a:buClr>
              <a:buSzPts val="2000"/>
              <a:buChar char="–"/>
            </a:pPr>
            <a:r>
              <a:rPr lang="et-EE"/>
              <a:t>Tootja võit</a:t>
            </a:r>
            <a:endParaRPr/>
          </a:p>
          <a:p>
            <a:pPr indent="-228600" lvl="1" marL="685800" rtl="0" algn="l">
              <a:lnSpc>
                <a:spcPct val="90000"/>
              </a:lnSpc>
              <a:spcBef>
                <a:spcPts val="500"/>
              </a:spcBef>
              <a:spcAft>
                <a:spcPts val="0"/>
              </a:spcAft>
              <a:buClr>
                <a:schemeClr val="dk1"/>
              </a:buClr>
              <a:buSzPts val="1800"/>
              <a:buChar char="–"/>
            </a:pPr>
            <a:r>
              <a:rPr lang="et-EE"/>
              <a:t>Parem muld, allasurutud umbrohud ja kõrgem saagikus järgmisel aastal</a:t>
            </a:r>
            <a:endParaRPr/>
          </a:p>
          <a:p>
            <a:pPr indent="-228600" lvl="0" marL="228600" rtl="0" algn="l">
              <a:lnSpc>
                <a:spcPct val="90000"/>
              </a:lnSpc>
              <a:spcBef>
                <a:spcPts val="1000"/>
              </a:spcBef>
              <a:spcAft>
                <a:spcPts val="0"/>
              </a:spcAft>
              <a:buClr>
                <a:schemeClr val="dk1"/>
              </a:buClr>
              <a:buSzPts val="2000"/>
              <a:buChar char="–"/>
            </a:pPr>
            <a:r>
              <a:rPr lang="et-EE"/>
              <a:t>Elurikkuse võit:</a:t>
            </a:r>
            <a:endParaRPr/>
          </a:p>
          <a:p>
            <a:pPr indent="-228600" lvl="1" marL="685800" rtl="0" algn="l">
              <a:lnSpc>
                <a:spcPct val="90000"/>
              </a:lnSpc>
              <a:spcBef>
                <a:spcPts val="500"/>
              </a:spcBef>
              <a:spcAft>
                <a:spcPts val="0"/>
              </a:spcAft>
              <a:buClr>
                <a:schemeClr val="dk1"/>
              </a:buClr>
              <a:buSzPts val="1800"/>
              <a:buChar char="–"/>
            </a:pPr>
            <a:r>
              <a:rPr lang="et-EE"/>
              <a:t>Toitu ja peidupaika looduslikele tolmeldajatele</a:t>
            </a:r>
            <a:endParaRPr/>
          </a:p>
          <a:p>
            <a:pPr indent="-228600" lvl="1" marL="685800" rtl="0" algn="l">
              <a:lnSpc>
                <a:spcPct val="90000"/>
              </a:lnSpc>
              <a:spcBef>
                <a:spcPts val="500"/>
              </a:spcBef>
              <a:spcAft>
                <a:spcPts val="0"/>
              </a:spcAft>
              <a:buClr>
                <a:schemeClr val="dk1"/>
              </a:buClr>
              <a:buSzPts val="1800"/>
              <a:buChar char="–"/>
            </a:pPr>
            <a:r>
              <a:rPr lang="et-EE"/>
              <a:t>Toitu ja segamatut pesitsemisvõimalust lindudele</a:t>
            </a:r>
            <a:endParaRPr/>
          </a:p>
          <a:p>
            <a:pPr indent="-228600" lvl="1" marL="685800" rtl="0" algn="l">
              <a:lnSpc>
                <a:spcPct val="90000"/>
              </a:lnSpc>
              <a:spcBef>
                <a:spcPts val="500"/>
              </a:spcBef>
              <a:spcAft>
                <a:spcPts val="0"/>
              </a:spcAft>
              <a:buClr>
                <a:schemeClr val="dk1"/>
              </a:buClr>
              <a:buSzPts val="1800"/>
              <a:buChar char="–"/>
            </a:pPr>
            <a:r>
              <a:rPr lang="et-EE"/>
              <a:t>Kui jääb talviseks taimkatteks, siis ka talvine toit lindudele ja talvitumiskoht putukatele, tõenäoliselt ka kõrgem näriliste arvukus põllul 🡪 rohkem röövlinde ja kiskjaid.</a:t>
            </a:r>
            <a:endParaRPr/>
          </a:p>
          <a:p>
            <a:pPr indent="0" lvl="1" marL="457200" rtl="0" algn="l">
              <a:lnSpc>
                <a:spcPct val="90000"/>
              </a:lnSpc>
              <a:spcBef>
                <a:spcPts val="500"/>
              </a:spcBef>
              <a:spcAft>
                <a:spcPts val="0"/>
              </a:spcAft>
              <a:buClr>
                <a:schemeClr val="dk1"/>
              </a:buClr>
              <a:buSzPts val="1800"/>
              <a:buNone/>
            </a:pPr>
            <a:r>
              <a:t/>
            </a:r>
            <a:endParaRPr/>
          </a:p>
          <a:p>
            <a:pPr indent="-114300" lvl="1" marL="685800" rtl="0" algn="l">
              <a:lnSpc>
                <a:spcPct val="90000"/>
              </a:lnSpc>
              <a:spcBef>
                <a:spcPts val="500"/>
              </a:spcBef>
              <a:spcAft>
                <a:spcPts val="0"/>
              </a:spcAft>
              <a:buClr>
                <a:schemeClr val="dk1"/>
              </a:buClr>
              <a:buSzPts val="1800"/>
              <a:buNone/>
            </a:pPr>
            <a:r>
              <a:t/>
            </a:r>
            <a:endParaRPr/>
          </a:p>
        </p:txBody>
      </p:sp>
      <p:pic>
        <p:nvPicPr>
          <p:cNvPr id="80" name="Google Shape;80;p3"/>
          <p:cNvPicPr preferRelativeResize="0"/>
          <p:nvPr/>
        </p:nvPicPr>
        <p:blipFill rotWithShape="1">
          <a:blip r:embed="rId3">
            <a:alphaModFix/>
          </a:blip>
          <a:srcRect b="0" l="0" r="0" t="0"/>
          <a:stretch/>
        </p:blipFill>
        <p:spPr>
          <a:xfrm rot="5400000">
            <a:off x="-185095" y="1874367"/>
            <a:ext cx="3379573" cy="2534680"/>
          </a:xfrm>
          <a:prstGeom prst="rect">
            <a:avLst/>
          </a:prstGeom>
          <a:noFill/>
          <a:ln>
            <a:noFill/>
          </a:ln>
        </p:spPr>
      </p:pic>
      <p:sp>
        <p:nvSpPr>
          <p:cNvPr id="81" name="Google Shape;81;p3"/>
          <p:cNvSpPr txBox="1"/>
          <p:nvPr/>
        </p:nvSpPr>
        <p:spPr>
          <a:xfrm>
            <a:off x="118675" y="4831494"/>
            <a:ext cx="277203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1400" u="none" cap="none" strike="noStrike">
                <a:solidFill>
                  <a:schemeClr val="dk1"/>
                </a:solidFill>
                <a:latin typeface="Roboto"/>
                <a:ea typeface="Roboto"/>
                <a:cs typeface="Roboto"/>
                <a:sym typeface="Roboto"/>
              </a:rPr>
              <a:t>Haljasväetuskatse piir Rauni põllumajanduse OÜ – 19.06.2025</a:t>
            </a:r>
            <a:endParaRPr sz="14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Kasutatud segu</a:t>
            </a:r>
            <a:endParaRPr/>
          </a:p>
        </p:txBody>
      </p:sp>
      <p:pic>
        <p:nvPicPr>
          <p:cNvPr id="87" name="Google Shape;87;p4"/>
          <p:cNvPicPr preferRelativeResize="0"/>
          <p:nvPr>
            <p:ph idx="1" type="body"/>
          </p:nvPr>
        </p:nvPicPr>
        <p:blipFill rotWithShape="1">
          <a:blip r:embed="rId3">
            <a:alphaModFix/>
          </a:blip>
          <a:srcRect b="0" l="0" r="0" t="0"/>
          <a:stretch/>
        </p:blipFill>
        <p:spPr>
          <a:xfrm>
            <a:off x="6194323" y="4052558"/>
            <a:ext cx="5091076" cy="2406184"/>
          </a:xfrm>
          <a:prstGeom prst="rect">
            <a:avLst/>
          </a:prstGeom>
          <a:noFill/>
          <a:ln>
            <a:noFill/>
          </a:ln>
        </p:spPr>
      </p:pic>
      <p:sp>
        <p:nvSpPr>
          <p:cNvPr id="88" name="Google Shape;88;p4"/>
          <p:cNvSpPr txBox="1"/>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Kergelt kättesaadavad seemned</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Ei tohi muutuda ise umbrohuks (nt tatar)</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Liblikõieliste enamus, et siduda õhulämmastikku</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Õitekonveier putukatele, seemneid lindudele</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Kiirekasvuline</a:t>
            </a:r>
            <a:endParaRPr sz="1600">
              <a:solidFill>
                <a:schemeClr val="dk1"/>
              </a:solidFill>
              <a:latin typeface="Roboto"/>
              <a:ea typeface="Roboto"/>
              <a:cs typeface="Roboto"/>
              <a:sym typeface="Roboto"/>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Kõrge külvinorm, et kiiresti maapind katta</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Külviaeg mai keskel</a:t>
            </a:r>
            <a:endParaRPr/>
          </a:p>
          <a:p>
            <a:pPr indent="-101600" lvl="0" marL="228600" marR="0" rtl="0" algn="l">
              <a:lnSpc>
                <a:spcPct val="90000"/>
              </a:lnSpc>
              <a:spcBef>
                <a:spcPts val="1000"/>
              </a:spcBef>
              <a:spcAft>
                <a:spcPts val="0"/>
              </a:spcAft>
              <a:buClr>
                <a:schemeClr val="dk1"/>
              </a:buClr>
              <a:buSzPts val="2000"/>
              <a:buFont typeface="Roboto"/>
              <a:buNone/>
            </a:pPr>
            <a:r>
              <a:t/>
            </a:r>
            <a:endParaRPr sz="20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Õitsvate taimete ribakatse ehk lilleribad (6 tootjat)</a:t>
            </a:r>
            <a:endParaRPr/>
          </a:p>
        </p:txBody>
      </p:sp>
      <p:sp>
        <p:nvSpPr>
          <p:cNvPr id="94" name="Google Shape;94;p5"/>
          <p:cNvSpPr txBox="1"/>
          <p:nvPr>
            <p:ph idx="1" type="body"/>
          </p:nvPr>
        </p:nvSpPr>
        <p:spPr>
          <a:xfrm>
            <a:off x="3033300" y="1712432"/>
            <a:ext cx="9158700" cy="43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t-EE"/>
              <a:t>Rajatakse 6-18 m laiune riba suure põllu keskele või serva (6 tootjat) või intensiivselt kasutatava rohumaa serva (2 tootjat) </a:t>
            </a:r>
            <a:endParaRPr/>
          </a:p>
          <a:p>
            <a:pPr indent="-228600" lvl="0" marL="228600" rtl="0" algn="l">
              <a:lnSpc>
                <a:spcPct val="90000"/>
              </a:lnSpc>
              <a:spcBef>
                <a:spcPts val="1000"/>
              </a:spcBef>
              <a:spcAft>
                <a:spcPts val="0"/>
              </a:spcAft>
              <a:buClr>
                <a:schemeClr val="dk1"/>
              </a:buClr>
              <a:buSzPts val="2000"/>
              <a:buChar char="–"/>
            </a:pPr>
            <a:r>
              <a:rPr lang="et-EE"/>
              <a:t>Sobib tagamaks puhverala taimekaitsevahendi triivi vältimiseks kõrval olevatele aladele</a:t>
            </a:r>
            <a:endParaRPr/>
          </a:p>
          <a:p>
            <a:pPr indent="-228600" lvl="0" marL="228600" rtl="0" algn="l">
              <a:lnSpc>
                <a:spcPct val="90000"/>
              </a:lnSpc>
              <a:spcBef>
                <a:spcPts val="1000"/>
              </a:spcBef>
              <a:spcAft>
                <a:spcPts val="0"/>
              </a:spcAft>
              <a:buClr>
                <a:schemeClr val="dk1"/>
              </a:buClr>
              <a:buSzPts val="2000"/>
              <a:buChar char="–"/>
            </a:pPr>
            <a:r>
              <a:rPr lang="et-EE"/>
              <a:t>Sobib hästi ka veekaitsevööndis või selle taastamiseks</a:t>
            </a:r>
            <a:endParaRPr/>
          </a:p>
          <a:p>
            <a:pPr indent="-228600" lvl="0" marL="228600" rtl="0" algn="l">
              <a:lnSpc>
                <a:spcPct val="90000"/>
              </a:lnSpc>
              <a:spcBef>
                <a:spcPts val="1000"/>
              </a:spcBef>
              <a:spcAft>
                <a:spcPts val="0"/>
              </a:spcAft>
              <a:buClr>
                <a:schemeClr val="dk1"/>
              </a:buClr>
              <a:buSzPts val="2000"/>
              <a:buChar char="–"/>
            </a:pPr>
            <a:r>
              <a:rPr lang="et-EE"/>
              <a:t>Tootja võit</a:t>
            </a:r>
            <a:endParaRPr/>
          </a:p>
          <a:p>
            <a:pPr indent="-228600" lvl="1" marL="685800" rtl="0" algn="l">
              <a:lnSpc>
                <a:spcPct val="90000"/>
              </a:lnSpc>
              <a:spcBef>
                <a:spcPts val="500"/>
              </a:spcBef>
              <a:spcAft>
                <a:spcPts val="0"/>
              </a:spcAft>
              <a:buClr>
                <a:schemeClr val="dk1"/>
              </a:buClr>
              <a:buSzPts val="1800"/>
              <a:buChar char="–"/>
            </a:pPr>
            <a:r>
              <a:rPr lang="et-EE"/>
              <a:t>Kõrgem ökosüsteemiteenustega kaetus, rohkem tolmeldajaid ja kasulikke putukaid</a:t>
            </a:r>
            <a:endParaRPr/>
          </a:p>
          <a:p>
            <a:pPr indent="-228600" lvl="1" marL="685800" rtl="0" algn="l">
              <a:lnSpc>
                <a:spcPct val="90000"/>
              </a:lnSpc>
              <a:spcBef>
                <a:spcPts val="500"/>
              </a:spcBef>
              <a:spcAft>
                <a:spcPts val="0"/>
              </a:spcAft>
              <a:buClr>
                <a:schemeClr val="dk1"/>
              </a:buClr>
              <a:buSzPts val="1800"/>
              <a:buChar char="–"/>
            </a:pPr>
            <a:r>
              <a:rPr lang="et-EE"/>
              <a:t>Väiksem vajadus põlluservi niita, vähem manööverdamist</a:t>
            </a:r>
            <a:endParaRPr/>
          </a:p>
          <a:p>
            <a:pPr indent="-228600" lvl="1" marL="685800" rtl="0" algn="l">
              <a:lnSpc>
                <a:spcPct val="90000"/>
              </a:lnSpc>
              <a:spcBef>
                <a:spcPts val="500"/>
              </a:spcBef>
              <a:spcAft>
                <a:spcPts val="0"/>
              </a:spcAft>
              <a:buClr>
                <a:schemeClr val="dk1"/>
              </a:buClr>
              <a:buSzPts val="1800"/>
              <a:buChar char="–"/>
            </a:pPr>
            <a:r>
              <a:rPr lang="et-EE"/>
              <a:t>Täidetud nõuded veekaitsevööndites</a:t>
            </a:r>
            <a:endParaRPr/>
          </a:p>
          <a:p>
            <a:pPr indent="-114300" lvl="1" marL="685800" rtl="0" algn="l">
              <a:lnSpc>
                <a:spcPct val="90000"/>
              </a:lnSpc>
              <a:spcBef>
                <a:spcPts val="500"/>
              </a:spcBef>
              <a:spcAft>
                <a:spcPts val="0"/>
              </a:spcAft>
              <a:buClr>
                <a:schemeClr val="dk1"/>
              </a:buClr>
              <a:buSzPts val="1800"/>
              <a:buNone/>
            </a:pPr>
            <a:r>
              <a:t/>
            </a:r>
            <a:endParaRPr/>
          </a:p>
          <a:p>
            <a:pPr indent="-228600" lvl="0" marL="228600" rtl="0" algn="l">
              <a:lnSpc>
                <a:spcPct val="90000"/>
              </a:lnSpc>
              <a:spcBef>
                <a:spcPts val="1000"/>
              </a:spcBef>
              <a:spcAft>
                <a:spcPts val="0"/>
              </a:spcAft>
              <a:buClr>
                <a:schemeClr val="dk1"/>
              </a:buClr>
              <a:buSzPts val="2000"/>
              <a:buChar char="–"/>
            </a:pPr>
            <a:r>
              <a:rPr lang="et-EE"/>
              <a:t>Elurikkuse võit:</a:t>
            </a:r>
            <a:endParaRPr/>
          </a:p>
          <a:p>
            <a:pPr indent="-228600" lvl="1" marL="685800" rtl="0" algn="l">
              <a:lnSpc>
                <a:spcPct val="90000"/>
              </a:lnSpc>
              <a:spcBef>
                <a:spcPts val="500"/>
              </a:spcBef>
              <a:spcAft>
                <a:spcPts val="0"/>
              </a:spcAft>
              <a:buClr>
                <a:schemeClr val="dk1"/>
              </a:buClr>
              <a:buSzPts val="1800"/>
              <a:buChar char="–"/>
            </a:pPr>
            <a:r>
              <a:rPr lang="et-EE"/>
              <a:t>Toitu ja peidupaika looduslikele tolmeldajatele</a:t>
            </a:r>
            <a:endParaRPr/>
          </a:p>
          <a:p>
            <a:pPr indent="-228600" lvl="1" marL="685800" rtl="0" algn="l">
              <a:lnSpc>
                <a:spcPct val="90000"/>
              </a:lnSpc>
              <a:spcBef>
                <a:spcPts val="500"/>
              </a:spcBef>
              <a:spcAft>
                <a:spcPts val="0"/>
              </a:spcAft>
              <a:buClr>
                <a:schemeClr val="dk1"/>
              </a:buClr>
              <a:buSzPts val="1800"/>
              <a:buChar char="–"/>
            </a:pPr>
            <a:r>
              <a:rPr lang="et-EE"/>
              <a:t>Toitu ja segamatut pesitsemisvõimalust lindudele</a:t>
            </a:r>
            <a:endParaRPr/>
          </a:p>
          <a:p>
            <a:pPr indent="-101600" lvl="0" marL="228600" rtl="0" algn="l">
              <a:lnSpc>
                <a:spcPct val="90000"/>
              </a:lnSpc>
              <a:spcBef>
                <a:spcPts val="1000"/>
              </a:spcBef>
              <a:spcAft>
                <a:spcPts val="0"/>
              </a:spcAft>
              <a:buClr>
                <a:schemeClr val="dk1"/>
              </a:buClr>
              <a:buSzPts val="2000"/>
              <a:buNone/>
            </a:pPr>
            <a:r>
              <a:t/>
            </a:r>
            <a:endParaRPr/>
          </a:p>
          <a:p>
            <a:pPr indent="-101600" lvl="0" marL="228600" rtl="0" algn="l">
              <a:lnSpc>
                <a:spcPct val="90000"/>
              </a:lnSpc>
              <a:spcBef>
                <a:spcPts val="1000"/>
              </a:spcBef>
              <a:spcAft>
                <a:spcPts val="0"/>
              </a:spcAft>
              <a:buClr>
                <a:schemeClr val="dk1"/>
              </a:buClr>
              <a:buSzPts val="2000"/>
              <a:buNone/>
            </a:pPr>
            <a:r>
              <a:t/>
            </a:r>
            <a:endParaRPr/>
          </a:p>
        </p:txBody>
      </p:sp>
      <p:pic>
        <p:nvPicPr>
          <p:cNvPr id="95" name="Google Shape;95;p5"/>
          <p:cNvPicPr preferRelativeResize="0"/>
          <p:nvPr/>
        </p:nvPicPr>
        <p:blipFill rotWithShape="1">
          <a:blip r:embed="rId3">
            <a:alphaModFix/>
          </a:blip>
          <a:srcRect b="0" l="0" r="0" t="0"/>
          <a:stretch/>
        </p:blipFill>
        <p:spPr>
          <a:xfrm rot="10800000">
            <a:off x="84437" y="1588864"/>
            <a:ext cx="2627872" cy="1970904"/>
          </a:xfrm>
          <a:prstGeom prst="rect">
            <a:avLst/>
          </a:prstGeom>
          <a:noFill/>
          <a:ln>
            <a:noFill/>
          </a:ln>
        </p:spPr>
      </p:pic>
      <p:sp>
        <p:nvSpPr>
          <p:cNvPr id="96" name="Google Shape;96;p5"/>
          <p:cNvSpPr/>
          <p:nvPr/>
        </p:nvSpPr>
        <p:spPr>
          <a:xfrm>
            <a:off x="84436" y="3559768"/>
            <a:ext cx="251666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1800">
                <a:solidFill>
                  <a:schemeClr val="dk1"/>
                </a:solidFill>
                <a:latin typeface="Roboto"/>
                <a:ea typeface="Roboto"/>
                <a:cs typeface="Roboto"/>
                <a:sym typeface="Roboto"/>
              </a:rPr>
              <a:t>Lilleriba Rauni põllumajanduse OÜ – 19.06.2025</a:t>
            </a:r>
            <a:endParaRPr sz="18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Kasutatud segu</a:t>
            </a:r>
            <a:endParaRPr/>
          </a:p>
        </p:txBody>
      </p:sp>
      <p:sp>
        <p:nvSpPr>
          <p:cNvPr id="102" name="Google Shape;102;p6"/>
          <p:cNvSpPr txBox="1"/>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Kergelt kättesaadavad seemned</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Mõistlik hind</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Palju õisi juba esimesel aastal</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Väike hooldusvajadus – kiire maapinna katmine</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Õitekonveier putukatele, seemneid lindudele</a:t>
            </a:r>
            <a:endParaRPr/>
          </a:p>
          <a:p>
            <a:pPr indent="-228600" lvl="0" marL="228600" marR="0" rtl="0" algn="l">
              <a:lnSpc>
                <a:spcPct val="90000"/>
              </a:lnSpc>
              <a:spcBef>
                <a:spcPts val="1000"/>
              </a:spcBef>
              <a:spcAft>
                <a:spcPts val="0"/>
              </a:spcAft>
              <a:buClr>
                <a:schemeClr val="dk1"/>
              </a:buClr>
              <a:buSzPts val="1600"/>
              <a:buFont typeface="Roboto"/>
              <a:buChar char="–"/>
            </a:pPr>
            <a:r>
              <a:rPr lang="et-EE" sz="1600">
                <a:solidFill>
                  <a:schemeClr val="dk1"/>
                </a:solidFill>
                <a:latin typeface="Roboto"/>
                <a:ea typeface="Roboto"/>
                <a:cs typeface="Roboto"/>
                <a:sym typeface="Roboto"/>
              </a:rPr>
              <a:t>Külviaeg mai keskel</a:t>
            </a:r>
            <a:endParaRPr/>
          </a:p>
          <a:p>
            <a:pPr indent="-101600" lvl="0" marL="228600" marR="0" rtl="0" algn="l">
              <a:lnSpc>
                <a:spcPct val="90000"/>
              </a:lnSpc>
              <a:spcBef>
                <a:spcPts val="1000"/>
              </a:spcBef>
              <a:spcAft>
                <a:spcPts val="0"/>
              </a:spcAft>
              <a:buClr>
                <a:schemeClr val="dk1"/>
              </a:buClr>
              <a:buSzPts val="2000"/>
              <a:buFont typeface="Roboto"/>
              <a:buNone/>
            </a:pPr>
            <a:r>
              <a:t/>
            </a:r>
            <a:endParaRPr sz="2000">
              <a:solidFill>
                <a:schemeClr val="dk1"/>
              </a:solidFill>
              <a:latin typeface="Roboto"/>
              <a:ea typeface="Roboto"/>
              <a:cs typeface="Roboto"/>
              <a:sym typeface="Roboto"/>
            </a:endParaRPr>
          </a:p>
        </p:txBody>
      </p:sp>
      <p:graphicFrame>
        <p:nvGraphicFramePr>
          <p:cNvPr id="103" name="Google Shape;103;p6"/>
          <p:cNvGraphicFramePr/>
          <p:nvPr/>
        </p:nvGraphicFramePr>
        <p:xfrm>
          <a:off x="7737987" y="1546844"/>
          <a:ext cx="3000000" cy="3000000"/>
        </p:xfrm>
        <a:graphic>
          <a:graphicData uri="http://schemas.openxmlformats.org/drawingml/2006/table">
            <a:tbl>
              <a:tblPr bandRow="1" firstRow="1">
                <a:noFill/>
                <a:tableStyleId>{5F8EF646-DD7B-4052-8A30-7353CD0749CB}</a:tableStyleId>
              </a:tblPr>
              <a:tblGrid>
                <a:gridCol w="2878400"/>
                <a:gridCol w="1307875"/>
              </a:tblGrid>
              <a:tr h="564550">
                <a:tc>
                  <a:txBody>
                    <a:bodyPr/>
                    <a:lstStyle/>
                    <a:p>
                      <a:pPr indent="0" lvl="0" marL="0" marR="0" rtl="0" algn="l">
                        <a:spcBef>
                          <a:spcPts val="0"/>
                        </a:spcBef>
                        <a:spcAft>
                          <a:spcPts val="0"/>
                        </a:spcAft>
                        <a:buNone/>
                      </a:pPr>
                      <a:r>
                        <a:rPr lang="et-EE" sz="1400" u="none" cap="none" strike="noStrike"/>
                        <a:t>Liik</a:t>
                      </a:r>
                      <a:endParaRPr sz="1400"/>
                    </a:p>
                  </a:txBody>
                  <a:tcPr marT="45725" marB="45725" marR="91450" marL="91450"/>
                </a:tc>
                <a:tc>
                  <a:txBody>
                    <a:bodyPr/>
                    <a:lstStyle/>
                    <a:p>
                      <a:pPr indent="0" lvl="0" marL="0" marR="0" rtl="0" algn="l">
                        <a:spcBef>
                          <a:spcPts val="0"/>
                        </a:spcBef>
                        <a:spcAft>
                          <a:spcPts val="0"/>
                        </a:spcAft>
                        <a:buNone/>
                      </a:pPr>
                      <a:r>
                        <a:rPr lang="et-EE" sz="1400"/>
                        <a:t>Kogus</a:t>
                      </a:r>
                      <a:r>
                        <a:rPr lang="et-EE" sz="1400"/>
                        <a:t> ha kohta</a:t>
                      </a:r>
                      <a:endParaRPr sz="1400"/>
                    </a:p>
                  </a:txBody>
                  <a:tcPr marT="45725" marB="45725" marR="91450" marL="91450"/>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Punane aruhein</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5</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Karjamaa-raihein</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5</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Aasnurmikas</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5</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Timut</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3</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Harilik aruhein</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3</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Nõiahammas</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1</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Lutsern</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2</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esparsett</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3</a:t>
                      </a:r>
                      <a:endParaRPr sz="1200">
                        <a:latin typeface="Arial"/>
                        <a:ea typeface="Arial"/>
                        <a:cs typeface="Arial"/>
                        <a:sym typeface="Arial"/>
                      </a:endParaRPr>
                    </a:p>
                  </a:txBody>
                  <a:tcPr marT="0" marB="0" marR="68575" marL="68575"/>
                </a:tc>
              </a:tr>
              <a:tr h="253300">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Teeääre lillesegu *</a:t>
                      </a:r>
                      <a:endParaRPr sz="1200">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3</a:t>
                      </a:r>
                      <a:endParaRPr sz="1200">
                        <a:latin typeface="Arial"/>
                        <a:ea typeface="Arial"/>
                        <a:cs typeface="Arial"/>
                        <a:sym typeface="Arial"/>
                      </a:endParaRPr>
                    </a:p>
                  </a:txBody>
                  <a:tcPr marT="0" marB="0" marR="68575" marL="68575"/>
                </a:tc>
              </a:tr>
              <a:tr h="3985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15000"/>
                        </a:lnSpc>
                        <a:spcBef>
                          <a:spcPts val="0"/>
                        </a:spcBef>
                        <a:spcAft>
                          <a:spcPts val="0"/>
                        </a:spcAft>
                        <a:buNone/>
                      </a:pPr>
                      <a:r>
                        <a:rPr b="1" lang="et-EE" sz="1000">
                          <a:latin typeface="Arial"/>
                          <a:ea typeface="Arial"/>
                          <a:cs typeface="Arial"/>
                          <a:sym typeface="Arial"/>
                        </a:rPr>
                        <a:t>=30 kg/ha</a:t>
                      </a:r>
                      <a:endParaRPr sz="1200">
                        <a:latin typeface="Arial"/>
                        <a:ea typeface="Arial"/>
                        <a:cs typeface="Arial"/>
                        <a:sym typeface="Arial"/>
                      </a:endParaRPr>
                    </a:p>
                  </a:txBody>
                  <a:tcPr marT="0" marB="0" marR="68575" marL="68575"/>
                </a:tc>
              </a:tr>
            </a:tbl>
          </a:graphicData>
        </a:graphic>
      </p:graphicFrame>
      <p:sp>
        <p:nvSpPr>
          <p:cNvPr id="104" name="Google Shape;104;p6"/>
          <p:cNvSpPr/>
          <p:nvPr/>
        </p:nvSpPr>
        <p:spPr>
          <a:xfrm>
            <a:off x="7088659" y="5078627"/>
            <a:ext cx="4835611" cy="136652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1" lang="et-EE" sz="1200">
                <a:solidFill>
                  <a:schemeClr val="dk1"/>
                </a:solidFill>
                <a:latin typeface="Arial"/>
                <a:ea typeface="Arial"/>
                <a:cs typeface="Arial"/>
                <a:sym typeface="Arial"/>
              </a:rPr>
              <a:t>*Lillesegu koostis: harilik raudrohi, kaarkollakas, kellukas, rukkilill, harilik sigur, verev sõrmkübar, hobumadar, kollane jaanikakar, liht naistepuna, härjasilm, harilik käokannus, teekummel, valge mesikas, kollane mesikas, kukemagun, süstleheline teeleht, harilik käbihein, kibe tulikas, aassalvei, harilik põisrohi, nõmm-liivatee, punane ristki, valge ristik, hiirehernes</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Mitu nahka püsirohumaalt ehk ravimtaimepõld heinamaal – piloottalu Männisalu Mahe</a:t>
            </a:r>
            <a:endParaRPr/>
          </a:p>
        </p:txBody>
      </p:sp>
      <p:sp>
        <p:nvSpPr>
          <p:cNvPr id="110" name="Google Shape;110;p7"/>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t-EE"/>
              <a:t>Püsirohumaa uuendatakse kasutades lisaks tavapärastele rohunditele ravimtaimede seemnesegu</a:t>
            </a:r>
            <a:endParaRPr/>
          </a:p>
          <a:p>
            <a:pPr indent="-228600" lvl="0" marL="228600" rtl="0" algn="l">
              <a:lnSpc>
                <a:spcPct val="90000"/>
              </a:lnSpc>
              <a:spcBef>
                <a:spcPts val="1000"/>
              </a:spcBef>
              <a:spcAft>
                <a:spcPts val="0"/>
              </a:spcAft>
              <a:buClr>
                <a:schemeClr val="dk1"/>
              </a:buClr>
              <a:buSzPts val="2000"/>
              <a:buChar char="–"/>
            </a:pPr>
            <a:r>
              <a:rPr lang="et-EE"/>
              <a:t>Eesmärk koguda käsitsi taimi teesegude jaoks, vähendada loodusest otsimise ajavaeva, vältida rohimist</a:t>
            </a:r>
            <a:endParaRPr/>
          </a:p>
          <a:p>
            <a:pPr indent="-228600" lvl="0" marL="228600" rtl="0" algn="l">
              <a:lnSpc>
                <a:spcPct val="90000"/>
              </a:lnSpc>
              <a:spcBef>
                <a:spcPts val="1000"/>
              </a:spcBef>
              <a:spcAft>
                <a:spcPts val="0"/>
              </a:spcAft>
              <a:buClr>
                <a:schemeClr val="dk1"/>
              </a:buClr>
              <a:buSzPts val="2000"/>
              <a:buChar char="–"/>
            </a:pPr>
            <a:r>
              <a:rPr lang="et-EE"/>
              <a:t>Elurikkuse võit tuleneb rohumaa mitmekesistamisest, õitsvatest taimedest ja säästlikust looduskasutusest.</a:t>
            </a:r>
            <a:endParaRPr/>
          </a:p>
          <a:p>
            <a:pPr indent="-101600" lvl="0" marL="228600" rtl="0" algn="l">
              <a:lnSpc>
                <a:spcPct val="90000"/>
              </a:lnSpc>
              <a:spcBef>
                <a:spcPts val="1000"/>
              </a:spcBef>
              <a:spcAft>
                <a:spcPts val="0"/>
              </a:spcAft>
              <a:buClr>
                <a:schemeClr val="dk1"/>
              </a:buClr>
              <a:buSzPts val="2000"/>
              <a:buNone/>
            </a:pPr>
            <a:r>
              <a:t/>
            </a:r>
            <a:endParaRPr/>
          </a:p>
          <a:p>
            <a:pPr indent="-101600" lvl="0" marL="228600" rtl="0" algn="l">
              <a:lnSpc>
                <a:spcPct val="90000"/>
              </a:lnSpc>
              <a:spcBef>
                <a:spcPts val="1000"/>
              </a:spcBef>
              <a:spcAft>
                <a:spcPts val="0"/>
              </a:spcAft>
              <a:buClr>
                <a:schemeClr val="dk1"/>
              </a:buClr>
              <a:buSzPts val="2000"/>
              <a:buNone/>
            </a:pPr>
            <a:r>
              <a:t/>
            </a:r>
            <a:endParaRPr/>
          </a:p>
        </p:txBody>
      </p:sp>
      <p:pic>
        <p:nvPicPr>
          <p:cNvPr id="111" name="Google Shape;111;p7"/>
          <p:cNvPicPr preferRelativeResize="0"/>
          <p:nvPr/>
        </p:nvPicPr>
        <p:blipFill rotWithShape="1">
          <a:blip r:embed="rId3">
            <a:alphaModFix/>
          </a:blip>
          <a:srcRect b="0" l="0" r="0" t="0"/>
          <a:stretch/>
        </p:blipFill>
        <p:spPr>
          <a:xfrm rot="10800000">
            <a:off x="7976287" y="3793523"/>
            <a:ext cx="4160108" cy="31200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Seire projektialadel</a:t>
            </a:r>
            <a:endParaRPr/>
          </a:p>
        </p:txBody>
      </p:sp>
      <p:sp>
        <p:nvSpPr>
          <p:cNvPr id="117" name="Google Shape;117;p8"/>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t-EE"/>
              <a:t>Eesmärgid </a:t>
            </a:r>
            <a:endParaRPr b="1"/>
          </a:p>
          <a:p>
            <a:pPr indent="-228600" lvl="0" marL="228600" rtl="0" algn="l">
              <a:lnSpc>
                <a:spcPct val="90000"/>
              </a:lnSpc>
              <a:spcBef>
                <a:spcPts val="1000"/>
              </a:spcBef>
              <a:spcAft>
                <a:spcPts val="0"/>
              </a:spcAft>
              <a:buClr>
                <a:schemeClr val="dk1"/>
              </a:buClr>
              <a:buSzPts val="1800"/>
              <a:buChar char="–"/>
            </a:pPr>
            <a:r>
              <a:rPr lang="et-EE" sz="1800"/>
              <a:t>Informeerida tootjaid, kes nende põldudel esinevad, </a:t>
            </a:r>
            <a:endParaRPr/>
          </a:p>
          <a:p>
            <a:pPr indent="0" lvl="0" marL="0" rtl="0" algn="l">
              <a:lnSpc>
                <a:spcPct val="90000"/>
              </a:lnSpc>
              <a:spcBef>
                <a:spcPts val="1000"/>
              </a:spcBef>
              <a:spcAft>
                <a:spcPts val="0"/>
              </a:spcAft>
              <a:buClr>
                <a:schemeClr val="dk1"/>
              </a:buClr>
              <a:buSzPts val="1600"/>
              <a:buNone/>
            </a:pPr>
            <a:r>
              <a:rPr i="1" lang="et-EE" sz="1600"/>
              <a:t>elurikkuse nähtavale toomiseks kasutame nii putukahotelle, kaameraid kui ka õppekäike ekspertidega. Lisaks kutsume tootjaid testima/kasutama elurikkuse määramise äppe.</a:t>
            </a:r>
            <a:endParaRPr i="1" sz="1600"/>
          </a:p>
          <a:p>
            <a:pPr indent="-228600" lvl="0" marL="228600" rtl="0" algn="l">
              <a:lnSpc>
                <a:spcPct val="90000"/>
              </a:lnSpc>
              <a:spcBef>
                <a:spcPts val="1000"/>
              </a:spcBef>
              <a:spcAft>
                <a:spcPts val="0"/>
              </a:spcAft>
              <a:buClr>
                <a:schemeClr val="dk1"/>
              </a:buClr>
              <a:buSzPts val="1800"/>
              <a:buChar char="–"/>
            </a:pPr>
            <a:r>
              <a:rPr lang="et-EE" sz="1800"/>
              <a:t>Kus võimalik kogutakse andmestik nii, et oleks olemas ka kontroll</a:t>
            </a:r>
            <a:endParaRPr sz="1800"/>
          </a:p>
          <a:p>
            <a:pPr indent="0" lvl="0" marL="0" rtl="0" algn="l">
              <a:lnSpc>
                <a:spcPct val="90000"/>
              </a:lnSpc>
              <a:spcBef>
                <a:spcPts val="1000"/>
              </a:spcBef>
              <a:spcAft>
                <a:spcPts val="0"/>
              </a:spcAft>
              <a:buClr>
                <a:schemeClr val="dk1"/>
              </a:buClr>
              <a:buSzPts val="2000"/>
              <a:buNone/>
            </a:pPr>
            <a:r>
              <a:rPr b="1" lang="et-EE"/>
              <a:t>Loendatakse:</a:t>
            </a:r>
            <a:endParaRPr b="1"/>
          </a:p>
          <a:p>
            <a:pPr indent="-228600" lvl="0" marL="228600" rtl="0" algn="l">
              <a:lnSpc>
                <a:spcPct val="90000"/>
              </a:lnSpc>
              <a:spcBef>
                <a:spcPts val="1000"/>
              </a:spcBef>
              <a:spcAft>
                <a:spcPts val="0"/>
              </a:spcAft>
              <a:buClr>
                <a:schemeClr val="dk1"/>
              </a:buClr>
              <a:buSzPts val="1800"/>
              <a:buChar char="–"/>
            </a:pPr>
            <a:r>
              <a:rPr lang="et-EE" sz="1800"/>
              <a:t>kimalasi</a:t>
            </a:r>
            <a:endParaRPr/>
          </a:p>
          <a:p>
            <a:pPr indent="-228600" lvl="0" marL="228600" rtl="0" algn="l">
              <a:lnSpc>
                <a:spcPct val="90000"/>
              </a:lnSpc>
              <a:spcBef>
                <a:spcPts val="1000"/>
              </a:spcBef>
              <a:spcAft>
                <a:spcPts val="0"/>
              </a:spcAft>
              <a:buClr>
                <a:schemeClr val="dk1"/>
              </a:buClr>
              <a:buSzPts val="1800"/>
              <a:buChar char="–"/>
            </a:pPr>
            <a:r>
              <a:rPr lang="et-EE" sz="1800"/>
              <a:t>päevaliblikaid</a:t>
            </a:r>
            <a:endParaRPr/>
          </a:p>
          <a:p>
            <a:pPr indent="-228600" lvl="0" marL="228600" rtl="0" algn="l">
              <a:lnSpc>
                <a:spcPct val="90000"/>
              </a:lnSpc>
              <a:spcBef>
                <a:spcPts val="1000"/>
              </a:spcBef>
              <a:spcAft>
                <a:spcPts val="0"/>
              </a:spcAft>
              <a:buClr>
                <a:schemeClr val="dk1"/>
              </a:buClr>
              <a:buSzPts val="1800"/>
              <a:buChar char="–"/>
            </a:pPr>
            <a:r>
              <a:rPr lang="et-EE" sz="1800"/>
              <a:t>linde</a:t>
            </a:r>
            <a:endParaRPr/>
          </a:p>
          <a:p>
            <a:pPr indent="-228600" lvl="0" marL="228600" rtl="0" algn="l">
              <a:lnSpc>
                <a:spcPct val="90000"/>
              </a:lnSpc>
              <a:spcBef>
                <a:spcPts val="1000"/>
              </a:spcBef>
              <a:spcAft>
                <a:spcPts val="0"/>
              </a:spcAft>
              <a:buClr>
                <a:schemeClr val="dk1"/>
              </a:buClr>
              <a:buSzPts val="1800"/>
              <a:buChar char="–"/>
            </a:pPr>
            <a:r>
              <a:rPr lang="et-EE" sz="1800"/>
              <a:t>mardikaid</a:t>
            </a:r>
            <a:endParaRPr/>
          </a:p>
          <a:p>
            <a:pPr indent="-228600" lvl="0" marL="228600" rtl="0" algn="l">
              <a:lnSpc>
                <a:spcPct val="90000"/>
              </a:lnSpc>
              <a:spcBef>
                <a:spcPts val="1000"/>
              </a:spcBef>
              <a:spcAft>
                <a:spcPts val="0"/>
              </a:spcAft>
              <a:buClr>
                <a:schemeClr val="dk1"/>
              </a:buClr>
              <a:buSzPts val="1800"/>
              <a:buChar char="–"/>
            </a:pPr>
            <a:r>
              <a:rPr lang="et-EE" sz="1800"/>
              <a:t>(ööliblikaid)</a:t>
            </a:r>
            <a:endParaRPr sz="1800"/>
          </a:p>
          <a:p>
            <a:pPr indent="-228600" lvl="0" marL="228600" rtl="0" algn="l">
              <a:lnSpc>
                <a:spcPct val="90000"/>
              </a:lnSpc>
              <a:spcBef>
                <a:spcPts val="1000"/>
              </a:spcBef>
              <a:spcAft>
                <a:spcPts val="0"/>
              </a:spcAft>
              <a:buClr>
                <a:schemeClr val="dk1"/>
              </a:buClr>
              <a:buSzPts val="1800"/>
              <a:buChar char="–"/>
            </a:pPr>
            <a:r>
              <a:rPr lang="et-EE" sz="1800"/>
              <a:t>vajadusel kaasame botaanikuid</a:t>
            </a:r>
            <a:endParaRPr/>
          </a:p>
          <a:p>
            <a:pPr indent="-101600" lvl="0" marL="228600" rtl="0" algn="l">
              <a:lnSpc>
                <a:spcPct val="90000"/>
              </a:lnSpc>
              <a:spcBef>
                <a:spcPts val="1000"/>
              </a:spcBef>
              <a:spcAft>
                <a:spcPts val="0"/>
              </a:spcAft>
              <a:buClr>
                <a:schemeClr val="dk1"/>
              </a:buClr>
              <a:buSzPts val="2000"/>
              <a:buNone/>
            </a:pPr>
            <a:r>
              <a:t/>
            </a:r>
            <a:endParaRPr/>
          </a:p>
          <a:p>
            <a:pPr indent="-101600" lvl="0" marL="228600" rtl="0" algn="l">
              <a:lnSpc>
                <a:spcPct val="90000"/>
              </a:lnSpc>
              <a:spcBef>
                <a:spcPts val="1000"/>
              </a:spcBef>
              <a:spcAft>
                <a:spcPts val="0"/>
              </a:spcAft>
              <a:buClr>
                <a:schemeClr val="dk1"/>
              </a:buClr>
              <a:buSzPts val="2000"/>
              <a:buNone/>
            </a:pPr>
            <a:r>
              <a:t/>
            </a:r>
            <a:endParaRPr/>
          </a:p>
          <a:p>
            <a:pPr indent="-101600" lvl="0" marL="228600" rtl="0" algn="l">
              <a:lnSpc>
                <a:spcPct val="90000"/>
              </a:lnSpc>
              <a:spcBef>
                <a:spcPts val="1000"/>
              </a:spcBef>
              <a:spcAft>
                <a:spcPts val="0"/>
              </a:spcAft>
              <a:buClr>
                <a:schemeClr val="dk1"/>
              </a:buClr>
              <a:buSzPts val="2000"/>
              <a:buNone/>
            </a:pPr>
            <a:r>
              <a:t/>
            </a:r>
            <a:endParaRPr/>
          </a:p>
        </p:txBody>
      </p:sp>
      <p:pic>
        <p:nvPicPr>
          <p:cNvPr id="118" name="Google Shape;118;p8"/>
          <p:cNvPicPr preferRelativeResize="0"/>
          <p:nvPr/>
        </p:nvPicPr>
        <p:blipFill rotWithShape="1">
          <a:blip r:embed="rId3">
            <a:alphaModFix/>
          </a:blip>
          <a:srcRect b="0" l="13266" r="13266" t="0"/>
          <a:stretch/>
        </p:blipFill>
        <p:spPr>
          <a:xfrm>
            <a:off x="152400" y="1532467"/>
            <a:ext cx="2537656" cy="2870201"/>
          </a:xfrm>
          <a:prstGeom prst="rect">
            <a:avLst/>
          </a:prstGeom>
          <a:noFill/>
          <a:ln>
            <a:noFill/>
          </a:ln>
        </p:spPr>
      </p:pic>
      <p:pic>
        <p:nvPicPr>
          <p:cNvPr id="119" name="Google Shape;119;p8"/>
          <p:cNvPicPr preferRelativeResize="0"/>
          <p:nvPr/>
        </p:nvPicPr>
        <p:blipFill rotWithShape="1">
          <a:blip r:embed="rId4">
            <a:alphaModFix/>
          </a:blip>
          <a:srcRect b="0" l="0" r="0" t="0"/>
          <a:stretch/>
        </p:blipFill>
        <p:spPr>
          <a:xfrm rot="-5400000">
            <a:off x="396996" y="4385002"/>
            <a:ext cx="2901242" cy="1934161"/>
          </a:xfrm>
          <a:prstGeom prst="rect">
            <a:avLst/>
          </a:prstGeom>
          <a:noFill/>
          <a:ln>
            <a:noFill/>
          </a:ln>
        </p:spPr>
      </p:pic>
      <p:pic>
        <p:nvPicPr>
          <p:cNvPr id="120" name="Google Shape;120;p8"/>
          <p:cNvPicPr preferRelativeResize="0"/>
          <p:nvPr/>
        </p:nvPicPr>
        <p:blipFill rotWithShape="1">
          <a:blip r:embed="rId5">
            <a:alphaModFix/>
          </a:blip>
          <a:srcRect b="0" l="0" r="0" t="0"/>
          <a:stretch/>
        </p:blipFill>
        <p:spPr>
          <a:xfrm>
            <a:off x="8957616" y="4241646"/>
            <a:ext cx="2765720" cy="20742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3024000" y="431162"/>
            <a:ext cx="8280000" cy="90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Roboto"/>
              <a:buNone/>
            </a:pPr>
            <a:r>
              <a:rPr lang="et-EE"/>
              <a:t>Putukahotell</a:t>
            </a:r>
            <a:endParaRPr/>
          </a:p>
        </p:txBody>
      </p:sp>
      <p:sp>
        <p:nvSpPr>
          <p:cNvPr id="126" name="Google Shape;126;p9"/>
          <p:cNvSpPr txBox="1"/>
          <p:nvPr>
            <p:ph idx="1" type="body"/>
          </p:nvPr>
        </p:nvSpPr>
        <p:spPr>
          <a:xfrm>
            <a:off x="3024000" y="1836000"/>
            <a:ext cx="8261399" cy="4320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t-EE"/>
              <a:t>Elurikkust toetav element – suurendab kasulike putukate varjumisvõimalusi</a:t>
            </a:r>
            <a:endParaRPr/>
          </a:p>
          <a:p>
            <a:pPr indent="-228600" lvl="0" marL="228600" rtl="0" algn="l">
              <a:lnSpc>
                <a:spcPct val="90000"/>
              </a:lnSpc>
              <a:spcBef>
                <a:spcPts val="1000"/>
              </a:spcBef>
              <a:spcAft>
                <a:spcPts val="0"/>
              </a:spcAft>
              <a:buClr>
                <a:schemeClr val="dk1"/>
              </a:buClr>
              <a:buSzPts val="2000"/>
              <a:buChar char="–"/>
            </a:pPr>
            <a:r>
              <a:rPr lang="et-EE"/>
              <a:t>Hariduslik väärtus</a:t>
            </a:r>
            <a:endParaRPr/>
          </a:p>
          <a:p>
            <a:pPr indent="-228600" lvl="0" marL="228600" rtl="0" algn="l">
              <a:lnSpc>
                <a:spcPct val="90000"/>
              </a:lnSpc>
              <a:spcBef>
                <a:spcPts val="1000"/>
              </a:spcBef>
              <a:spcAft>
                <a:spcPts val="0"/>
              </a:spcAft>
              <a:buClr>
                <a:schemeClr val="dk1"/>
              </a:buClr>
              <a:buSzPts val="2000"/>
              <a:buChar char="–"/>
            </a:pPr>
            <a:r>
              <a:rPr lang="et-EE"/>
              <a:t>Lihtne teha ja hoida</a:t>
            </a:r>
            <a:endParaRPr/>
          </a:p>
          <a:p>
            <a:pPr indent="0" lvl="0" marL="0" rtl="0" algn="l">
              <a:lnSpc>
                <a:spcPct val="90000"/>
              </a:lnSpc>
              <a:spcBef>
                <a:spcPts val="1000"/>
              </a:spcBef>
              <a:spcAft>
                <a:spcPts val="0"/>
              </a:spcAft>
              <a:buClr>
                <a:schemeClr val="dk1"/>
              </a:buClr>
              <a:buSzPts val="2000"/>
              <a:buNone/>
            </a:pPr>
            <a:r>
              <a:t/>
            </a:r>
            <a:endParaRPr/>
          </a:p>
        </p:txBody>
      </p:sp>
      <p:pic>
        <p:nvPicPr>
          <p:cNvPr descr="C:\Users\iraa\Documents\2023\INTERREG_EST_LAT_BD\Field_trip_May_NL\Putukahotell_zeewolde.jfif" id="127" name="Google Shape;127;p9"/>
          <p:cNvPicPr preferRelativeResize="0"/>
          <p:nvPr/>
        </p:nvPicPr>
        <p:blipFill rotWithShape="1">
          <a:blip r:embed="rId3">
            <a:alphaModFix/>
          </a:blip>
          <a:srcRect b="11753" l="12159" r="0" t="0"/>
          <a:stretch/>
        </p:blipFill>
        <p:spPr>
          <a:xfrm>
            <a:off x="8099854" y="2415746"/>
            <a:ext cx="3611073" cy="40845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K Theme">
  <a:themeElements>
    <a:clrScheme name="METK">
      <a:dk1>
        <a:srgbClr val="000000"/>
      </a:dk1>
      <a:lt1>
        <a:srgbClr val="FFFFFF"/>
      </a:lt1>
      <a:dk2>
        <a:srgbClr val="44546A"/>
      </a:dk2>
      <a:lt2>
        <a:srgbClr val="E7E6E6"/>
      </a:lt2>
      <a:accent1>
        <a:srgbClr val="C4CA2E"/>
      </a:accent1>
      <a:accent2>
        <a:srgbClr val="9B89C0"/>
      </a:accent2>
      <a:accent3>
        <a:srgbClr val="97B5DF"/>
      </a:accent3>
      <a:accent4>
        <a:srgbClr val="FFEA61"/>
      </a:accent4>
      <a:accent5>
        <a:srgbClr val="5AC4C1"/>
      </a:accent5>
      <a:accent6>
        <a:srgbClr val="F7A94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2022-11-18T08:51:13Z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0x01010007A86D5F24176B4F82A0CAECBC48A04D</vt:lpwstr>
  </property>
</Properties>
</file>