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sldIdLst>
    <p:sldId id="275" r:id="rId3"/>
    <p:sldId id="273" r:id="rId4"/>
    <p:sldId id="376" r:id="rId5"/>
    <p:sldId id="388" r:id="rId6"/>
    <p:sldId id="389" r:id="rId7"/>
    <p:sldId id="390" r:id="rId8"/>
    <p:sldId id="392" r:id="rId9"/>
    <p:sldId id="393" r:id="rId10"/>
    <p:sldId id="394" r:id="rId11"/>
    <p:sldId id="401" r:id="rId12"/>
    <p:sldId id="400" r:id="rId13"/>
    <p:sldId id="398" r:id="rId14"/>
    <p:sldId id="402" r:id="rId15"/>
    <p:sldId id="395" r:id="rId16"/>
    <p:sldId id="396" r:id="rId17"/>
    <p:sldId id="397" r:id="rId18"/>
    <p:sldId id="399" r:id="rId19"/>
    <p:sldId id="403" r:id="rId20"/>
    <p:sldId id="407" r:id="rId21"/>
    <p:sldId id="406" r:id="rId22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56" d="100"/>
          <a:sy n="56" d="100"/>
        </p:scale>
        <p:origin x="9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0B0CAD-3795-4F76-8A48-728A16AFB96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DFB86C-81A8-4A94-920F-5D9A077ACA8B}">
      <dgm:prSet phldrT="[Text]" custT="1"/>
      <dgm:spPr/>
      <dgm:t>
        <a:bodyPr/>
        <a:lstStyle/>
        <a:p>
          <a:r>
            <a:rPr lang="et-EE" sz="2300" b="1" dirty="0"/>
            <a:t>Teadmiste edendamine ja jagamine</a:t>
          </a:r>
          <a:endParaRPr lang="en-US" sz="2300" b="1" dirty="0"/>
        </a:p>
      </dgm:t>
    </dgm:pt>
    <dgm:pt modelId="{0CDCA600-8C6C-417A-87B3-D3759E201EF9}" type="parTrans" cxnId="{E56EF3AD-448E-4079-A557-4FC973F2CF7C}">
      <dgm:prSet/>
      <dgm:spPr/>
      <dgm:t>
        <a:bodyPr/>
        <a:lstStyle/>
        <a:p>
          <a:endParaRPr lang="en-US" b="0"/>
        </a:p>
      </dgm:t>
    </dgm:pt>
    <dgm:pt modelId="{68400D62-FD1E-4D3A-946E-3B79DF1456AB}" type="sibTrans" cxnId="{E56EF3AD-448E-4079-A557-4FC973F2CF7C}">
      <dgm:prSet/>
      <dgm:spPr/>
      <dgm:t>
        <a:bodyPr/>
        <a:lstStyle/>
        <a:p>
          <a:endParaRPr lang="en-US" b="0"/>
        </a:p>
      </dgm:t>
    </dgm:pt>
    <dgm:pt modelId="{4406F2CF-97EC-4B0C-AAF0-1FE223982D8F}">
      <dgm:prSet phldrT="[Text]" custT="1"/>
      <dgm:spPr/>
      <dgm:t>
        <a:bodyPr/>
        <a:lstStyle/>
        <a:p>
          <a:pPr marL="271463" indent="-271463" algn="l"/>
          <a:r>
            <a:rPr lang="et-EE" sz="2400" b="0" dirty="0"/>
            <a:t>Teadmussiirde- ja innovatsioonisüsteemi </a:t>
          </a:r>
          <a:r>
            <a:rPr lang="et-EE" sz="2400" b="1" dirty="0"/>
            <a:t>(AKIS) </a:t>
          </a:r>
          <a:r>
            <a:rPr lang="et-EE" sz="2400" b="0" dirty="0"/>
            <a:t>arendamise toetus –    </a:t>
          </a:r>
          <a:r>
            <a:rPr lang="et-EE" sz="2400" b="1" dirty="0">
              <a:solidFill>
                <a:srgbClr val="0084D1"/>
              </a:solidFill>
            </a:rPr>
            <a:t>17</a:t>
          </a:r>
          <a:r>
            <a:rPr lang="et-EE" sz="2400" b="0" dirty="0">
              <a:solidFill>
                <a:srgbClr val="0084D1"/>
              </a:solidFill>
            </a:rPr>
            <a:t> mln €</a:t>
          </a:r>
          <a:endParaRPr lang="en-US" sz="2400" b="0" dirty="0"/>
        </a:p>
      </dgm:t>
    </dgm:pt>
    <dgm:pt modelId="{4066D0E8-CF4D-46F3-AF60-59FE724C4604}" type="parTrans" cxnId="{F3103284-F270-4EF6-AA81-4D63D98DF746}">
      <dgm:prSet/>
      <dgm:spPr/>
      <dgm:t>
        <a:bodyPr/>
        <a:lstStyle/>
        <a:p>
          <a:endParaRPr lang="en-US" b="0"/>
        </a:p>
      </dgm:t>
    </dgm:pt>
    <dgm:pt modelId="{6B7E93B6-E029-4B38-A40D-56863C146AF3}" type="sibTrans" cxnId="{F3103284-F270-4EF6-AA81-4D63D98DF746}">
      <dgm:prSet/>
      <dgm:spPr/>
      <dgm:t>
        <a:bodyPr/>
        <a:lstStyle/>
        <a:p>
          <a:endParaRPr lang="en-US" b="0"/>
        </a:p>
      </dgm:t>
    </dgm:pt>
    <dgm:pt modelId="{F556BDDA-6001-4272-A7ED-45220F111442}">
      <dgm:prSet custT="1"/>
      <dgm:spPr/>
      <dgm:t>
        <a:bodyPr/>
        <a:lstStyle/>
        <a:p>
          <a:pPr marL="271463" indent="-271463" algn="l"/>
          <a:r>
            <a:rPr lang="et-EE" sz="2400" b="1" dirty="0"/>
            <a:t>Innovatsioonikoostöö projektid/Euroopa innovatsioonipartnerluse tegevusrühma projektid </a:t>
          </a:r>
          <a:r>
            <a:rPr lang="et-EE" sz="2400" b="0" dirty="0"/>
            <a:t>– </a:t>
          </a:r>
          <a:r>
            <a:rPr lang="et-EE" sz="2400" b="1" dirty="0">
              <a:solidFill>
                <a:srgbClr val="0084D1"/>
              </a:solidFill>
            </a:rPr>
            <a:t>15 </a:t>
          </a:r>
          <a:r>
            <a:rPr lang="et-EE" sz="2400" b="0" dirty="0">
              <a:solidFill>
                <a:srgbClr val="0084D1"/>
              </a:solidFill>
            </a:rPr>
            <a:t>mln €</a:t>
          </a:r>
          <a:endParaRPr lang="et-EE" sz="2400" b="0" dirty="0"/>
        </a:p>
      </dgm:t>
    </dgm:pt>
    <dgm:pt modelId="{E794AA82-49A9-4595-A8E4-8F1AD8FDA930}" type="parTrans" cxnId="{FD0E4BF6-7EC3-47E2-B723-6596B738B944}">
      <dgm:prSet/>
      <dgm:spPr/>
      <dgm:t>
        <a:bodyPr/>
        <a:lstStyle/>
        <a:p>
          <a:endParaRPr lang="en-US" b="0"/>
        </a:p>
      </dgm:t>
    </dgm:pt>
    <dgm:pt modelId="{CDE40431-7079-4F10-951B-21E00F122B3F}" type="sibTrans" cxnId="{FD0E4BF6-7EC3-47E2-B723-6596B738B944}">
      <dgm:prSet/>
      <dgm:spPr/>
      <dgm:t>
        <a:bodyPr/>
        <a:lstStyle/>
        <a:p>
          <a:endParaRPr lang="en-US" b="0"/>
        </a:p>
      </dgm:t>
    </dgm:pt>
    <dgm:pt modelId="{627E680E-C9AF-4088-9DE7-EAAF17191751}">
      <dgm:prSet phldrT="[Text]" custT="1"/>
      <dgm:spPr/>
      <dgm:t>
        <a:bodyPr/>
        <a:lstStyle/>
        <a:p>
          <a:pPr marL="271463" indent="-271463" algn="l"/>
          <a:r>
            <a:rPr lang="et-EE" sz="2400" b="0" dirty="0"/>
            <a:t>Nõuandetoetus – </a:t>
          </a:r>
          <a:r>
            <a:rPr lang="et-EE" sz="2400" b="0" dirty="0">
              <a:solidFill>
                <a:srgbClr val="0070C0"/>
              </a:solidFill>
            </a:rPr>
            <a:t>6 </a:t>
          </a:r>
          <a:r>
            <a:rPr lang="et-EE" sz="2400" b="0" dirty="0">
              <a:solidFill>
                <a:srgbClr val="0084D1"/>
              </a:solidFill>
            </a:rPr>
            <a:t>mln €</a:t>
          </a:r>
          <a:endParaRPr lang="en-US" sz="2400" b="0" dirty="0"/>
        </a:p>
      </dgm:t>
    </dgm:pt>
    <dgm:pt modelId="{6D997493-F02F-4EAA-B231-D22B1E0F0C17}" type="parTrans" cxnId="{79FA08D4-F1A5-4902-862D-786661768D94}">
      <dgm:prSet/>
      <dgm:spPr/>
      <dgm:t>
        <a:bodyPr/>
        <a:lstStyle/>
        <a:p>
          <a:endParaRPr lang="en-US"/>
        </a:p>
      </dgm:t>
    </dgm:pt>
    <dgm:pt modelId="{AADE2B7B-AFB4-444A-B427-D4C9BD1431C7}" type="sibTrans" cxnId="{79FA08D4-F1A5-4902-862D-786661768D94}">
      <dgm:prSet/>
      <dgm:spPr/>
      <dgm:t>
        <a:bodyPr/>
        <a:lstStyle/>
        <a:p>
          <a:endParaRPr lang="en-US"/>
        </a:p>
      </dgm:t>
    </dgm:pt>
    <dgm:pt modelId="{C7DC9C53-639C-40B7-BCD8-77FC4477F64D}">
      <dgm:prSet phldrT="[Text]" custT="1"/>
      <dgm:spPr/>
      <dgm:t>
        <a:bodyPr/>
        <a:lstStyle/>
        <a:p>
          <a:pPr marL="271463" indent="-271463" algn="l"/>
          <a:endParaRPr lang="en-US" sz="2400" b="0" dirty="0"/>
        </a:p>
      </dgm:t>
    </dgm:pt>
    <dgm:pt modelId="{F68B5C23-BDFC-4F41-B44D-F69566E34F58}" type="parTrans" cxnId="{CCC3C940-1013-4518-BFA5-0A10B95DD93F}">
      <dgm:prSet/>
      <dgm:spPr/>
      <dgm:t>
        <a:bodyPr/>
        <a:lstStyle/>
        <a:p>
          <a:endParaRPr lang="en-US"/>
        </a:p>
      </dgm:t>
    </dgm:pt>
    <dgm:pt modelId="{6126AA0C-C4BB-4A19-9409-B88A02ECE15B}" type="sibTrans" cxnId="{CCC3C940-1013-4518-BFA5-0A10B95DD93F}">
      <dgm:prSet/>
      <dgm:spPr/>
      <dgm:t>
        <a:bodyPr/>
        <a:lstStyle/>
        <a:p>
          <a:endParaRPr lang="en-US"/>
        </a:p>
      </dgm:t>
    </dgm:pt>
    <dgm:pt modelId="{A4D778B2-26CC-4CFB-A61E-31C468BD12D7}">
      <dgm:prSet custT="1"/>
      <dgm:spPr/>
      <dgm:t>
        <a:bodyPr/>
        <a:lstStyle/>
        <a:p>
          <a:pPr marL="271463" indent="-271463" algn="l"/>
          <a:endParaRPr lang="et-EE" sz="2400" b="0" dirty="0"/>
        </a:p>
      </dgm:t>
    </dgm:pt>
    <dgm:pt modelId="{FA7649A8-9BD6-4CFF-9556-FE25C9FD18BB}" type="parTrans" cxnId="{0072F37C-C578-4127-8002-6C6B7506DF0E}">
      <dgm:prSet/>
      <dgm:spPr/>
      <dgm:t>
        <a:bodyPr/>
        <a:lstStyle/>
        <a:p>
          <a:endParaRPr lang="en-US"/>
        </a:p>
      </dgm:t>
    </dgm:pt>
    <dgm:pt modelId="{2CE34CC5-A96B-416E-84E5-B1FCFA167BB1}" type="sibTrans" cxnId="{0072F37C-C578-4127-8002-6C6B7506DF0E}">
      <dgm:prSet/>
      <dgm:spPr/>
      <dgm:t>
        <a:bodyPr/>
        <a:lstStyle/>
        <a:p>
          <a:endParaRPr lang="en-US"/>
        </a:p>
      </dgm:t>
    </dgm:pt>
    <dgm:pt modelId="{B627DCAB-B213-4223-8874-92BB77C7996A}" type="pres">
      <dgm:prSet presAssocID="{8C0B0CAD-3795-4F76-8A48-728A16AFB96A}" presName="Name0" presStyleCnt="0">
        <dgm:presLayoutVars>
          <dgm:dir/>
          <dgm:animLvl val="lvl"/>
          <dgm:resizeHandles val="exact"/>
        </dgm:presLayoutVars>
      </dgm:prSet>
      <dgm:spPr/>
    </dgm:pt>
    <dgm:pt modelId="{9947F857-634A-43E4-9873-11028E77C652}" type="pres">
      <dgm:prSet presAssocID="{76DFB86C-81A8-4A94-920F-5D9A077ACA8B}" presName="linNode" presStyleCnt="0"/>
      <dgm:spPr/>
    </dgm:pt>
    <dgm:pt modelId="{7D1DDF8D-A6EA-4765-9D2E-63BDB3DAE3EF}" type="pres">
      <dgm:prSet presAssocID="{76DFB86C-81A8-4A94-920F-5D9A077ACA8B}" presName="parentText" presStyleLbl="node1" presStyleIdx="0" presStyleCnt="1" custScaleX="72866" custScaleY="105458" custLinFactNeighborX="-10868" custLinFactNeighborY="-1234">
        <dgm:presLayoutVars>
          <dgm:chMax val="1"/>
          <dgm:bulletEnabled val="1"/>
        </dgm:presLayoutVars>
      </dgm:prSet>
      <dgm:spPr/>
    </dgm:pt>
    <dgm:pt modelId="{D7E77FA8-A639-45D3-90AC-B5F680347129}" type="pres">
      <dgm:prSet presAssocID="{76DFB86C-81A8-4A94-920F-5D9A077ACA8B}" presName="descendantText" presStyleLbl="alignAccFollowNode1" presStyleIdx="0" presStyleCnt="1" custScaleX="126073" custScaleY="131823" custLinFactNeighborX="-604" custLinFactNeighborY="-68">
        <dgm:presLayoutVars>
          <dgm:bulletEnabled val="1"/>
        </dgm:presLayoutVars>
      </dgm:prSet>
      <dgm:spPr/>
    </dgm:pt>
  </dgm:ptLst>
  <dgm:cxnLst>
    <dgm:cxn modelId="{4FC94717-20CD-4348-8DD6-A29022FA42C1}" type="presOf" srcId="{4406F2CF-97EC-4B0C-AAF0-1FE223982D8F}" destId="{D7E77FA8-A639-45D3-90AC-B5F680347129}" srcOrd="0" destOrd="0" presId="urn:microsoft.com/office/officeart/2005/8/layout/vList5"/>
    <dgm:cxn modelId="{CCC3C940-1013-4518-BFA5-0A10B95DD93F}" srcId="{76DFB86C-81A8-4A94-920F-5D9A077ACA8B}" destId="{C7DC9C53-639C-40B7-BCD8-77FC4477F64D}" srcOrd="1" destOrd="0" parTransId="{F68B5C23-BDFC-4F41-B44D-F69566E34F58}" sibTransId="{6126AA0C-C4BB-4A19-9409-B88A02ECE15B}"/>
    <dgm:cxn modelId="{6A4EEB52-9472-4BA0-BC7B-65EEEC49A244}" type="presOf" srcId="{C7DC9C53-639C-40B7-BCD8-77FC4477F64D}" destId="{D7E77FA8-A639-45D3-90AC-B5F680347129}" srcOrd="0" destOrd="1" presId="urn:microsoft.com/office/officeart/2005/8/layout/vList5"/>
    <dgm:cxn modelId="{0072F37C-C578-4127-8002-6C6B7506DF0E}" srcId="{76DFB86C-81A8-4A94-920F-5D9A077ACA8B}" destId="{A4D778B2-26CC-4CFB-A61E-31C468BD12D7}" srcOrd="3" destOrd="0" parTransId="{FA7649A8-9BD6-4CFF-9556-FE25C9FD18BB}" sibTransId="{2CE34CC5-A96B-416E-84E5-B1FCFA167BB1}"/>
    <dgm:cxn modelId="{7C137380-3C92-43EC-9869-1EC573AC71A2}" type="presOf" srcId="{76DFB86C-81A8-4A94-920F-5D9A077ACA8B}" destId="{7D1DDF8D-A6EA-4765-9D2E-63BDB3DAE3EF}" srcOrd="0" destOrd="0" presId="urn:microsoft.com/office/officeart/2005/8/layout/vList5"/>
    <dgm:cxn modelId="{F3103284-F270-4EF6-AA81-4D63D98DF746}" srcId="{76DFB86C-81A8-4A94-920F-5D9A077ACA8B}" destId="{4406F2CF-97EC-4B0C-AAF0-1FE223982D8F}" srcOrd="0" destOrd="0" parTransId="{4066D0E8-CF4D-46F3-AF60-59FE724C4604}" sibTransId="{6B7E93B6-E029-4B38-A40D-56863C146AF3}"/>
    <dgm:cxn modelId="{8EAA1D8F-CEFD-44EB-A213-A9EED5FF64C2}" type="presOf" srcId="{A4D778B2-26CC-4CFB-A61E-31C468BD12D7}" destId="{D7E77FA8-A639-45D3-90AC-B5F680347129}" srcOrd="0" destOrd="3" presId="urn:microsoft.com/office/officeart/2005/8/layout/vList5"/>
    <dgm:cxn modelId="{1349B695-B6BE-4C5E-91CE-617CA93E8D77}" type="presOf" srcId="{627E680E-C9AF-4088-9DE7-EAAF17191751}" destId="{D7E77FA8-A639-45D3-90AC-B5F680347129}" srcOrd="0" destOrd="2" presId="urn:microsoft.com/office/officeart/2005/8/layout/vList5"/>
    <dgm:cxn modelId="{4A75DA95-50AC-46C5-AD47-01B9E17FF075}" type="presOf" srcId="{8C0B0CAD-3795-4F76-8A48-728A16AFB96A}" destId="{B627DCAB-B213-4223-8874-92BB77C7996A}" srcOrd="0" destOrd="0" presId="urn:microsoft.com/office/officeart/2005/8/layout/vList5"/>
    <dgm:cxn modelId="{E56EF3AD-448E-4079-A557-4FC973F2CF7C}" srcId="{8C0B0CAD-3795-4F76-8A48-728A16AFB96A}" destId="{76DFB86C-81A8-4A94-920F-5D9A077ACA8B}" srcOrd="0" destOrd="0" parTransId="{0CDCA600-8C6C-417A-87B3-D3759E201EF9}" sibTransId="{68400D62-FD1E-4D3A-946E-3B79DF1456AB}"/>
    <dgm:cxn modelId="{79FA08D4-F1A5-4902-862D-786661768D94}" srcId="{76DFB86C-81A8-4A94-920F-5D9A077ACA8B}" destId="{627E680E-C9AF-4088-9DE7-EAAF17191751}" srcOrd="2" destOrd="0" parTransId="{6D997493-F02F-4EAA-B231-D22B1E0F0C17}" sibTransId="{AADE2B7B-AFB4-444A-B427-D4C9BD1431C7}"/>
    <dgm:cxn modelId="{8A25ADDB-CBA2-4BF6-8E14-6B0C48BEB730}" type="presOf" srcId="{F556BDDA-6001-4272-A7ED-45220F111442}" destId="{D7E77FA8-A639-45D3-90AC-B5F680347129}" srcOrd="0" destOrd="4" presId="urn:microsoft.com/office/officeart/2005/8/layout/vList5"/>
    <dgm:cxn modelId="{FD0E4BF6-7EC3-47E2-B723-6596B738B944}" srcId="{76DFB86C-81A8-4A94-920F-5D9A077ACA8B}" destId="{F556BDDA-6001-4272-A7ED-45220F111442}" srcOrd="4" destOrd="0" parTransId="{E794AA82-49A9-4595-A8E4-8F1AD8FDA930}" sibTransId="{CDE40431-7079-4F10-951B-21E00F122B3F}"/>
    <dgm:cxn modelId="{07893EB6-CB8B-499C-A03F-0234F8161DCD}" type="presParOf" srcId="{B627DCAB-B213-4223-8874-92BB77C7996A}" destId="{9947F857-634A-43E4-9873-11028E77C652}" srcOrd="0" destOrd="0" presId="urn:microsoft.com/office/officeart/2005/8/layout/vList5"/>
    <dgm:cxn modelId="{95342997-7325-4F06-BC76-EFB8A4B59DD9}" type="presParOf" srcId="{9947F857-634A-43E4-9873-11028E77C652}" destId="{7D1DDF8D-A6EA-4765-9D2E-63BDB3DAE3EF}" srcOrd="0" destOrd="0" presId="urn:microsoft.com/office/officeart/2005/8/layout/vList5"/>
    <dgm:cxn modelId="{3CB90653-D6D2-4255-A55A-24E3CB33F53C}" type="presParOf" srcId="{9947F857-634A-43E4-9873-11028E77C652}" destId="{D7E77FA8-A639-45D3-90AC-B5F68034712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E77FA8-A639-45D3-90AC-B5F680347129}">
      <dsp:nvSpPr>
        <dsp:cNvPr id="0" name=""/>
        <dsp:cNvSpPr/>
      </dsp:nvSpPr>
      <dsp:spPr>
        <a:xfrm rot="5400000">
          <a:off x="4345850" y="-2051538"/>
          <a:ext cx="3001747" cy="710482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71463" lvl="1" indent="-271463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2400" b="0" kern="1200" dirty="0"/>
            <a:t>Teadmussiirde- ja innovatsioonisüsteemi </a:t>
          </a:r>
          <a:r>
            <a:rPr lang="et-EE" sz="2400" b="1" kern="1200" dirty="0"/>
            <a:t>(AKIS) </a:t>
          </a:r>
          <a:r>
            <a:rPr lang="et-EE" sz="2400" b="0" kern="1200" dirty="0"/>
            <a:t>arendamise toetus –    </a:t>
          </a:r>
          <a:r>
            <a:rPr lang="et-EE" sz="2400" b="1" kern="1200" dirty="0">
              <a:solidFill>
                <a:srgbClr val="0084D1"/>
              </a:solidFill>
            </a:rPr>
            <a:t>17</a:t>
          </a:r>
          <a:r>
            <a:rPr lang="et-EE" sz="2400" b="0" kern="1200" dirty="0">
              <a:solidFill>
                <a:srgbClr val="0084D1"/>
              </a:solidFill>
            </a:rPr>
            <a:t> mln €</a:t>
          </a:r>
          <a:endParaRPr lang="en-US" sz="2400" b="0" kern="1200" dirty="0"/>
        </a:p>
        <a:p>
          <a:pPr marL="271463" lvl="1" indent="-271463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b="0" kern="1200" dirty="0"/>
        </a:p>
        <a:p>
          <a:pPr marL="271463" lvl="1" indent="-271463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2400" b="0" kern="1200" dirty="0"/>
            <a:t>Nõuandetoetus – </a:t>
          </a:r>
          <a:r>
            <a:rPr lang="et-EE" sz="2400" b="0" kern="1200" dirty="0">
              <a:solidFill>
                <a:srgbClr val="0070C0"/>
              </a:solidFill>
            </a:rPr>
            <a:t>6 </a:t>
          </a:r>
          <a:r>
            <a:rPr lang="et-EE" sz="2400" b="0" kern="1200" dirty="0">
              <a:solidFill>
                <a:srgbClr val="0084D1"/>
              </a:solidFill>
            </a:rPr>
            <a:t>mln €</a:t>
          </a:r>
          <a:endParaRPr lang="en-US" sz="2400" b="0" kern="1200" dirty="0"/>
        </a:p>
        <a:p>
          <a:pPr marL="271463" lvl="1" indent="-271463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t-EE" sz="2400" b="0" kern="1200" dirty="0"/>
        </a:p>
        <a:p>
          <a:pPr marL="271463" lvl="1" indent="-271463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t-EE" sz="2400" b="1" kern="1200" dirty="0"/>
            <a:t>Innovatsioonikoostöö projektid/Euroopa innovatsioonipartnerluse tegevusrühma projektid </a:t>
          </a:r>
          <a:r>
            <a:rPr lang="et-EE" sz="2400" b="0" kern="1200" dirty="0"/>
            <a:t>– </a:t>
          </a:r>
          <a:r>
            <a:rPr lang="et-EE" sz="2400" b="1" kern="1200" dirty="0">
              <a:solidFill>
                <a:srgbClr val="0084D1"/>
              </a:solidFill>
            </a:rPr>
            <a:t>15 </a:t>
          </a:r>
          <a:r>
            <a:rPr lang="et-EE" sz="2400" b="0" kern="1200" dirty="0">
              <a:solidFill>
                <a:srgbClr val="0084D1"/>
              </a:solidFill>
            </a:rPr>
            <a:t>mln €</a:t>
          </a:r>
          <a:endParaRPr lang="et-EE" sz="2400" b="0" kern="1200" dirty="0"/>
        </a:p>
      </dsp:txBody>
      <dsp:txXfrm rot="-5400000">
        <a:off x="2294312" y="146533"/>
        <a:ext cx="6958292" cy="2708681"/>
      </dsp:txXfrm>
    </dsp:sp>
    <dsp:sp modelId="{7D1DDF8D-A6EA-4765-9D2E-63BDB3DAE3EF}">
      <dsp:nvSpPr>
        <dsp:cNvPr id="0" name=""/>
        <dsp:cNvSpPr/>
      </dsp:nvSpPr>
      <dsp:spPr>
        <a:xfrm>
          <a:off x="0" y="0"/>
          <a:ext cx="2309823" cy="30017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2300" b="1" kern="1200" dirty="0"/>
            <a:t>Teadmiste edendamine ja jagamine</a:t>
          </a:r>
          <a:endParaRPr lang="en-US" sz="2300" b="1" kern="1200" dirty="0"/>
        </a:p>
      </dsp:txBody>
      <dsp:txXfrm>
        <a:off x="112756" y="112756"/>
        <a:ext cx="2084311" cy="2776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5B11E-0843-49A2-9A88-892D7498F8EA}" type="datetimeFigureOut">
              <a:rPr lang="et-EE" smtClean="0"/>
              <a:t>11.11.2024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E7BC21-2778-45C4-B4FC-F14626A8564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48894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/>
            </a:pPr>
            <a:fld id="{9137B0FE-B827-43E6-9F1A-73A7AB4ED6CD}" type="slidenum">
              <a:rPr kumimoji="0" lang="et-EE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663310" algn="l"/>
                  <a:tab pos="1326619" algn="l"/>
                  <a:tab pos="1989929" algn="l"/>
                  <a:tab pos="2653238" algn="l"/>
                </a:tabLst>
                <a:defRPr/>
              </a:pPr>
              <a:t>1</a:t>
            </a:fld>
            <a:endParaRPr kumimoji="0" lang="et-EE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64328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352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37865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fld id="{05309E28-43ED-4E16-BD78-C86C47767334}" type="slidenum">
              <a:rPr lang="et-EE" sz="110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837865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t>2</a:t>
            </a:fld>
            <a:endParaRPr lang="et-EE" sz="110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3518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09E28-43ED-4E16-BD78-C86C47767334}" type="slidenum">
              <a:rPr lang="et-EE" smtClean="0"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74477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1525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C66841-9450-4538-BC47-7698C021B44C}" type="slidenum">
              <a:rPr kumimoji="0" lang="et-E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t-E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1754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/>
            </a:pPr>
            <a:fld id="{9137B0FE-B827-43E6-9F1A-73A7AB4ED6CD}" type="slidenum">
              <a:rPr kumimoji="0" lang="et-EE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+mn-cs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663310" algn="l"/>
                  <a:tab pos="1326619" algn="l"/>
                  <a:tab pos="1989929" algn="l"/>
                  <a:tab pos="2653238" algn="l"/>
                </a:tabLst>
                <a:defRPr/>
              </a:pPr>
              <a:t>20</a:t>
            </a:fld>
            <a:endParaRPr kumimoji="0" lang="et-EE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0461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BB6DB-B807-F195-6E3A-3E8A398B47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2E8EB2-6146-CBDB-8193-3818F773B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E7B43-E50A-6FDF-F879-43A488D8E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2F61B-2785-4828-812C-8A82B1531C07}" type="datetimeFigureOut">
              <a:rPr lang="et-EE" smtClean="0"/>
              <a:t>11.11.2024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E4927-BA5D-AE58-A21D-D3F739BE7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D9FAA-DA8A-762A-78AB-3298C7B93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8275-4705-476D-851F-F982F0A7E84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65611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A933D-C03A-C968-652D-F05CDB123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FE10C2-E6E1-D5A4-A73F-FD2DD6B2EC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8E853-CBEC-8C8B-1E81-861EBBDDB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2F61B-2785-4828-812C-8A82B1531C07}" type="datetimeFigureOut">
              <a:rPr lang="et-EE" smtClean="0"/>
              <a:t>11.11.2024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88A2B-6E8C-2CF6-C20C-092EF7E34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E4CE6-089C-76F6-65C5-79678431F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8275-4705-476D-851F-F982F0A7E84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68446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99C083-9397-3C81-EEE8-48936D8CFB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D517F2-03E0-97F6-7B03-C812A1D07C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74734-2110-2C18-6420-69A29D3C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2F61B-2785-4828-812C-8A82B1531C07}" type="datetimeFigureOut">
              <a:rPr lang="et-EE" smtClean="0"/>
              <a:t>11.11.2024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E1ABCC-D4C6-A12E-B020-948A3C8F1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E97A7-CDD8-B5A9-4180-E4E98D190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8275-4705-476D-851F-F982F0A7E84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02610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 - est - 3 lõvi - val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79" y="380743"/>
            <a:ext cx="3235490" cy="11079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47540" y="2514523"/>
            <a:ext cx="9982092" cy="1804595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6031"/>
            </a:lvl1pPr>
          </a:lstStyle>
          <a:p>
            <a:r>
              <a:rPr lang="en-US" dirty="0" err="1"/>
              <a:t>Esitlusslaidide</a:t>
            </a:r>
            <a:r>
              <a:rPr lang="en-US" dirty="0"/>
              <a:t> </a:t>
            </a:r>
            <a:r>
              <a:rPr lang="et-EE" dirty="0"/>
              <a:t>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7540" y="4648302"/>
            <a:ext cx="9982092" cy="190516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751" b="0" baseline="0"/>
            </a:lvl1pPr>
            <a:lvl2pPr marL="483763" indent="0" algn="ctr">
              <a:buNone/>
              <a:defRPr sz="2116"/>
            </a:lvl2pPr>
            <a:lvl3pPr marL="967527" indent="0" algn="ctr">
              <a:buNone/>
              <a:defRPr sz="1905"/>
            </a:lvl3pPr>
            <a:lvl4pPr marL="1451290" indent="0" algn="ctr">
              <a:buNone/>
              <a:defRPr sz="1693"/>
            </a:lvl4pPr>
            <a:lvl5pPr marL="1935053" indent="0" algn="ctr">
              <a:buNone/>
              <a:defRPr sz="1693"/>
            </a:lvl5pPr>
            <a:lvl6pPr marL="2418817" indent="0" algn="ctr">
              <a:buNone/>
              <a:defRPr sz="1693"/>
            </a:lvl6pPr>
            <a:lvl7pPr marL="2902580" indent="0" algn="ctr">
              <a:buNone/>
              <a:defRPr sz="1693"/>
            </a:lvl7pPr>
            <a:lvl8pPr marL="3386343" indent="0" algn="ctr">
              <a:buNone/>
              <a:defRPr sz="1693"/>
            </a:lvl8pPr>
            <a:lvl9pPr marL="3870107" indent="0" algn="ctr">
              <a:buNone/>
              <a:defRPr sz="1693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struktuuriüksus / ametinimetus</a:t>
            </a:r>
          </a:p>
          <a:p>
            <a:endParaRPr lang="et-EE" dirty="0"/>
          </a:p>
          <a:p>
            <a:r>
              <a:rPr lang="et-EE" dirty="0"/>
              <a:t>01.07.2023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2489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 - eng - 3 lõvi - val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78" y="380744"/>
            <a:ext cx="3266305" cy="11075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47540" y="2514523"/>
            <a:ext cx="9982092" cy="1804595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6031" baseline="0"/>
            </a:lvl1pPr>
          </a:lstStyle>
          <a:p>
            <a:r>
              <a:rPr lang="et-EE" dirty="0" err="1"/>
              <a:t>Title</a:t>
            </a:r>
            <a:r>
              <a:rPr lang="et-EE" dirty="0"/>
              <a:t> </a:t>
            </a:r>
            <a:r>
              <a:rPr lang="et-EE" dirty="0" err="1"/>
              <a:t>of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7540" y="4648302"/>
            <a:ext cx="9982092" cy="190516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751" b="0" baseline="0"/>
            </a:lvl1pPr>
            <a:lvl2pPr marL="483763" indent="0" algn="ctr">
              <a:buNone/>
              <a:defRPr sz="2116"/>
            </a:lvl2pPr>
            <a:lvl3pPr marL="967527" indent="0" algn="ctr">
              <a:buNone/>
              <a:defRPr sz="1905"/>
            </a:lvl3pPr>
            <a:lvl4pPr marL="1451290" indent="0" algn="ctr">
              <a:buNone/>
              <a:defRPr sz="1693"/>
            </a:lvl4pPr>
            <a:lvl5pPr marL="1935053" indent="0" algn="ctr">
              <a:buNone/>
              <a:defRPr sz="1693"/>
            </a:lvl5pPr>
            <a:lvl6pPr marL="2418817" indent="0" algn="ctr">
              <a:buNone/>
              <a:defRPr sz="1693"/>
            </a:lvl6pPr>
            <a:lvl7pPr marL="2902580" indent="0" algn="ctr">
              <a:buNone/>
              <a:defRPr sz="1693"/>
            </a:lvl7pPr>
            <a:lvl8pPr marL="3386343" indent="0" algn="ctr">
              <a:buNone/>
              <a:defRPr sz="1693"/>
            </a:lvl8pPr>
            <a:lvl9pPr marL="3870107" indent="0" algn="ctr">
              <a:buNone/>
              <a:defRPr sz="1693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 err="1"/>
              <a:t>Department</a:t>
            </a:r>
            <a:r>
              <a:rPr lang="et-EE" dirty="0"/>
              <a:t> / </a:t>
            </a:r>
            <a:r>
              <a:rPr lang="et-EE" dirty="0" err="1"/>
              <a:t>Occupation</a:t>
            </a:r>
            <a:endParaRPr lang="et-EE" dirty="0"/>
          </a:p>
          <a:p>
            <a:endParaRPr lang="et-EE" dirty="0"/>
          </a:p>
          <a:p>
            <a:r>
              <a:rPr lang="et-EE" dirty="0"/>
              <a:t>01.07.2023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388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itelslaid - est - 3 lõvi - sin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1" y="1805135"/>
            <a:ext cx="12192000" cy="5052865"/>
          </a:xfrm>
          <a:prstGeom prst="rect">
            <a:avLst/>
          </a:prstGeom>
          <a:blipFill dpi="0" rotWithShape="1"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6757" tIns="48378" rIns="96757" bIns="4837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75365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905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1" y="1805135"/>
            <a:ext cx="12192000" cy="505286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6757" tIns="48378" rIns="96757" bIns="4837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75365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905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47540" y="2514523"/>
            <a:ext cx="9982092" cy="1804595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6031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Esitlusslaidide</a:t>
            </a:r>
            <a:r>
              <a:rPr lang="en-US" dirty="0"/>
              <a:t> </a:t>
            </a:r>
            <a:r>
              <a:rPr lang="et-EE" dirty="0"/>
              <a:t>pealkiri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7540" y="4648302"/>
            <a:ext cx="9982092" cy="190516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751" b="0" baseline="0">
                <a:solidFill>
                  <a:schemeClr val="bg1"/>
                </a:solidFill>
              </a:defRPr>
            </a:lvl1pPr>
            <a:lvl2pPr marL="483763" indent="0" algn="ctr">
              <a:buNone/>
              <a:defRPr sz="2116"/>
            </a:lvl2pPr>
            <a:lvl3pPr marL="967527" indent="0" algn="ctr">
              <a:buNone/>
              <a:defRPr sz="1905"/>
            </a:lvl3pPr>
            <a:lvl4pPr marL="1451290" indent="0" algn="ctr">
              <a:buNone/>
              <a:defRPr sz="1693"/>
            </a:lvl4pPr>
            <a:lvl5pPr marL="1935053" indent="0" algn="ctr">
              <a:buNone/>
              <a:defRPr sz="1693"/>
            </a:lvl5pPr>
            <a:lvl6pPr marL="2418817" indent="0" algn="ctr">
              <a:buNone/>
              <a:defRPr sz="1693"/>
            </a:lvl6pPr>
            <a:lvl7pPr marL="2902580" indent="0" algn="ctr">
              <a:buNone/>
              <a:defRPr sz="1693"/>
            </a:lvl7pPr>
            <a:lvl8pPr marL="3386343" indent="0" algn="ctr">
              <a:buNone/>
              <a:defRPr sz="1693"/>
            </a:lvl8pPr>
            <a:lvl9pPr marL="3870107" indent="0" algn="ctr">
              <a:buNone/>
              <a:defRPr sz="1693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struktuuriüksus / ametinimetus</a:t>
            </a:r>
          </a:p>
          <a:p>
            <a:endParaRPr lang="et-EE" dirty="0"/>
          </a:p>
          <a:p>
            <a:r>
              <a:rPr lang="et-EE" dirty="0"/>
              <a:t>01.07.2023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79" y="380743"/>
            <a:ext cx="3235490" cy="110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135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itelslaid - eng - 3 lõvi - sin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1" y="1805135"/>
            <a:ext cx="12192000" cy="5052865"/>
          </a:xfrm>
          <a:prstGeom prst="rect">
            <a:avLst/>
          </a:prstGeom>
          <a:blipFill dpi="0" rotWithShape="1"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6757" tIns="48378" rIns="96757" bIns="4837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75365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905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1" y="1805135"/>
            <a:ext cx="12192000" cy="505286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6757" tIns="48378" rIns="96757" bIns="4837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75365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905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47540" y="2514523"/>
            <a:ext cx="9982092" cy="1804595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6031">
                <a:solidFill>
                  <a:schemeClr val="bg1"/>
                </a:solidFill>
              </a:defRPr>
            </a:lvl1pPr>
          </a:lstStyle>
          <a:p>
            <a:r>
              <a:rPr lang="et-EE" dirty="0" err="1"/>
              <a:t>Title</a:t>
            </a:r>
            <a:r>
              <a:rPr lang="et-EE" dirty="0"/>
              <a:t> of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Presentation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18747" y="4648302"/>
            <a:ext cx="9982092" cy="190516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751" b="0">
                <a:solidFill>
                  <a:schemeClr val="bg1"/>
                </a:solidFill>
              </a:defRPr>
            </a:lvl1pPr>
            <a:lvl2pPr marL="483763" indent="0" algn="ctr">
              <a:buNone/>
              <a:defRPr sz="2116"/>
            </a:lvl2pPr>
            <a:lvl3pPr marL="967527" indent="0" algn="ctr">
              <a:buNone/>
              <a:defRPr sz="1905"/>
            </a:lvl3pPr>
            <a:lvl4pPr marL="1451290" indent="0" algn="ctr">
              <a:buNone/>
              <a:defRPr sz="1693"/>
            </a:lvl4pPr>
            <a:lvl5pPr marL="1935053" indent="0" algn="ctr">
              <a:buNone/>
              <a:defRPr sz="1693"/>
            </a:lvl5pPr>
            <a:lvl6pPr marL="2418817" indent="0" algn="ctr">
              <a:buNone/>
              <a:defRPr sz="1693"/>
            </a:lvl6pPr>
            <a:lvl7pPr marL="2902580" indent="0" algn="ctr">
              <a:buNone/>
              <a:defRPr sz="1693"/>
            </a:lvl7pPr>
            <a:lvl8pPr marL="3386343" indent="0" algn="ctr">
              <a:buNone/>
              <a:defRPr sz="1693"/>
            </a:lvl8pPr>
            <a:lvl9pPr marL="3870107" indent="0" algn="ctr">
              <a:buNone/>
              <a:defRPr sz="1693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 err="1"/>
              <a:t>Department</a:t>
            </a:r>
            <a:r>
              <a:rPr lang="et-EE" dirty="0"/>
              <a:t> / </a:t>
            </a:r>
            <a:r>
              <a:rPr lang="et-EE" dirty="0" err="1"/>
              <a:t>Occupation</a:t>
            </a:r>
            <a:endParaRPr lang="et-EE" dirty="0"/>
          </a:p>
          <a:p>
            <a:endParaRPr lang="et-EE" dirty="0"/>
          </a:p>
          <a:p>
            <a:r>
              <a:rPr lang="et-EE" dirty="0"/>
              <a:t>01.07.2023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78" y="368378"/>
            <a:ext cx="3266305" cy="110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303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itelslaid - est - vapp - sin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783" y="533156"/>
            <a:ext cx="3352569" cy="829018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 bwMode="auto">
          <a:xfrm>
            <a:off x="1" y="1805135"/>
            <a:ext cx="12192000" cy="5052865"/>
          </a:xfrm>
          <a:prstGeom prst="rect">
            <a:avLst/>
          </a:prstGeom>
          <a:blipFill dpi="0" rotWithShape="1"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6757" tIns="48378" rIns="96757" bIns="4837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75365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905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1" y="1805135"/>
            <a:ext cx="12192000" cy="505286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6757" tIns="48378" rIns="96757" bIns="4837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75365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905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47540" y="2514523"/>
            <a:ext cx="9982092" cy="1804595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6031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Esitlusslaidide</a:t>
            </a:r>
            <a:r>
              <a:rPr lang="en-US" dirty="0"/>
              <a:t> </a:t>
            </a:r>
            <a:r>
              <a:rPr lang="et-EE" dirty="0"/>
              <a:t>pealkiri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7540" y="4648302"/>
            <a:ext cx="9982092" cy="1828954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751" b="0">
                <a:solidFill>
                  <a:schemeClr val="bg1"/>
                </a:solidFill>
              </a:defRPr>
            </a:lvl1pPr>
            <a:lvl2pPr marL="483763" indent="0" algn="ctr">
              <a:buNone/>
              <a:defRPr sz="2116"/>
            </a:lvl2pPr>
            <a:lvl3pPr marL="967527" indent="0" algn="ctr">
              <a:buNone/>
              <a:defRPr sz="1905"/>
            </a:lvl3pPr>
            <a:lvl4pPr marL="1451290" indent="0" algn="ctr">
              <a:buNone/>
              <a:defRPr sz="1693"/>
            </a:lvl4pPr>
            <a:lvl5pPr marL="1935053" indent="0" algn="ctr">
              <a:buNone/>
              <a:defRPr sz="1693"/>
            </a:lvl5pPr>
            <a:lvl6pPr marL="2418817" indent="0" algn="ctr">
              <a:buNone/>
              <a:defRPr sz="1693"/>
            </a:lvl6pPr>
            <a:lvl7pPr marL="2902580" indent="0" algn="ctr">
              <a:buNone/>
              <a:defRPr sz="1693"/>
            </a:lvl7pPr>
            <a:lvl8pPr marL="3386343" indent="0" algn="ctr">
              <a:buNone/>
              <a:defRPr sz="1693"/>
            </a:lvl8pPr>
            <a:lvl9pPr marL="3870107" indent="0" algn="ctr">
              <a:buNone/>
              <a:defRPr sz="1693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struktuuriüksus / ametinimetus</a:t>
            </a:r>
          </a:p>
          <a:p>
            <a:endParaRPr lang="et-EE" dirty="0"/>
          </a:p>
          <a:p>
            <a:r>
              <a:rPr lang="et-EE" dirty="0"/>
              <a:t>01.07.2023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8580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itelslaid - eng - vapp - sin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1" y="1805135"/>
            <a:ext cx="12192000" cy="5052865"/>
          </a:xfrm>
          <a:prstGeom prst="rect">
            <a:avLst/>
          </a:prstGeom>
          <a:blipFill dpi="0" rotWithShape="1"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6757" tIns="48378" rIns="96757" bIns="4837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75365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905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1" y="1805135"/>
            <a:ext cx="12192000" cy="505286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6757" tIns="48378" rIns="96757" bIns="4837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75365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905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47540" y="2514523"/>
            <a:ext cx="9982092" cy="1804595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6031">
                <a:solidFill>
                  <a:schemeClr val="bg1"/>
                </a:solidFill>
              </a:defRPr>
            </a:lvl1pPr>
          </a:lstStyle>
          <a:p>
            <a:r>
              <a:rPr lang="et-EE" dirty="0" err="1"/>
              <a:t>Title</a:t>
            </a:r>
            <a:r>
              <a:rPr lang="et-EE" dirty="0"/>
              <a:t> </a:t>
            </a:r>
            <a:r>
              <a:rPr lang="et-EE" dirty="0" err="1"/>
              <a:t>of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Presentation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7540" y="4648302"/>
            <a:ext cx="9982092" cy="190516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751" b="0">
                <a:solidFill>
                  <a:schemeClr val="bg1"/>
                </a:solidFill>
              </a:defRPr>
            </a:lvl1pPr>
            <a:lvl2pPr marL="483763" indent="0" algn="ctr">
              <a:buNone/>
              <a:defRPr sz="2116"/>
            </a:lvl2pPr>
            <a:lvl3pPr marL="967527" indent="0" algn="ctr">
              <a:buNone/>
              <a:defRPr sz="1905"/>
            </a:lvl3pPr>
            <a:lvl4pPr marL="1451290" indent="0" algn="ctr">
              <a:buNone/>
              <a:defRPr sz="1693"/>
            </a:lvl4pPr>
            <a:lvl5pPr marL="1935053" indent="0" algn="ctr">
              <a:buNone/>
              <a:defRPr sz="1693"/>
            </a:lvl5pPr>
            <a:lvl6pPr marL="2418817" indent="0" algn="ctr">
              <a:buNone/>
              <a:defRPr sz="1693"/>
            </a:lvl6pPr>
            <a:lvl7pPr marL="2902580" indent="0" algn="ctr">
              <a:buNone/>
              <a:defRPr sz="1693"/>
            </a:lvl7pPr>
            <a:lvl8pPr marL="3386343" indent="0" algn="ctr">
              <a:buNone/>
              <a:defRPr sz="1693"/>
            </a:lvl8pPr>
            <a:lvl9pPr marL="3870107" indent="0" algn="ctr">
              <a:buNone/>
              <a:defRPr sz="1693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 err="1"/>
              <a:t>Department</a:t>
            </a:r>
            <a:r>
              <a:rPr lang="et-EE" dirty="0"/>
              <a:t> / </a:t>
            </a:r>
            <a:r>
              <a:rPr lang="et-EE" dirty="0" err="1"/>
              <a:t>Occupation</a:t>
            </a:r>
            <a:endParaRPr lang="et-EE" dirty="0"/>
          </a:p>
          <a:p>
            <a:endParaRPr lang="et-EE" dirty="0"/>
          </a:p>
          <a:p>
            <a:r>
              <a:rPr lang="et-EE" dirty="0"/>
              <a:t>01.07.2023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061" y="541785"/>
            <a:ext cx="3581153" cy="825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0838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1754" y="541379"/>
            <a:ext cx="10729511" cy="1082757"/>
          </a:xfrm>
          <a:prstGeom prst="rect">
            <a:avLst/>
          </a:prstGeom>
        </p:spPr>
        <p:txBody>
          <a:bodyPr tIns="54000" anchor="t" anchorCtr="0"/>
          <a:lstStyle>
            <a:lvl1pPr>
              <a:defRPr sz="3809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57" y="1772990"/>
            <a:ext cx="10729511" cy="4524784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46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88516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1754" y="541379"/>
            <a:ext cx="10729511" cy="1082757"/>
          </a:xfrm>
          <a:prstGeom prst="rect">
            <a:avLst/>
          </a:prstGeom>
        </p:spPr>
        <p:txBody>
          <a:bodyPr tIns="54000" anchor="t" anchorCtr="0"/>
          <a:lstStyle>
            <a:lvl1pPr>
              <a:defRPr sz="3809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57" y="1772990"/>
            <a:ext cx="10729511" cy="4524784"/>
          </a:xfrm>
          <a:prstGeom prst="rect">
            <a:avLst/>
          </a:prstGeom>
        </p:spPr>
        <p:txBody>
          <a:bodyPr/>
          <a:lstStyle>
            <a:lvl1pPr marL="457099" indent="-342824">
              <a:spcAft>
                <a:spcPts val="846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6846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D04F7-1918-8C2B-E63E-98FC43FAE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AB016-09B1-7922-0592-A3C6C4244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E4A57-FAB7-05A4-0585-72482B7DB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2F61B-2785-4828-812C-8A82B1531C07}" type="datetimeFigureOut">
              <a:rPr lang="et-EE" smtClean="0"/>
              <a:t>11.11.2024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B60BC-DF31-39F0-F061-649CA9FC6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1DED4-7854-E0E6-F9CA-C5EAE1D52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8275-4705-476D-851F-F982F0A7E84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429814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6173" y="1599417"/>
            <a:ext cx="5329197" cy="4526078"/>
          </a:xfrm>
          <a:prstGeom prst="rect">
            <a:avLst/>
          </a:prstGeom>
        </p:spPr>
        <p:txBody>
          <a:bodyPr/>
          <a:lstStyle>
            <a:lvl1pPr>
              <a:defRPr sz="2963"/>
            </a:lvl1pPr>
            <a:lvl2pPr>
              <a:defRPr sz="2539"/>
            </a:lvl2pPr>
            <a:lvl3pPr>
              <a:defRPr sz="2116"/>
            </a:lvl3pPr>
            <a:lvl4pPr>
              <a:defRPr sz="1905"/>
            </a:lvl4pPr>
            <a:lvl5pPr>
              <a:defRPr sz="1905"/>
            </a:lvl5pPr>
            <a:lvl6pPr>
              <a:defRPr sz="1905"/>
            </a:lvl6pPr>
            <a:lvl7pPr>
              <a:defRPr sz="1905"/>
            </a:lvl7pPr>
            <a:lvl8pPr>
              <a:defRPr sz="1905"/>
            </a:lvl8pPr>
            <a:lvl9pPr>
              <a:defRPr sz="19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6631" y="1599417"/>
            <a:ext cx="5405390" cy="4526078"/>
          </a:xfrm>
          <a:prstGeom prst="rect">
            <a:avLst/>
          </a:prstGeom>
        </p:spPr>
        <p:txBody>
          <a:bodyPr/>
          <a:lstStyle>
            <a:lvl1pPr>
              <a:defRPr sz="2963"/>
            </a:lvl1pPr>
            <a:lvl2pPr>
              <a:defRPr sz="2539"/>
            </a:lvl2pPr>
            <a:lvl3pPr>
              <a:defRPr sz="2116"/>
            </a:lvl3pPr>
            <a:lvl4pPr>
              <a:defRPr sz="1905"/>
            </a:lvl4pPr>
            <a:lvl5pPr>
              <a:defRPr sz="1905"/>
            </a:lvl5pPr>
            <a:lvl6pPr>
              <a:defRPr sz="1905"/>
            </a:lvl6pPr>
            <a:lvl7pPr>
              <a:defRPr sz="1905"/>
            </a:lvl7pPr>
            <a:lvl8pPr>
              <a:defRPr sz="1905"/>
            </a:lvl8pPr>
            <a:lvl9pPr>
              <a:defRPr sz="19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1754" y="541379"/>
            <a:ext cx="10729511" cy="1082757"/>
          </a:xfrm>
          <a:prstGeom prst="rect">
            <a:avLst/>
          </a:prstGeom>
        </p:spPr>
        <p:txBody>
          <a:bodyPr tIns="54000" anchor="t" anchorCtr="0"/>
          <a:lstStyle>
            <a:lvl1pPr>
              <a:defRPr sz="3809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</p:spTree>
    <p:extLst>
      <p:ext uri="{BB962C8B-B14F-4D97-AF65-F5344CB8AC3E}">
        <p14:creationId xmlns:p14="http://schemas.microsoft.com/office/powerpoint/2010/main" val="4852225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hepealkir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769" y="2743142"/>
            <a:ext cx="10972464" cy="11441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t-EE" dirty="0"/>
              <a:t>Vahepealkiri</a:t>
            </a:r>
          </a:p>
        </p:txBody>
      </p:sp>
    </p:spTree>
    <p:extLst>
      <p:ext uri="{BB962C8B-B14F-4D97-AF65-F5344CB8AC3E}">
        <p14:creationId xmlns:p14="http://schemas.microsoft.com/office/powerpoint/2010/main" val="12465317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õpuslaid - est - 3 lõvi - val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47540" y="2911488"/>
            <a:ext cx="9754101" cy="974751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6031"/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7540" y="4800715"/>
            <a:ext cx="9754101" cy="1732411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751" b="0" baseline="0"/>
            </a:lvl1pPr>
            <a:lvl2pPr marL="483763" indent="0" algn="ctr">
              <a:buNone/>
              <a:defRPr sz="2116"/>
            </a:lvl2pPr>
            <a:lvl3pPr marL="967527" indent="0" algn="ctr">
              <a:buNone/>
              <a:defRPr sz="1905"/>
            </a:lvl3pPr>
            <a:lvl4pPr marL="1451290" indent="0" algn="ctr">
              <a:buNone/>
              <a:defRPr sz="1693"/>
            </a:lvl4pPr>
            <a:lvl5pPr marL="1935053" indent="0" algn="ctr">
              <a:buNone/>
              <a:defRPr sz="1693"/>
            </a:lvl5pPr>
            <a:lvl6pPr marL="2418817" indent="0" algn="ctr">
              <a:buNone/>
              <a:defRPr sz="1693"/>
            </a:lvl6pPr>
            <a:lvl7pPr marL="2902580" indent="0" algn="ctr">
              <a:buNone/>
              <a:defRPr sz="1693"/>
            </a:lvl7pPr>
            <a:lvl8pPr marL="3386343" indent="0" algn="ctr">
              <a:buNone/>
              <a:defRPr sz="1693"/>
            </a:lvl8pPr>
            <a:lvl9pPr marL="3870107" indent="0" algn="ctr">
              <a:buNone/>
              <a:defRPr sz="1693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eesnimi.perenimi@agri.ee</a:t>
            </a:r>
          </a:p>
          <a:p>
            <a:r>
              <a:rPr lang="et-EE" dirty="0"/>
              <a:t>telefon, </a:t>
            </a:r>
            <a:r>
              <a:rPr lang="et-EE" dirty="0" err="1"/>
              <a:t>skype</a:t>
            </a:r>
            <a:r>
              <a:rPr lang="et-EE" dirty="0"/>
              <a:t> vms</a:t>
            </a:r>
          </a:p>
          <a:p>
            <a:endParaRPr lang="et-EE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773" y="404596"/>
            <a:ext cx="3235490" cy="110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5810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õpuslaid - eng - 3 lõvi - val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1447540" y="2911488"/>
            <a:ext cx="9754101" cy="974751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6031"/>
            </a:lvl1pPr>
          </a:lstStyle>
          <a:p>
            <a:r>
              <a:rPr lang="et-EE" dirty="0" err="1"/>
              <a:t>Thank</a:t>
            </a:r>
            <a:r>
              <a:rPr lang="et-EE" dirty="0"/>
              <a:t> </a:t>
            </a:r>
            <a:r>
              <a:rPr lang="et-EE" dirty="0" err="1"/>
              <a:t>You</a:t>
            </a:r>
            <a:r>
              <a:rPr lang="et-EE" dirty="0"/>
              <a:t>!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7540" y="4800715"/>
            <a:ext cx="9754101" cy="1732411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751" b="0" baseline="0"/>
            </a:lvl1pPr>
            <a:lvl2pPr marL="483763" indent="0" algn="ctr">
              <a:buNone/>
              <a:defRPr sz="2116"/>
            </a:lvl2pPr>
            <a:lvl3pPr marL="967527" indent="0" algn="ctr">
              <a:buNone/>
              <a:defRPr sz="1905"/>
            </a:lvl3pPr>
            <a:lvl4pPr marL="1451290" indent="0" algn="ctr">
              <a:buNone/>
              <a:defRPr sz="1693"/>
            </a:lvl4pPr>
            <a:lvl5pPr marL="1935053" indent="0" algn="ctr">
              <a:buNone/>
              <a:defRPr sz="1693"/>
            </a:lvl5pPr>
            <a:lvl6pPr marL="2418817" indent="0" algn="ctr">
              <a:buNone/>
              <a:defRPr sz="1693"/>
            </a:lvl6pPr>
            <a:lvl7pPr marL="2902580" indent="0" algn="ctr">
              <a:buNone/>
              <a:defRPr sz="1693"/>
            </a:lvl7pPr>
            <a:lvl8pPr marL="3386343" indent="0" algn="ctr">
              <a:buNone/>
              <a:defRPr sz="1693"/>
            </a:lvl8pPr>
            <a:lvl9pPr marL="3870107" indent="0" algn="ctr">
              <a:buNone/>
              <a:defRPr sz="1693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/>
              <a:t>forename.surname@agri.ee</a:t>
            </a:r>
          </a:p>
          <a:p>
            <a:r>
              <a:rPr lang="et-EE" dirty="0" err="1"/>
              <a:t>Phone</a:t>
            </a:r>
            <a:r>
              <a:rPr lang="et-EE" dirty="0"/>
              <a:t>, </a:t>
            </a:r>
            <a:r>
              <a:rPr lang="et-EE" dirty="0" err="1"/>
              <a:t>Skype</a:t>
            </a:r>
            <a:r>
              <a:rPr lang="et-EE" dirty="0"/>
              <a:t>, </a:t>
            </a:r>
            <a:r>
              <a:rPr lang="et-EE" dirty="0" err="1"/>
              <a:t>Facebook</a:t>
            </a:r>
            <a:r>
              <a:rPr lang="et-EE" dirty="0"/>
              <a:t> </a:t>
            </a:r>
            <a:r>
              <a:rPr lang="et-EE" dirty="0" err="1"/>
              <a:t>etc</a:t>
            </a:r>
            <a:r>
              <a:rPr lang="et-EE" dirty="0"/>
              <a:t>.</a:t>
            </a:r>
          </a:p>
          <a:p>
            <a:endParaRPr lang="et-EE" dirty="0"/>
          </a:p>
        </p:txBody>
      </p:sp>
      <p:pic>
        <p:nvPicPr>
          <p:cNvPr id="7" name="Picture 6" descr="maaeluministeerium_3lovi_eng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57118" y="228594"/>
            <a:ext cx="3666466" cy="1466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9351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õpuslaid - est - 3 lõvi - sin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1" y="1805135"/>
            <a:ext cx="12192000" cy="5052865"/>
          </a:xfrm>
          <a:prstGeom prst="rect">
            <a:avLst/>
          </a:prstGeom>
          <a:blipFill dpi="0" rotWithShape="1"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6757" tIns="48378" rIns="96757" bIns="4837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75365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905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1" y="1805135"/>
            <a:ext cx="12192000" cy="505286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6757" tIns="48378" rIns="96757" bIns="4837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75365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905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1447540" y="2911488"/>
            <a:ext cx="9754101" cy="974751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6031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7540" y="4800715"/>
            <a:ext cx="9754101" cy="1732411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751" b="0" baseline="0">
                <a:solidFill>
                  <a:schemeClr val="bg1"/>
                </a:solidFill>
              </a:defRPr>
            </a:lvl1pPr>
            <a:lvl2pPr marL="483763" indent="0" algn="ctr">
              <a:buNone/>
              <a:defRPr sz="2116"/>
            </a:lvl2pPr>
            <a:lvl3pPr marL="967527" indent="0" algn="ctr">
              <a:buNone/>
              <a:defRPr sz="1905"/>
            </a:lvl3pPr>
            <a:lvl4pPr marL="1451290" indent="0" algn="ctr">
              <a:buNone/>
              <a:defRPr sz="1693"/>
            </a:lvl4pPr>
            <a:lvl5pPr marL="1935053" indent="0" algn="ctr">
              <a:buNone/>
              <a:defRPr sz="1693"/>
            </a:lvl5pPr>
            <a:lvl6pPr marL="2418817" indent="0" algn="ctr">
              <a:buNone/>
              <a:defRPr sz="1693"/>
            </a:lvl6pPr>
            <a:lvl7pPr marL="2902580" indent="0" algn="ctr">
              <a:buNone/>
              <a:defRPr sz="1693"/>
            </a:lvl7pPr>
            <a:lvl8pPr marL="3386343" indent="0" algn="ctr">
              <a:buNone/>
              <a:defRPr sz="1693"/>
            </a:lvl8pPr>
            <a:lvl9pPr marL="3870107" indent="0" algn="ctr">
              <a:buNone/>
              <a:defRPr sz="1693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eesnimi.perenimi@agri.ee</a:t>
            </a:r>
          </a:p>
          <a:p>
            <a:r>
              <a:rPr lang="et-EE" dirty="0"/>
              <a:t>telefon, Skype, Facebook vms</a:t>
            </a:r>
          </a:p>
          <a:p>
            <a:endParaRPr lang="et-EE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773" y="404596"/>
            <a:ext cx="3235490" cy="110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9294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õpuslaid - eng - 3 lõvi - sin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1" y="1805135"/>
            <a:ext cx="12192000" cy="5052865"/>
          </a:xfrm>
          <a:prstGeom prst="rect">
            <a:avLst/>
          </a:prstGeom>
          <a:blipFill dpi="0" rotWithShape="1"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6757" tIns="48378" rIns="96757" bIns="4837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75365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905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1" y="1805135"/>
            <a:ext cx="12192000" cy="505286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6757" tIns="48378" rIns="96757" bIns="4837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75365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905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1447540" y="2911488"/>
            <a:ext cx="9754101" cy="974751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6031">
                <a:solidFill>
                  <a:schemeClr val="bg1"/>
                </a:solidFill>
              </a:defRPr>
            </a:lvl1pPr>
          </a:lstStyle>
          <a:p>
            <a:r>
              <a:rPr lang="et-EE" dirty="0" err="1"/>
              <a:t>Thank</a:t>
            </a:r>
            <a:r>
              <a:rPr lang="et-EE" dirty="0"/>
              <a:t> </a:t>
            </a:r>
            <a:r>
              <a:rPr lang="et-EE" dirty="0" err="1"/>
              <a:t>You</a:t>
            </a:r>
            <a:r>
              <a:rPr lang="et-EE" dirty="0"/>
              <a:t>!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7540" y="4800715"/>
            <a:ext cx="9754101" cy="1732411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751" b="0" baseline="0">
                <a:solidFill>
                  <a:schemeClr val="bg1"/>
                </a:solidFill>
              </a:defRPr>
            </a:lvl1pPr>
            <a:lvl2pPr marL="483763" indent="0" algn="ctr">
              <a:buNone/>
              <a:defRPr sz="2116"/>
            </a:lvl2pPr>
            <a:lvl3pPr marL="967527" indent="0" algn="ctr">
              <a:buNone/>
              <a:defRPr sz="1905"/>
            </a:lvl3pPr>
            <a:lvl4pPr marL="1451290" indent="0" algn="ctr">
              <a:buNone/>
              <a:defRPr sz="1693"/>
            </a:lvl4pPr>
            <a:lvl5pPr marL="1935053" indent="0" algn="ctr">
              <a:buNone/>
              <a:defRPr sz="1693"/>
            </a:lvl5pPr>
            <a:lvl6pPr marL="2418817" indent="0" algn="ctr">
              <a:buNone/>
              <a:defRPr sz="1693"/>
            </a:lvl6pPr>
            <a:lvl7pPr marL="2902580" indent="0" algn="ctr">
              <a:buNone/>
              <a:defRPr sz="1693"/>
            </a:lvl7pPr>
            <a:lvl8pPr marL="3386343" indent="0" algn="ctr">
              <a:buNone/>
              <a:defRPr sz="1693"/>
            </a:lvl8pPr>
            <a:lvl9pPr marL="3870107" indent="0" algn="ctr">
              <a:buNone/>
              <a:defRPr sz="1693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/>
              <a:t>forename.surname@agri.ee</a:t>
            </a:r>
          </a:p>
          <a:p>
            <a:r>
              <a:rPr lang="et-EE" dirty="0" err="1"/>
              <a:t>Phone</a:t>
            </a:r>
            <a:r>
              <a:rPr lang="et-EE" dirty="0"/>
              <a:t>, </a:t>
            </a:r>
            <a:r>
              <a:rPr lang="et-EE" dirty="0" err="1"/>
              <a:t>Skype</a:t>
            </a:r>
            <a:r>
              <a:rPr lang="et-EE" dirty="0"/>
              <a:t>, </a:t>
            </a:r>
            <a:r>
              <a:rPr lang="et-EE" dirty="0" err="1"/>
              <a:t>Facebook</a:t>
            </a:r>
            <a:r>
              <a:rPr lang="et-EE" dirty="0"/>
              <a:t> </a:t>
            </a:r>
            <a:r>
              <a:rPr lang="et-EE" dirty="0" err="1"/>
              <a:t>etc</a:t>
            </a:r>
            <a:r>
              <a:rPr lang="et-EE" dirty="0"/>
              <a:t>.</a:t>
            </a:r>
          </a:p>
          <a:p>
            <a:endParaRPr lang="et-EE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78" y="368378"/>
            <a:ext cx="3266305" cy="110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1154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õpuslaid - est - vapp - sin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783" y="533156"/>
            <a:ext cx="3352569" cy="829018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 bwMode="auto">
          <a:xfrm>
            <a:off x="1" y="1805135"/>
            <a:ext cx="12192000" cy="505286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6757" tIns="48378" rIns="96757" bIns="4837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75365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905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47540" y="2454250"/>
            <a:ext cx="9754101" cy="974751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6031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7540" y="3645575"/>
            <a:ext cx="9754101" cy="1732411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751" b="0">
                <a:solidFill>
                  <a:schemeClr val="bg1"/>
                </a:solidFill>
              </a:defRPr>
            </a:lvl1pPr>
            <a:lvl2pPr marL="483763" indent="0" algn="ctr">
              <a:buNone/>
              <a:defRPr sz="2116"/>
            </a:lvl2pPr>
            <a:lvl3pPr marL="967527" indent="0" algn="ctr">
              <a:buNone/>
              <a:defRPr sz="1905"/>
            </a:lvl3pPr>
            <a:lvl4pPr marL="1451290" indent="0" algn="ctr">
              <a:buNone/>
              <a:defRPr sz="1693"/>
            </a:lvl4pPr>
            <a:lvl5pPr marL="1935053" indent="0" algn="ctr">
              <a:buNone/>
              <a:defRPr sz="1693"/>
            </a:lvl5pPr>
            <a:lvl6pPr marL="2418817" indent="0" algn="ctr">
              <a:buNone/>
              <a:defRPr sz="1693"/>
            </a:lvl6pPr>
            <a:lvl7pPr marL="2902580" indent="0" algn="ctr">
              <a:buNone/>
              <a:defRPr sz="1693"/>
            </a:lvl7pPr>
            <a:lvl8pPr marL="3386343" indent="0" algn="ctr">
              <a:buNone/>
              <a:defRPr sz="1693"/>
            </a:lvl8pPr>
            <a:lvl9pPr marL="3870107" indent="0" algn="ctr">
              <a:buNone/>
              <a:defRPr sz="1693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eesnimi.perenimi@agri.ee</a:t>
            </a:r>
          </a:p>
          <a:p>
            <a:r>
              <a:rPr lang="et-EE" dirty="0"/>
              <a:t>telefon, Skype, Facebook vms</a:t>
            </a:r>
          </a:p>
        </p:txBody>
      </p:sp>
    </p:spTree>
    <p:extLst>
      <p:ext uri="{BB962C8B-B14F-4D97-AF65-F5344CB8AC3E}">
        <p14:creationId xmlns:p14="http://schemas.microsoft.com/office/powerpoint/2010/main" val="39953552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õpuslaid - eng - vapp - sin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1" y="1805135"/>
            <a:ext cx="12192000" cy="505286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6757" tIns="48378" rIns="96757" bIns="4837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75365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905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47540" y="2454250"/>
            <a:ext cx="9754101" cy="974751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6031">
                <a:solidFill>
                  <a:schemeClr val="bg1"/>
                </a:solidFill>
              </a:defRPr>
            </a:lvl1pPr>
          </a:lstStyle>
          <a:p>
            <a:r>
              <a:rPr lang="et-EE" dirty="0" err="1"/>
              <a:t>Thank</a:t>
            </a:r>
            <a:r>
              <a:rPr lang="et-EE" dirty="0"/>
              <a:t> </a:t>
            </a:r>
            <a:r>
              <a:rPr lang="et-EE" dirty="0" err="1"/>
              <a:t>you</a:t>
            </a:r>
            <a:r>
              <a:rPr lang="et-EE" dirty="0"/>
              <a:t>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7540" y="3645575"/>
            <a:ext cx="9754101" cy="1732411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751" b="0" baseline="0">
                <a:solidFill>
                  <a:schemeClr val="bg1"/>
                </a:solidFill>
              </a:defRPr>
            </a:lvl1pPr>
            <a:lvl2pPr marL="483763" indent="0" algn="ctr">
              <a:buNone/>
              <a:defRPr sz="2116"/>
            </a:lvl2pPr>
            <a:lvl3pPr marL="967527" indent="0" algn="ctr">
              <a:buNone/>
              <a:defRPr sz="1905"/>
            </a:lvl3pPr>
            <a:lvl4pPr marL="1451290" indent="0" algn="ctr">
              <a:buNone/>
              <a:defRPr sz="1693"/>
            </a:lvl4pPr>
            <a:lvl5pPr marL="1935053" indent="0" algn="ctr">
              <a:buNone/>
              <a:defRPr sz="1693"/>
            </a:lvl5pPr>
            <a:lvl6pPr marL="2418817" indent="0" algn="ctr">
              <a:buNone/>
              <a:defRPr sz="1693"/>
            </a:lvl6pPr>
            <a:lvl7pPr marL="2902580" indent="0" algn="ctr">
              <a:buNone/>
              <a:defRPr sz="1693"/>
            </a:lvl7pPr>
            <a:lvl8pPr marL="3386343" indent="0" algn="ctr">
              <a:buNone/>
              <a:defRPr sz="1693"/>
            </a:lvl8pPr>
            <a:lvl9pPr marL="3870107" indent="0" algn="ctr">
              <a:buNone/>
              <a:defRPr sz="1693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/>
              <a:t>forename.surname@agri.ee</a:t>
            </a:r>
          </a:p>
          <a:p>
            <a:r>
              <a:rPr lang="et-EE" dirty="0" err="1"/>
              <a:t>Phone</a:t>
            </a:r>
            <a:r>
              <a:rPr lang="et-EE" dirty="0"/>
              <a:t>, Skype, Facebook </a:t>
            </a:r>
            <a:r>
              <a:rPr lang="et-EE" dirty="0" err="1"/>
              <a:t>etc</a:t>
            </a:r>
            <a:endParaRPr lang="et-EE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061" y="541785"/>
            <a:ext cx="3581153" cy="825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57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DD906-2C57-D6D5-252A-8CC325E7F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420431-0949-A889-429E-4DF9138E5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A65D0-7C55-A31A-8616-7CABB078E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2F61B-2785-4828-812C-8A82B1531C07}" type="datetimeFigureOut">
              <a:rPr lang="et-EE" smtClean="0"/>
              <a:t>11.11.2024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67961-9427-396A-6354-8F38C8461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56CEB-4090-4395-145C-878FFE5B5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8275-4705-476D-851F-F982F0A7E84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6416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A1E05-1882-139A-8750-40F01D38F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EE7D8-8473-28DE-D650-77B4D2E0A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C19358-5A9A-B50D-3D47-B878E5A06A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8D9D5-489C-FEEF-44B3-7EE1691D2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2F61B-2785-4828-812C-8A82B1531C07}" type="datetimeFigureOut">
              <a:rPr lang="et-EE" smtClean="0"/>
              <a:t>11.11.2024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2993FE-5C02-642E-2B2E-54AD327A4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07D23F-5D6D-548D-E14E-9E0C30B15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8275-4705-476D-851F-F982F0A7E84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1927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44616-B86B-69DE-3988-A0B264A0A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5EC631-5C6F-31D2-775A-C3B1C326B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16CBA6-F236-18FE-A64C-EA741EA83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FE51D4-D7B0-40EF-57A0-AFF959A440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077F87-E266-A7D7-7ED2-2BF4AA50FF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1174A4-9139-B4DB-962B-228CB99EB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2F61B-2785-4828-812C-8A82B1531C07}" type="datetimeFigureOut">
              <a:rPr lang="et-EE" smtClean="0"/>
              <a:t>11.11.2024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9E5DB8-F071-678F-3BFA-44340C67B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5AABF8-1056-9AFC-8E4D-5725D7EB7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8275-4705-476D-851F-F982F0A7E84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5146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3488F-E663-6416-AAE6-AD2BE94E6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736604-EB74-71F8-1EBE-1E0DC4FAB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2F61B-2785-4828-812C-8A82B1531C07}" type="datetimeFigureOut">
              <a:rPr lang="et-EE" smtClean="0"/>
              <a:t>11.11.2024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4B7ECD-41DD-0A60-007C-2DE14D79C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6C070F-B789-7A1C-74D4-035A5CD67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8275-4705-476D-851F-F982F0A7E84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32685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00F873-5B96-2F36-7F2B-409D4412C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2F61B-2785-4828-812C-8A82B1531C07}" type="datetimeFigureOut">
              <a:rPr lang="et-EE" smtClean="0"/>
              <a:t>11.11.2024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F0292B-8E8B-A533-BA16-8723630C0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3165E5-618F-7308-1169-8673AD2AD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8275-4705-476D-851F-F982F0A7E84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05249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D138F-C0BF-1D7B-62C7-47D2E4812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1A7E3-D786-B60D-DC5C-3C9F434F0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41736-BBCB-B5A8-A8C5-247DE90C0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81C31-5B3A-5FCF-CFD4-82B60B81D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2F61B-2785-4828-812C-8A82B1531C07}" type="datetimeFigureOut">
              <a:rPr lang="et-EE" smtClean="0"/>
              <a:t>11.11.2024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85F728-4496-A8E1-1E6F-84B6B8B27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E7E3D-20B3-A231-3C25-2D20A0DC1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8275-4705-476D-851F-F982F0A7E84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74962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7890C-6F1F-9C23-1376-23506CB8C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A2FB95-79A0-3EE8-D735-A9DADADD86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090563-E717-20B7-508A-16C783E0E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B17A6-DF21-001A-6E5A-25ED9DD1E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2F61B-2785-4828-812C-8A82B1531C07}" type="datetimeFigureOut">
              <a:rPr lang="et-EE" smtClean="0"/>
              <a:t>11.11.2024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1992B-FA5E-E0C6-A323-B682C59AC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39A5F6-5C8B-06AB-ACE4-285F8F10F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48275-4705-476D-851F-F982F0A7E84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6876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D68C5B-27F4-5E2C-E487-E84D74D01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088A1A-EBCD-DC6B-7938-690AA5D1F4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670DA-2B59-E042-5E12-5AD079983D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92F61B-2785-4828-812C-8A82B1531C07}" type="datetimeFigureOut">
              <a:rPr lang="et-EE" smtClean="0"/>
              <a:t>11.11.2024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0BC71-4393-0E97-8BA4-13ABFCF5A0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EE8D0-E295-1A84-0AE5-9B21A7C109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A48275-4705-476D-851F-F982F0A7E84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55625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3295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75365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6031" kern="1200">
          <a:solidFill>
            <a:srgbClr val="000000"/>
          </a:solidFill>
          <a:latin typeface="+mj-lt"/>
          <a:ea typeface="+mj-ea"/>
          <a:cs typeface="+mj-cs"/>
        </a:defRPr>
      </a:lvl1pPr>
      <a:lvl2pPr marL="786115" indent="-302352" algn="l" defTabSz="475365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6031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209408" indent="-241882" algn="l" defTabSz="475365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6031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93172" indent="-241882" algn="l" defTabSz="475365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6031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176935" indent="-241882" algn="l" defTabSz="475365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6031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660698" indent="-241882" algn="l" defTabSz="475365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6031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3144462" indent="-241882" algn="l" defTabSz="475365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6031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628225" indent="-241882" algn="l" defTabSz="475365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6031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4111988" indent="-241882" algn="l" defTabSz="475365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6031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62822" indent="-362822" algn="l" defTabSz="475365" rtl="0" eaLnBrk="1" fontAlgn="base" hangingPunct="1">
        <a:lnSpc>
          <a:spcPct val="110000"/>
        </a:lnSpc>
        <a:spcBef>
          <a:spcPct val="0"/>
        </a:spcBef>
        <a:spcAft>
          <a:spcPts val="1495"/>
        </a:spcAft>
        <a:buClr>
          <a:srgbClr val="000000"/>
        </a:buClr>
        <a:buSzPct val="100000"/>
        <a:buFont typeface="Times New Roman" panose="02020603050405020304" pitchFamily="18" charset="0"/>
        <a:defRPr sz="3386" kern="1200">
          <a:solidFill>
            <a:srgbClr val="000000"/>
          </a:solidFill>
          <a:latin typeface="+mn-lt"/>
          <a:ea typeface="+mn-ea"/>
          <a:cs typeface="+mn-cs"/>
        </a:defRPr>
      </a:lvl1pPr>
      <a:lvl2pPr marL="786115" indent="-302352" algn="l" defTabSz="475365" rtl="0" eaLnBrk="1" fontAlgn="base" hangingPunct="1">
        <a:lnSpc>
          <a:spcPct val="110000"/>
        </a:lnSpc>
        <a:spcBef>
          <a:spcPct val="0"/>
        </a:spcBef>
        <a:spcAft>
          <a:spcPts val="1204"/>
        </a:spcAft>
        <a:buClr>
          <a:srgbClr val="000000"/>
        </a:buClr>
        <a:buSzPct val="100000"/>
        <a:buFont typeface="Times New Roman" panose="02020603050405020304" pitchFamily="18" charset="0"/>
        <a:defRPr sz="2963" kern="1200">
          <a:solidFill>
            <a:srgbClr val="000000"/>
          </a:solidFill>
          <a:latin typeface="+mn-lt"/>
          <a:ea typeface="+mn-ea"/>
          <a:cs typeface="+mn-cs"/>
        </a:defRPr>
      </a:lvl2pPr>
      <a:lvl3pPr marL="1209408" indent="-241882" algn="l" defTabSz="475365" rtl="0" eaLnBrk="1" fontAlgn="base" hangingPunct="1">
        <a:lnSpc>
          <a:spcPct val="110000"/>
        </a:lnSpc>
        <a:spcBef>
          <a:spcPct val="0"/>
        </a:spcBef>
        <a:spcAft>
          <a:spcPts val="899"/>
        </a:spcAft>
        <a:buClr>
          <a:srgbClr val="000000"/>
        </a:buClr>
        <a:buSzPct val="100000"/>
        <a:buFont typeface="Times New Roman" panose="02020603050405020304" pitchFamily="18" charset="0"/>
        <a:defRPr sz="2539" kern="1200">
          <a:solidFill>
            <a:srgbClr val="000000"/>
          </a:solidFill>
          <a:latin typeface="+mn-lt"/>
          <a:ea typeface="+mn-ea"/>
          <a:cs typeface="+mn-cs"/>
        </a:defRPr>
      </a:lvl3pPr>
      <a:lvl4pPr marL="1693172" indent="-241882" algn="l" defTabSz="475365" rtl="0" eaLnBrk="1" fontAlgn="base" hangingPunct="1">
        <a:lnSpc>
          <a:spcPct val="110000"/>
        </a:lnSpc>
        <a:spcBef>
          <a:spcPct val="0"/>
        </a:spcBef>
        <a:spcAft>
          <a:spcPts val="608"/>
        </a:spcAft>
        <a:buClr>
          <a:srgbClr val="000000"/>
        </a:buClr>
        <a:buSzPct val="100000"/>
        <a:buFont typeface="Times New Roman" panose="02020603050405020304" pitchFamily="18" charset="0"/>
        <a:defRPr sz="2116" kern="1200">
          <a:solidFill>
            <a:srgbClr val="000000"/>
          </a:solidFill>
          <a:latin typeface="+mn-lt"/>
          <a:ea typeface="+mn-ea"/>
          <a:cs typeface="+mn-cs"/>
        </a:defRPr>
      </a:lvl4pPr>
      <a:lvl5pPr marL="2176935" indent="-241882" algn="l" defTabSz="475365" rtl="0" eaLnBrk="1" fontAlgn="base" hangingPunct="1">
        <a:lnSpc>
          <a:spcPct val="110000"/>
        </a:lnSpc>
        <a:spcBef>
          <a:spcPct val="0"/>
        </a:spcBef>
        <a:spcAft>
          <a:spcPts val="305"/>
        </a:spcAft>
        <a:buClr>
          <a:srgbClr val="000000"/>
        </a:buClr>
        <a:buSzPct val="100000"/>
        <a:buFont typeface="Times New Roman" panose="02020603050405020304" pitchFamily="18" charset="0"/>
        <a:defRPr sz="2116" kern="1200">
          <a:solidFill>
            <a:srgbClr val="000000"/>
          </a:solidFill>
          <a:latin typeface="+mn-lt"/>
          <a:ea typeface="+mn-ea"/>
          <a:cs typeface="+mn-cs"/>
        </a:defRPr>
      </a:lvl5pPr>
      <a:lvl6pPr marL="2660698" indent="-241882" algn="l" defTabSz="967527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6pPr>
      <a:lvl7pPr marL="3144462" indent="-241882" algn="l" defTabSz="967527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7pPr>
      <a:lvl8pPr marL="3628225" indent="-241882" algn="l" defTabSz="967527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4111988" indent="-241882" algn="l" defTabSz="967527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1pPr>
      <a:lvl2pPr marL="483763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2pPr>
      <a:lvl3pPr marL="967527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3pPr>
      <a:lvl4pPr marL="1451290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35053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418817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6pPr>
      <a:lvl7pPr marL="2902580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7pPr>
      <a:lvl8pPr marL="3386343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3870107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>
          <a:xfrm>
            <a:off x="1396740" y="4889500"/>
            <a:ext cx="9626860" cy="1689100"/>
          </a:xfrm>
        </p:spPr>
        <p:txBody>
          <a:bodyPr/>
          <a:lstStyle/>
          <a:p>
            <a:r>
              <a:rPr lang="et-EE" sz="1800" dirty="0">
                <a:latin typeface="Arial" panose="020B0604020202020204" pitchFamily="34" charset="0"/>
                <a:cs typeface="Arial" panose="020B0604020202020204" pitchFamily="34" charset="0"/>
              </a:rPr>
              <a:t>Gret-Kristel Mällo</a:t>
            </a:r>
          </a:p>
          <a:p>
            <a:r>
              <a:rPr lang="et-EE" sz="1800" dirty="0">
                <a:latin typeface="Arial" panose="020B0604020202020204" pitchFamily="34" charset="0"/>
                <a:cs typeface="Arial" panose="020B0604020202020204" pitchFamily="34" charset="0"/>
              </a:rPr>
              <a:t>REM teadus- ja arendusosakond</a:t>
            </a:r>
          </a:p>
          <a:p>
            <a:endParaRPr lang="et-E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sz="1800" dirty="0">
                <a:latin typeface="Arial" panose="020B0604020202020204" pitchFamily="34" charset="0"/>
                <a:cs typeface="Arial" panose="020B0604020202020204" pitchFamily="34" charset="0"/>
              </a:rPr>
              <a:t>EPKK infopäev, 12.11.2024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4A23-BA88-56DF-99E8-0ECC2814E4A6}"/>
              </a:ext>
            </a:extLst>
          </p:cNvPr>
          <p:cNvSpPr txBox="1">
            <a:spLocks/>
          </p:cNvSpPr>
          <p:nvPr/>
        </p:nvSpPr>
        <p:spPr>
          <a:xfrm>
            <a:off x="1603480" y="705143"/>
            <a:ext cx="8374251" cy="2526713"/>
          </a:xfrm>
          <a:prstGeom prst="rect">
            <a:avLst/>
          </a:prstGeom>
        </p:spPr>
        <p:txBody>
          <a:bodyPr tIns="86400" anchor="ctr" anchorCtr="0"/>
          <a:lstStyle>
            <a:lvl1pPr algn="l" defTabSz="475365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6031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86115" indent="-302352" algn="l" defTabSz="475365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6031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2pPr>
            <a:lvl3pPr marL="1209408" indent="-241882" algn="l" defTabSz="475365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6031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3pPr>
            <a:lvl4pPr marL="1693172" indent="-241882" algn="l" defTabSz="475365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6031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4pPr>
            <a:lvl5pPr marL="2176935" indent="-241882" algn="l" defTabSz="475365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6031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5pPr>
            <a:lvl6pPr marL="2660698" indent="-241882" algn="l" defTabSz="475365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6031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6pPr>
            <a:lvl7pPr marL="3144462" indent="-241882" algn="l" defTabSz="475365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6031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7pPr>
            <a:lvl8pPr marL="3628225" indent="-241882" algn="l" defTabSz="475365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6031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8pPr>
            <a:lvl9pPr marL="4111988" indent="-241882" algn="l" defTabSz="475365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6031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9pPr>
          </a:lstStyle>
          <a:p>
            <a:pPr algn="ctr"/>
            <a:br>
              <a:rPr lang="et-E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t-E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t-E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sz="3200" b="1" dirty="0">
                <a:solidFill>
                  <a:srgbClr val="0070C0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Innovatsioonikoostöö projektid – Euroopa innovatsioonipartnerluse tegevusrühma projektid</a:t>
            </a:r>
            <a:br>
              <a:rPr lang="et-EE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t-E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BF6AA3-9401-4241-AB39-E1E383229E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6322" y="4889500"/>
            <a:ext cx="3005328" cy="142646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52656-D046-74EB-D37A-B4FD143C8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Abikõlblikud kulud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BA119-5AF0-0FF2-174B-6EE45EB1D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Projekti elluviimisega seotud tööjõukulu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Projekti elluviimisega seotud materjali kulu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Projekti tulemuste levitamise kulu</a:t>
            </a:r>
          </a:p>
        </p:txBody>
      </p:sp>
    </p:spTree>
    <p:extLst>
      <p:ext uri="{BB962C8B-B14F-4D97-AF65-F5344CB8AC3E}">
        <p14:creationId xmlns:p14="http://schemas.microsoft.com/office/powerpoint/2010/main" val="1844209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CE2B4-62A1-D3D1-C36A-01673661C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Mitteabikõlblikud kulud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AD137-FF5A-D1DF-FFF7-62E71645D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Turundustegevus ja reklaam</a:t>
            </a: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Koolituskulu</a:t>
            </a: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Enne taotluse esitamist tehtud kulu</a:t>
            </a: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Tavapärane tegevus- ja üldkulu</a:t>
            </a: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Tootmis- või töötlemisseadmetesse tehtav kulu</a:t>
            </a: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Tehnoloogiasse tehtava investeeringu kulu, kui seda saab kasutada kaubanduslikul, tööstuslikul eesmärgil</a:t>
            </a:r>
          </a:p>
          <a:p>
            <a:r>
              <a:rPr lang="et-EE" b="1" dirty="0">
                <a:latin typeface="Arial" panose="020B0604020202020204" pitchFamily="34" charset="0"/>
                <a:cs typeface="Arial" panose="020B0604020202020204" pitchFamily="34" charset="0"/>
              </a:rPr>
              <a:t>Projekti seisukohast põhjendamatu kulu</a:t>
            </a:r>
          </a:p>
        </p:txBody>
      </p:sp>
    </p:spTree>
    <p:extLst>
      <p:ext uri="{BB962C8B-B14F-4D97-AF65-F5344CB8AC3E}">
        <p14:creationId xmlns:p14="http://schemas.microsoft.com/office/powerpoint/2010/main" val="1944094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29CB3-0D58-2AC7-CBBF-6A9E78433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Taotlemise protsess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1215F-0AA0-CB22-EF7A-A3A5DBB9A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Taotluse esitamine PRIA e- teenuse keskkonnas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>
                <a:latin typeface="Arial" panose="020B0604020202020204" pitchFamily="34" charset="0"/>
                <a:cs typeface="Arial" panose="020B0604020202020204" pitchFamily="34" charset="0"/>
              </a:rPr>
              <a:t>Taotluste hindamine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Taotluste kontroll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Taotluste rahuldamine või rahuldamata jätmine</a:t>
            </a:r>
          </a:p>
        </p:txBody>
      </p:sp>
    </p:spTree>
    <p:extLst>
      <p:ext uri="{BB962C8B-B14F-4D97-AF65-F5344CB8AC3E}">
        <p14:creationId xmlns:p14="http://schemas.microsoft.com/office/powerpoint/2010/main" val="1799828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DAA50-2B18-767A-B184-0745AD9A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Taotlus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2B8AB-C341-78AE-73DD-5C7F467D2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Taotluse andmed – taotleja nimi, innovatsioonipartneri nimi, projekti meeskonna elulookirjeldused, jne.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Innovatsiooniprojekti plaan – probleemi lühikirjeldus, eesmärk, oodatavad tulemused, ajakava, tulemuste levitamise kava jne.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337684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CDECB-9968-FD70-E0B8-553307BB3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Hindamiskriteeriumid – Innovatsiooniprojekti mõju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247A7-7F9D-B231-64BB-E8B85A436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Mõju ettevõtte konkurentsivõimele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Nõudlus kirjeldatud toote või teenuse järele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Projekti uuenduslikkus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Kohalik, rahvusvaheline mõju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250515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E41CC-BDBE-9926-66F6-37A2EA0A2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Hindamiskriteeriumid – Meeskonna pädevus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58301-6CB0-CA54-8D47-83A3C3089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Ettevõtja motivatsioon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Meeskonna võimekus projekt ellu viia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Meeskonnas on olemas kõik vajaliku pädevusega inimesed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832250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F81B6-668E-0351-8A6B-2E9ABE7AD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Hindamiskriteeriumid – Projekti kvaliteet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D3185-E5C1-5E1B-4501-8AC3F13D4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Probleemi selge põhjendatus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Eesmärkide määratlemine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Tegevusplaani selgus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Projekti realistlikkus</a:t>
            </a:r>
          </a:p>
        </p:txBody>
      </p:sp>
    </p:spTree>
    <p:extLst>
      <p:ext uri="{BB962C8B-B14F-4D97-AF65-F5344CB8AC3E}">
        <p14:creationId xmlns:p14="http://schemas.microsoft.com/office/powerpoint/2010/main" val="5928379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7EEB8-053D-63C8-B1EC-944113BBB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Projekti kestus, toetuse saaja kohustused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DAB8C-934F-2798-B6A4-3F691475F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Projekti kestus on 4 kuni 18 kuud</a:t>
            </a: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Pikendamise võimalus kuni 2 kuud</a:t>
            </a: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Projekti elluviimisega tuleb alustada 30 kalendripäeva jooksul</a:t>
            </a: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Vahearuanne, kui projekt kestab kauem kui 12 kuud</a:t>
            </a: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Lõpparuanne 30 kalendripäeva jooksul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b="1" dirty="0">
                <a:latin typeface="Arial" panose="020B0604020202020204" pitchFamily="34" charset="0"/>
                <a:cs typeface="Arial" panose="020B0604020202020204" pitchFamily="34" charset="0"/>
              </a:rPr>
              <a:t>Tulemuste levitamine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1955358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E30C8-5C28-4F97-7F15-0AA91C65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Maaelu Teadmuskeskus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BEFDA-0BC5-DCAE-25CE-8CD53B07B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7200"/>
            <a:ext cx="10515600" cy="47656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Innovatsiooniteenistus</a:t>
            </a:r>
          </a:p>
          <a:p>
            <a:pPr marL="457200" lvl="1" indent="0">
              <a:buNone/>
            </a:pPr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Individuaalsed või grupiviisilised konsultatsioonid</a:t>
            </a:r>
          </a:p>
          <a:p>
            <a:pPr marL="457200" lvl="1" indent="0">
              <a:buNone/>
            </a:pPr>
            <a:endParaRPr lang="et-EE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t-EE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kohtumised ettevõtjaga eesmärgiga leida parim lahendus ideele või väljakutsele ning koostada plaan järgmisteks sammudeks; </a:t>
            </a:r>
          </a:p>
          <a:p>
            <a:pPr marL="457200" lvl="1" indent="0">
              <a:buNone/>
            </a:pPr>
            <a:endParaRPr lang="et-EE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fi-FI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kontaktide leidmine ja vahendamine nii Eestist kui ka välismaalt; </a:t>
            </a:r>
            <a:endParaRPr lang="et-EE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fi-FI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fi-FI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lahenduste (innovatsiooni) leidmine ja vahendamine nii Eestist kui ka välismaalt; </a:t>
            </a:r>
            <a:endParaRPr lang="et-EE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fi-FI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t-EE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koostöös alustatud ettevõtjatega, võimaluste tekitamine erinevate partnerite ja/või </a:t>
            </a:r>
            <a:r>
              <a:rPr lang="et-EE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sise</a:t>
            </a:r>
            <a:r>
              <a:rPr lang="et-EE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ning </a:t>
            </a:r>
            <a:r>
              <a:rPr lang="et-EE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välisprojektidega</a:t>
            </a:r>
            <a:r>
              <a:rPr lang="et-EE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457200" lvl="1" indent="0">
              <a:buNone/>
            </a:pPr>
            <a:endParaRPr lang="et-EE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t-EE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3301687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45280-F30E-D45D-6BBC-E21F2A91E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Taotluste vastuvõtt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9004B-B817-4A0D-8E20-009F0772B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sz="4000" dirty="0">
                <a:latin typeface="Arial" panose="020B0604020202020204" pitchFamily="34" charset="0"/>
                <a:cs typeface="Arial" panose="020B0604020202020204" pitchFamily="34" charset="0"/>
              </a:rPr>
              <a:t>27.11.2024 – 11.12.2024</a:t>
            </a:r>
          </a:p>
        </p:txBody>
      </p:sp>
    </p:spTree>
    <p:extLst>
      <p:ext uri="{BB962C8B-B14F-4D97-AF65-F5344CB8AC3E}">
        <p14:creationId xmlns:p14="http://schemas.microsoft.com/office/powerpoint/2010/main" val="1794766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184" y="914574"/>
            <a:ext cx="7009917" cy="1276989"/>
          </a:xfrm>
        </p:spPr>
        <p:txBody>
          <a:bodyPr>
            <a:normAutofit fontScale="90000"/>
          </a:bodyPr>
          <a:lstStyle/>
          <a:p>
            <a:r>
              <a:rPr lang="et-EE" sz="2368" dirty="0">
                <a:solidFill>
                  <a:srgbClr val="0070C0"/>
                </a:solidFill>
              </a:rPr>
              <a:t>ÜPP strateegiakava </a:t>
            </a:r>
            <a:br>
              <a:rPr lang="et-EE" sz="2368" dirty="0">
                <a:solidFill>
                  <a:srgbClr val="0070C0"/>
                </a:solidFill>
              </a:rPr>
            </a:br>
            <a:r>
              <a:rPr lang="et-EE" sz="2368" b="0" dirty="0">
                <a:solidFill>
                  <a:srgbClr val="0070C0"/>
                </a:solidFill>
              </a:rPr>
              <a:t>HE: Sektori kaasajastamine teadmiste edendamise ja jagamise, innovatsiooni ja digiülemineku abil ning ergutades nende kasutuselevõttu</a:t>
            </a:r>
            <a:endParaRPr lang="et-EE" sz="2368" b="0" dirty="0"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7943621"/>
              </p:ext>
            </p:extLst>
          </p:nvPr>
        </p:nvGraphicFramePr>
        <p:xfrm>
          <a:off x="1752899" y="2481420"/>
          <a:ext cx="9421919" cy="3004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05411" y="1051447"/>
            <a:ext cx="1254045" cy="1429973"/>
          </a:xfrm>
          <a:prstGeom prst="rect">
            <a:avLst/>
          </a:prstGeom>
        </p:spPr>
      </p:pic>
      <p:sp>
        <p:nvSpPr>
          <p:cNvPr id="3" name="Arrow: Left 2">
            <a:extLst>
              <a:ext uri="{FF2B5EF4-FFF2-40B4-BE49-F238E27FC236}">
                <a16:creationId xmlns:a16="http://schemas.microsoft.com/office/drawing/2014/main" id="{D0E7769B-DA0E-7D82-49A4-D18A4A25D684}"/>
              </a:ext>
            </a:extLst>
          </p:cNvPr>
          <p:cNvSpPr/>
          <p:nvPr/>
        </p:nvSpPr>
        <p:spPr bwMode="auto">
          <a:xfrm>
            <a:off x="10155691" y="4468799"/>
            <a:ext cx="1904869" cy="838142"/>
          </a:xfrm>
          <a:prstGeom prst="left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6757" tIns="48378" rIns="96757" bIns="48378" numCol="1" rtlCol="0" anchor="t" anchorCtr="0" compatLnSpc="1">
            <a:prstTxWarp prst="textNoShape">
              <a:avLst/>
            </a:prstTxWarp>
          </a:bodyPr>
          <a:lstStyle/>
          <a:p>
            <a:pPr defTabSz="475365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t-EE" sz="1905"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279048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58EEE0-4D60-BDC5-E887-6AA03507DF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2049" y="2454249"/>
            <a:ext cx="9754101" cy="1804595"/>
          </a:xfrm>
        </p:spPr>
        <p:txBody>
          <a:bodyPr/>
          <a:lstStyle/>
          <a:p>
            <a:r>
              <a:rPr lang="et-EE" dirty="0"/>
              <a:t>Aitäh!</a:t>
            </a:r>
          </a:p>
        </p:txBody>
      </p:sp>
    </p:spTree>
    <p:extLst>
      <p:ext uri="{BB962C8B-B14F-4D97-AF65-F5344CB8AC3E}">
        <p14:creationId xmlns:p14="http://schemas.microsoft.com/office/powerpoint/2010/main" val="528977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sz="3100" b="0" dirty="0">
                <a:solidFill>
                  <a:srgbClr val="0070C0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Innovatsioonikoostöö projektid – Euroopa innovatsioonipartnerluse tegevusrühma projektid</a:t>
            </a:r>
            <a:br>
              <a:rPr lang="et-EE" sz="3600" b="1" dirty="0">
                <a:solidFill>
                  <a:srgbClr val="0070C0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</a:br>
            <a:endParaRPr lang="et-EE" sz="3600" b="1" dirty="0">
              <a:solidFill>
                <a:schemeClr val="accent6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77EA8-7D5A-9AFF-0898-7803584FE6CB}"/>
              </a:ext>
            </a:extLst>
          </p:cNvPr>
          <p:cNvSpPr txBox="1">
            <a:spLocks/>
          </p:cNvSpPr>
          <p:nvPr/>
        </p:nvSpPr>
        <p:spPr bwMode="auto">
          <a:xfrm>
            <a:off x="1017270" y="1752600"/>
            <a:ext cx="10330960" cy="473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450431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ts val="802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8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indent="0" algn="l" defTabSz="450431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7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indent="0" algn="l" defTabSz="450431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6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indent="0" algn="l" defTabSz="450431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5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indent="0" algn="l" defTabSz="450431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5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21138" indent="-229194" algn="l" defTabSz="916777" rtl="0" eaLnBrk="1" latinLnBrk="0" hangingPunct="1">
              <a:lnSpc>
                <a:spcPct val="90000"/>
              </a:lnSpc>
              <a:spcBef>
                <a:spcPts val="501"/>
              </a:spcBef>
              <a:buFont typeface="Arial" panose="020B0604020202020204" pitchFamily="34" charset="0"/>
              <a:buChar char="•"/>
              <a:defRPr sz="18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9527" indent="-229194" algn="l" defTabSz="916777" rtl="0" eaLnBrk="1" latinLnBrk="0" hangingPunct="1">
              <a:lnSpc>
                <a:spcPct val="90000"/>
              </a:lnSpc>
              <a:spcBef>
                <a:spcPts val="501"/>
              </a:spcBef>
              <a:buFont typeface="Arial" panose="020B0604020202020204" pitchFamily="34" charset="0"/>
              <a:buChar char="•"/>
              <a:defRPr sz="18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37915" indent="-229194" algn="l" defTabSz="916777" rtl="0" eaLnBrk="1" latinLnBrk="0" hangingPunct="1">
              <a:lnSpc>
                <a:spcPct val="90000"/>
              </a:lnSpc>
              <a:spcBef>
                <a:spcPts val="501"/>
              </a:spcBef>
              <a:buFont typeface="Arial" panose="020B0604020202020204" pitchFamily="34" charset="0"/>
              <a:buChar char="•"/>
              <a:defRPr sz="18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96304" indent="-229194" algn="l" defTabSz="916777" rtl="0" eaLnBrk="1" latinLnBrk="0" hangingPunct="1">
              <a:lnSpc>
                <a:spcPct val="90000"/>
              </a:lnSpc>
              <a:spcBef>
                <a:spcPts val="501"/>
              </a:spcBef>
              <a:buFont typeface="Arial" panose="020B0604020202020204" pitchFamily="34" charset="0"/>
              <a:buChar char="•"/>
              <a:defRPr sz="18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369755">
              <a:lnSpc>
                <a:spcPct val="100000"/>
              </a:lnSpc>
              <a:spcBef>
                <a:spcPts val="0"/>
              </a:spcBef>
              <a:defRPr/>
            </a:pPr>
            <a:r>
              <a:rPr lang="et-E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Eesmärk</a:t>
            </a:r>
          </a:p>
          <a:p>
            <a:pPr defTabSz="369755">
              <a:lnSpc>
                <a:spcPct val="100000"/>
              </a:lnSpc>
              <a:spcBef>
                <a:spcPts val="0"/>
              </a:spcBef>
              <a:defRPr/>
            </a:pPr>
            <a:r>
              <a:rPr lang="et-E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Konkurentsivõime suurendamine, kliima- ja  ressursitõhususe parandamine uuenduslike ja kõrgema lisandväärtusega toodete, teenuste ja tehnoloogiate väljatöötamise kaudu </a:t>
            </a:r>
          </a:p>
          <a:p>
            <a:pPr defTabSz="369755">
              <a:lnSpc>
                <a:spcPct val="100000"/>
              </a:lnSpc>
              <a:spcBef>
                <a:spcPts val="0"/>
              </a:spcBef>
              <a:defRPr/>
            </a:pPr>
            <a:r>
              <a:rPr lang="et-E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Sihtrühm</a:t>
            </a:r>
          </a:p>
          <a:p>
            <a:r>
              <a:rPr lang="et-E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Põllumajandustootja ja –töötleja, metsandusettevõtja, mittetulundusühing, ühistu, füüsilisest isikust ettevõtja</a:t>
            </a:r>
          </a:p>
          <a:p>
            <a:pPr defTabSz="369755">
              <a:lnSpc>
                <a:spcPct val="100000"/>
              </a:lnSpc>
              <a:spcBef>
                <a:spcPts val="0"/>
              </a:spcBef>
              <a:defRPr/>
            </a:pPr>
            <a:r>
              <a:rPr lang="et-E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Toetatavad tegevused</a:t>
            </a:r>
          </a:p>
          <a:p>
            <a:r>
              <a:rPr lang="et-E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Uute toodete, tavade, protsesside ja tehnoloogiate arendamine, katseprojektide elluviimine</a:t>
            </a:r>
          </a:p>
          <a:p>
            <a:r>
              <a:rPr lang="et-E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Meetodite ja töövõtete testimine ning vajaduste korral nende kohandamine</a:t>
            </a:r>
          </a:p>
          <a:p>
            <a:endParaRPr lang="et-EE" sz="1772" dirty="0"/>
          </a:p>
        </p:txBody>
      </p:sp>
    </p:spTree>
    <p:extLst>
      <p:ext uri="{BB962C8B-B14F-4D97-AF65-F5344CB8AC3E}">
        <p14:creationId xmlns:p14="http://schemas.microsoft.com/office/powerpoint/2010/main" val="363859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t-EE" sz="2400" dirty="0">
                <a:latin typeface="Arial" panose="020B0604020202020204" pitchFamily="34" charset="0"/>
                <a:cs typeface="Arial" panose="020B0604020202020204" pitchFamily="34" charset="0"/>
              </a:rPr>
              <a:t>Planeeritud sekkumise kogusumma perioodil kokku </a:t>
            </a:r>
            <a:r>
              <a:rPr lang="et-EE" sz="2400" b="1" dirty="0">
                <a:solidFill>
                  <a:srgbClr val="0084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15 000 000 </a:t>
            </a:r>
            <a:r>
              <a:rPr lang="et-EE" sz="2400" dirty="0">
                <a:latin typeface="Arial" panose="020B0604020202020204" pitchFamily="34" charset="0"/>
                <a:cs typeface="Arial" panose="020B0604020202020204" pitchFamily="34" charset="0"/>
              </a:rPr>
              <a:t>eurot</a:t>
            </a:r>
          </a:p>
          <a:p>
            <a:r>
              <a:rPr lang="et-EE" sz="2400" dirty="0">
                <a:latin typeface="Arial" panose="020B0604020202020204" pitchFamily="34" charset="0"/>
                <a:cs typeface="Arial" panose="020B0604020202020204" pitchFamily="34" charset="0"/>
              </a:rPr>
              <a:t>Toetusmäär – </a:t>
            </a:r>
            <a:r>
              <a:rPr lang="et-EE" sz="2400" b="1" dirty="0">
                <a:solidFill>
                  <a:srgbClr val="0084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 90% </a:t>
            </a:r>
            <a:r>
              <a:rPr lang="et-EE" sz="2400" dirty="0">
                <a:latin typeface="Arial" panose="020B0604020202020204" pitchFamily="34" charset="0"/>
                <a:cs typeface="Arial" panose="020B0604020202020204" pitchFamily="34" charset="0"/>
              </a:rPr>
              <a:t>abikõlblikest kuludest</a:t>
            </a:r>
          </a:p>
          <a:p>
            <a:r>
              <a:rPr lang="et-EE" sz="2400" dirty="0">
                <a:latin typeface="Arial" panose="020B0604020202020204" pitchFamily="34" charset="0"/>
                <a:cs typeface="Arial" panose="020B0604020202020204" pitchFamily="34" charset="0"/>
              </a:rPr>
              <a:t>Projekti perioodis toetatavad innovatsioonikoostöö tegevused:</a:t>
            </a:r>
          </a:p>
          <a:p>
            <a:pPr lvl="1"/>
            <a:r>
              <a:rPr lang="et-EE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t-EE" sz="2400" b="1" dirty="0">
                <a:latin typeface="Arial" panose="020B0604020202020204" pitchFamily="34" charset="0"/>
                <a:cs typeface="Arial" panose="020B0604020202020204" pitchFamily="34" charset="0"/>
              </a:rPr>
              <a:t>arendusosak  - </a:t>
            </a:r>
            <a:r>
              <a:rPr lang="et-EE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20 000 EUR</a:t>
            </a:r>
          </a:p>
          <a:p>
            <a:pPr lvl="1"/>
            <a:r>
              <a:rPr lang="et-EE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t-EE" sz="2400" dirty="0">
                <a:latin typeface="Arial" panose="020B0604020202020204" pitchFamily="34" charset="0"/>
                <a:cs typeface="Arial" panose="020B0604020202020204" pitchFamily="34" charset="0"/>
              </a:rPr>
              <a:t>suurprojektid  (nagu innovatsiooniklastri toetus)-</a:t>
            </a:r>
            <a:r>
              <a:rPr lang="et-EE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800 000 EUR</a:t>
            </a:r>
          </a:p>
          <a:p>
            <a:pPr lvl="1"/>
            <a:r>
              <a:rPr lang="et-EE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t-EE" sz="2400" dirty="0">
                <a:latin typeface="Arial" panose="020B0604020202020204" pitchFamily="34" charset="0"/>
                <a:cs typeface="Arial" panose="020B0604020202020204" pitchFamily="34" charset="0"/>
              </a:rPr>
              <a:t>väikeprojektid (nagu uute toodete, tavade… toetus)- </a:t>
            </a:r>
            <a:r>
              <a:rPr lang="et-EE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350 000 EUR</a:t>
            </a:r>
          </a:p>
          <a:p>
            <a:pPr marL="457200" lvl="1" indent="0">
              <a:buNone/>
            </a:pPr>
            <a:r>
              <a:rPr lang="et-EE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EA9029-57F8-3184-5F3A-CC20203851CB}"/>
              </a:ext>
            </a:extLst>
          </p:cNvPr>
          <p:cNvSpPr txBox="1">
            <a:spLocks/>
          </p:cNvSpPr>
          <p:nvPr/>
        </p:nvSpPr>
        <p:spPr bwMode="auto">
          <a:xfrm>
            <a:off x="731244" y="572926"/>
            <a:ext cx="10729511" cy="1082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  <a:normAutofit fontScale="90000" lnSpcReduction="20000"/>
          </a:bodyPr>
          <a:lstStyle>
            <a:lvl1pPr algn="l" defTabSz="450431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609" b="1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4882" indent="-286493" algn="l" defTabSz="450431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15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2pPr>
            <a:lvl3pPr marL="1145972" indent="-229194" algn="l" defTabSz="450431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15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3pPr>
            <a:lvl4pPr marL="1604361" indent="-229194" algn="l" defTabSz="450431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15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4pPr>
            <a:lvl5pPr marL="2062749" indent="-229194" algn="l" defTabSz="450431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15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5pPr>
            <a:lvl6pPr marL="2521138" indent="-229194" algn="l" defTabSz="450431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15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6pPr>
            <a:lvl7pPr marL="2979527" indent="-229194" algn="l" defTabSz="450431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15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7pPr>
            <a:lvl8pPr marL="3437915" indent="-229194" algn="l" defTabSz="450431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15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8pPr>
            <a:lvl9pPr marL="3896304" indent="-229194" algn="l" defTabSz="450431" rtl="0" eaLnBrk="1" fontAlgn="base" hangingPunct="1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5715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9pPr>
          </a:lstStyle>
          <a:p>
            <a:r>
              <a:rPr lang="et-EE" sz="3100" b="0" dirty="0">
                <a:solidFill>
                  <a:srgbClr val="0070C0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Innovatsioonikoostöö projektid – Euroopa innovatsioonipartnerluse tegevusrühma projektid</a:t>
            </a:r>
            <a:br>
              <a:rPr lang="et-EE" sz="3600" dirty="0">
                <a:solidFill>
                  <a:srgbClr val="0070C0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</a:br>
            <a:endParaRPr lang="et-EE" sz="3600" dirty="0">
              <a:solidFill>
                <a:schemeClr val="accent6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087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2815F-4A9C-9F8F-E10C-00DFB618B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Arendusosaku toetuse eesmärgid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FF819-D0B1-FE21-3EA9-93AE76B22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Innovaatilised lahendused, konkurentsivõime suurendamine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Kestlik majandamine ja tururiskide maandamine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Keskkonnasõbralike lahenduste edendamine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Koostöö edendamine teadus- ja arendusasutuste ning ekspertidega</a:t>
            </a:r>
          </a:p>
        </p:txBody>
      </p:sp>
    </p:spTree>
    <p:extLst>
      <p:ext uri="{BB962C8B-B14F-4D97-AF65-F5344CB8AC3E}">
        <p14:creationId xmlns:p14="http://schemas.microsoft.com/office/powerpoint/2010/main" val="1587452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39675-A913-D452-29E8-99A939FE3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 saavad toetust taotleda?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D5548-DCAD-CC0C-E768-24F5EF9B5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Ettevõtjad:</a:t>
            </a:r>
          </a:p>
          <a:p>
            <a:pPr lvl="1"/>
            <a:r>
              <a:rPr lang="et-EE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põllumajandus- ja metsandusettevõtjad</a:t>
            </a:r>
          </a:p>
          <a:p>
            <a:pPr lvl="1"/>
            <a:r>
              <a:rPr lang="et-EE" sz="28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täisühing, usaldusühing, osaühing, aktsiaselts,</a:t>
            </a:r>
            <a:r>
              <a:rPr lang="et-EE" sz="2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mittetulundusühingud, maaparandusühistud</a:t>
            </a:r>
            <a:endParaRPr lang="et-E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t-EE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Ettevõtte põhitegevusala</a:t>
            </a:r>
          </a:p>
          <a:p>
            <a:pPr lvl="1"/>
            <a:r>
              <a:rPr lang="et-EE" sz="28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EMTAK kood</a:t>
            </a:r>
          </a:p>
          <a:p>
            <a:pPr marL="457200" lvl="1" indent="0">
              <a:buNone/>
            </a:pPr>
            <a:endParaRPr lang="et-EE" sz="28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t-E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t-E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058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E53B5-2582-8EE2-E895-BD090FDD5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Innovatsioonipartner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BC11B-7676-C74D-BBEA-B6DC13958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Innovatsioonipartneri kaasamise kohustus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Innovatsioonipartneri kvalifikatsioon</a:t>
            </a:r>
          </a:p>
          <a:p>
            <a:pPr lvl="1"/>
            <a:r>
              <a:rPr lang="et-EE" sz="2800" dirty="0">
                <a:latin typeface="Arial" panose="020B0604020202020204" pitchFamily="34" charset="0"/>
                <a:cs typeface="Arial" panose="020B0604020202020204" pitchFamily="34" charset="0"/>
              </a:rPr>
              <a:t>Teadus- ja arendusasutus</a:t>
            </a:r>
          </a:p>
          <a:p>
            <a:pPr lvl="1"/>
            <a:r>
              <a:rPr lang="et-EE" sz="2800" dirty="0">
                <a:latin typeface="Arial" panose="020B0604020202020204" pitchFamily="34" charset="0"/>
                <a:cs typeface="Arial" panose="020B0604020202020204" pitchFamily="34" charset="0"/>
              </a:rPr>
              <a:t>Ekspert – insener, teadur, nõustaja</a:t>
            </a:r>
          </a:p>
          <a:p>
            <a:pPr marL="457200" lvl="1" indent="0">
              <a:buNone/>
            </a:pPr>
            <a:endParaRPr lang="et-E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Seotus taotlejaga</a:t>
            </a:r>
          </a:p>
        </p:txBody>
      </p:sp>
    </p:spTree>
    <p:extLst>
      <p:ext uri="{BB962C8B-B14F-4D97-AF65-F5344CB8AC3E}">
        <p14:creationId xmlns:p14="http://schemas.microsoft.com/office/powerpoint/2010/main" val="751623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F303F-E72D-A9B3-049F-F8A1D76C2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Toetatavad tegevused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C9D85-3B15-4618-8F07-C4ED2FC220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Toote- ja tehnoloogia katsetus, eksperiment, teostatavusuuring</a:t>
            </a: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Töövõtete testimine, kohandamine</a:t>
            </a: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Eeluuringud</a:t>
            </a: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Infotehnoloogiaalane arendus (värkvõrk)</a:t>
            </a:r>
          </a:p>
          <a:p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Nõustamine</a:t>
            </a: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Kirjanduse ülevaate koostamine</a:t>
            </a:r>
          </a:p>
        </p:txBody>
      </p:sp>
    </p:spTree>
    <p:extLst>
      <p:ext uri="{BB962C8B-B14F-4D97-AF65-F5344CB8AC3E}">
        <p14:creationId xmlns:p14="http://schemas.microsoft.com/office/powerpoint/2010/main" val="1478736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E7F52-6794-036E-DBF0-DEBB942F1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Toetuse määr ja suurus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04761-F724-8700-A678-12D5F28FF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Maksimaalne suurus kuni 20 000 eurot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Toetuse määr kuni 90% abikõlblikust kulust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Nõustamise kulu kuni 20 % abikõlblikust kulust</a:t>
            </a:r>
          </a:p>
          <a:p>
            <a:pPr marL="0" indent="0">
              <a:buNone/>
            </a:pPr>
            <a:endParaRPr lang="et-E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t-EE" dirty="0">
                <a:latin typeface="Arial" panose="020B0604020202020204" pitchFamily="34" charset="0"/>
                <a:cs typeface="Arial" panose="020B0604020202020204" pitchFamily="34" charset="0"/>
              </a:rPr>
              <a:t>Kirjanduse ülevaade kuni 10% abikõlblikust kulust</a:t>
            </a:r>
          </a:p>
        </p:txBody>
      </p:sp>
    </p:spTree>
    <p:extLst>
      <p:ext uri="{BB962C8B-B14F-4D97-AF65-F5344CB8AC3E}">
        <p14:creationId xmlns:p14="http://schemas.microsoft.com/office/powerpoint/2010/main" val="278948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slaidipõhi-eu2017-MeM-laiformaat">
  <a:themeElements>
    <a:clrScheme name="Valitsusstiil">
      <a:dk1>
        <a:sysClr val="windowText" lastClr="000000"/>
      </a:dk1>
      <a:lt1>
        <a:sysClr val="window" lastClr="FFFFFF"/>
      </a:lt1>
      <a:dk2>
        <a:srgbClr val="006EB5"/>
      </a:dk2>
      <a:lt2>
        <a:srgbClr val="E7E6E6"/>
      </a:lt2>
      <a:accent1>
        <a:srgbClr val="006EB5"/>
      </a:accent1>
      <a:accent2>
        <a:srgbClr val="F0A321"/>
      </a:accent2>
      <a:accent3>
        <a:srgbClr val="003087"/>
      </a:accent3>
      <a:accent4>
        <a:srgbClr val="90C8E8"/>
      </a:accent4>
      <a:accent5>
        <a:srgbClr val="E76000"/>
      </a:accent5>
      <a:accent6>
        <a:srgbClr val="B9D9EB"/>
      </a:accent6>
      <a:hlink>
        <a:srgbClr val="006EB5"/>
      </a:hlink>
      <a:folHlink>
        <a:srgbClr val="003087"/>
      </a:folHlink>
    </a:clrScheme>
    <a:fontScheme name="Valitsusstiil">
      <a:majorFont>
        <a:latin typeface="Roboto Condensed"/>
        <a:ea typeface=""/>
        <a:cs typeface=""/>
      </a:majorFont>
      <a:minorFont>
        <a:latin typeface="Roboto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laidipõhi-ReM-laiformaat.potx" id="{2646C7E5-E186-43FE-908B-D62AC46E6204}" vid="{7AA27893-F4C8-4E84-94F0-9ABFBF55FAD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1570</TotalTime>
  <Words>587</Words>
  <Application>Microsoft Office PowerPoint</Application>
  <PresentationFormat>Widescreen</PresentationFormat>
  <Paragraphs>142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Aptos</vt:lpstr>
      <vt:lpstr>Aptos Display</vt:lpstr>
      <vt:lpstr>Arial</vt:lpstr>
      <vt:lpstr>Calibri</vt:lpstr>
      <vt:lpstr>Roboto Condensed</vt:lpstr>
      <vt:lpstr>Times New Roman</vt:lpstr>
      <vt:lpstr>Office Theme</vt:lpstr>
      <vt:lpstr>slaidipõhi-eu2017-MeM-laiformaat</vt:lpstr>
      <vt:lpstr>PowerPoint Presentation</vt:lpstr>
      <vt:lpstr>ÜPP strateegiakava  HE: Sektori kaasajastamine teadmiste edendamise ja jagamise, innovatsiooni ja digiülemineku abil ning ergutades nende kasutuselevõttu</vt:lpstr>
      <vt:lpstr>Innovatsioonikoostöö projektid – Euroopa innovatsioonipartnerluse tegevusrühma projektid </vt:lpstr>
      <vt:lpstr>PowerPoint Presentation</vt:lpstr>
      <vt:lpstr>Arendusosaku toetuse eesmärgid </vt:lpstr>
      <vt:lpstr>Kes saavad toetust taotleda?</vt:lpstr>
      <vt:lpstr>Innovatsioonipartner</vt:lpstr>
      <vt:lpstr>Toetatavad tegevused</vt:lpstr>
      <vt:lpstr>Toetuse määr ja suurus</vt:lpstr>
      <vt:lpstr>Abikõlblikud kulud</vt:lpstr>
      <vt:lpstr>Mitteabikõlblikud kulud</vt:lpstr>
      <vt:lpstr>Taotlemise protsess</vt:lpstr>
      <vt:lpstr>Taotlus</vt:lpstr>
      <vt:lpstr>Hindamiskriteeriumid – Innovatsiooniprojekti mõju </vt:lpstr>
      <vt:lpstr>Hindamiskriteeriumid – Meeskonna pädevus</vt:lpstr>
      <vt:lpstr>Hindamiskriteeriumid – Projekti kvaliteet</vt:lpstr>
      <vt:lpstr>Projekti kestus, toetuse saaja kohustused</vt:lpstr>
      <vt:lpstr>Maaelu Teadmuskeskus</vt:lpstr>
      <vt:lpstr>Taotluste vastuvõtt</vt:lpstr>
      <vt:lpstr>Aitäh!</vt:lpstr>
    </vt:vector>
  </TitlesOfParts>
  <Company>Maaeluministeerium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Gret-Kristel Mällo</dc:creator>
  <cp:lastModifiedBy>Gret-Kristel Mällo</cp:lastModifiedBy>
  <cp:revision>16</cp:revision>
  <dcterms:created xsi:type="dcterms:W3CDTF">2024-11-11T08:11:41Z</dcterms:created>
  <dcterms:modified xsi:type="dcterms:W3CDTF">2024-11-12T10:22:38Z</dcterms:modified>
</cp:coreProperties>
</file>