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bookmarkIdSeed="2">
  <p:sldMasterIdLst>
    <p:sldMasterId id="2147483648" r:id="rId4"/>
  </p:sldMasterIdLst>
  <p:notesMasterIdLst>
    <p:notesMasterId r:id="rId23"/>
  </p:notesMasterIdLst>
  <p:handoutMasterIdLst>
    <p:handoutMasterId r:id="rId24"/>
  </p:handoutMasterIdLst>
  <p:sldIdLst>
    <p:sldId id="275" r:id="rId5"/>
    <p:sldId id="362" r:id="rId6"/>
    <p:sldId id="307" r:id="rId7"/>
    <p:sldId id="346" r:id="rId8"/>
    <p:sldId id="355" r:id="rId9"/>
    <p:sldId id="354" r:id="rId10"/>
    <p:sldId id="363" r:id="rId11"/>
    <p:sldId id="356" r:id="rId12"/>
    <p:sldId id="357" r:id="rId13"/>
    <p:sldId id="359" r:id="rId14"/>
    <p:sldId id="364" r:id="rId15"/>
    <p:sldId id="365" r:id="rId16"/>
    <p:sldId id="348" r:id="rId17"/>
    <p:sldId id="349" r:id="rId18"/>
    <p:sldId id="361" r:id="rId19"/>
    <p:sldId id="358" r:id="rId20"/>
    <p:sldId id="360" r:id="rId21"/>
    <p:sldId id="347" r:id="rId22"/>
  </p:sldIdLst>
  <p:sldSz cx="11522075" cy="6480175"/>
  <p:notesSz cx="7559675" cy="10691813"/>
  <p:defaultTextStyle>
    <a:defPPr>
      <a:defRPr lang="en-GB"/>
    </a:defPPr>
    <a:lvl1pPr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1pPr>
    <a:lvl2pPr marL="742950" indent="-28575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2pPr>
    <a:lvl3pPr marL="11430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3pPr>
    <a:lvl4pPr marL="16002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4pPr>
    <a:lvl5pPr marL="2057400" indent="-228600" algn="l" defTabSz="449263" rtl="0" fontAlgn="base" hangingPunct="0">
      <a:lnSpc>
        <a:spcPct val="110000"/>
      </a:lnSpc>
      <a:spcBef>
        <a:spcPct val="0"/>
      </a:spcBef>
      <a:spcAft>
        <a:spcPct val="0"/>
      </a:spcAft>
      <a:buClr>
        <a:srgbClr val="000000"/>
      </a:buClr>
      <a:buSzPct val="100000"/>
      <a:buFont typeface="Times New Roman" panose="02020603050405020304" pitchFamily="18" charset="0"/>
      <a:defRPr kern="1200">
        <a:solidFill>
          <a:schemeClr val="tx1"/>
        </a:solidFill>
        <a:latin typeface="Roboto Condensed" panose="02000000000000000000" pitchFamily="2" charset="0"/>
        <a:ea typeface="Microsoft YaHei" panose="020B0503020204020204" pitchFamily="34" charset="-122"/>
        <a:cs typeface="+mn-cs"/>
      </a:defRPr>
    </a:lvl5pPr>
    <a:lvl6pPr marL="22860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6pPr>
    <a:lvl7pPr marL="27432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7pPr>
    <a:lvl8pPr marL="32004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8pPr>
    <a:lvl9pPr marL="3657600" algn="l" defTabSz="914400" rtl="0" eaLnBrk="1" latinLnBrk="0" hangingPunct="1">
      <a:defRPr kern="1200">
        <a:solidFill>
          <a:schemeClr val="tx1"/>
        </a:solidFill>
        <a:latin typeface="Roboto Condensed" panose="02000000000000000000" pitchFamily="2"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2046">
          <p15:clr>
            <a:srgbClr val="A4A3A4"/>
          </p15:clr>
        </p15:guide>
        <p15:guide id="4" pos="368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4586"/>
    <a:srgbClr val="0084D1"/>
    <a:srgbClr val="999999"/>
    <a:srgbClr val="83C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474" autoAdjust="0"/>
  </p:normalViewPr>
  <p:slideViewPr>
    <p:cSldViewPr>
      <p:cViewPr varScale="1">
        <p:scale>
          <a:sx n="67" d="100"/>
          <a:sy n="67" d="100"/>
        </p:scale>
        <p:origin x="1217" y="55"/>
      </p:cViewPr>
      <p:guideLst>
        <p:guide orient="horz" pos="2160"/>
        <p:guide pos="2880"/>
        <p:guide orient="horz" pos="2046"/>
        <p:guide pos="3687"/>
      </p:guideLst>
    </p:cSldViewPr>
  </p:slideViewPr>
  <p:outlineViewPr>
    <p:cViewPr varScale="1">
      <p:scale>
        <a:sx n="170" d="200"/>
        <a:sy n="170" d="200"/>
      </p:scale>
      <p:origin x="-780" y="-84"/>
    </p:cViewPr>
  </p:outlineViewPr>
  <p:notesTextViewPr>
    <p:cViewPr>
      <p:scale>
        <a:sx n="1" d="1"/>
        <a:sy n="1" d="1"/>
      </p:scale>
      <p:origin x="0" y="0"/>
    </p:cViewPr>
  </p:notesTextViewPr>
  <p:sorterViewPr>
    <p:cViewPr varScale="1">
      <p:scale>
        <a:sx n="100" d="100"/>
        <a:sy n="100" d="100"/>
      </p:scale>
      <p:origin x="0" y="-1843"/>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a:extLst>
              <a:ext uri="{FF2B5EF4-FFF2-40B4-BE49-F238E27FC236}">
                <a16:creationId xmlns:a16="http://schemas.microsoft.com/office/drawing/2014/main" id="{FE3E25DD-9FA6-B321-CA2C-EBCB6584C416}"/>
              </a:ext>
            </a:extLst>
          </p:cNvPr>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en-GB"/>
          </a:p>
        </p:txBody>
      </p:sp>
      <p:sp>
        <p:nvSpPr>
          <p:cNvPr id="3" name="Kuupäeva kohatäide 2">
            <a:extLst>
              <a:ext uri="{FF2B5EF4-FFF2-40B4-BE49-F238E27FC236}">
                <a16:creationId xmlns:a16="http://schemas.microsoft.com/office/drawing/2014/main" id="{F6AD1E4D-F8A7-C5D1-BF73-18C07063501D}"/>
              </a:ext>
            </a:extLst>
          </p:cNvPr>
          <p:cNvSpPr>
            <a:spLocks noGrp="1"/>
          </p:cNvSpPr>
          <p:nvPr>
            <p:ph type="dt" sz="quarter" idx="1"/>
          </p:nvPr>
        </p:nvSpPr>
        <p:spPr>
          <a:xfrm>
            <a:off x="4281488" y="0"/>
            <a:ext cx="3276600" cy="536575"/>
          </a:xfrm>
          <a:prstGeom prst="rect">
            <a:avLst/>
          </a:prstGeom>
        </p:spPr>
        <p:txBody>
          <a:bodyPr vert="horz" lIns="91440" tIns="45720" rIns="91440" bIns="45720" rtlCol="0"/>
          <a:lstStyle>
            <a:lvl1pPr algn="r">
              <a:defRPr sz="1200"/>
            </a:lvl1pPr>
          </a:lstStyle>
          <a:p>
            <a:fld id="{BC2580F0-6B03-4820-90A2-24ECC8FAFBCB}" type="datetimeFigureOut">
              <a:rPr lang="en-GB" smtClean="0"/>
              <a:t>12/11/2024</a:t>
            </a:fld>
            <a:endParaRPr lang="en-GB"/>
          </a:p>
        </p:txBody>
      </p:sp>
      <p:sp>
        <p:nvSpPr>
          <p:cNvPr id="4" name="Jaluse kohatäide 3">
            <a:extLst>
              <a:ext uri="{FF2B5EF4-FFF2-40B4-BE49-F238E27FC236}">
                <a16:creationId xmlns:a16="http://schemas.microsoft.com/office/drawing/2014/main" id="{5F73F3FF-5FDA-42C5-5524-B51A161F55A3}"/>
              </a:ext>
            </a:extLst>
          </p:cNvPr>
          <p:cNvSpPr>
            <a:spLocks noGrp="1"/>
          </p:cNvSpPr>
          <p:nvPr>
            <p:ph type="ftr" sz="quarter" idx="2"/>
          </p:nvPr>
        </p:nvSpPr>
        <p:spPr>
          <a:xfrm>
            <a:off x="0" y="10155238"/>
            <a:ext cx="3276600" cy="536575"/>
          </a:xfrm>
          <a:prstGeom prst="rect">
            <a:avLst/>
          </a:prstGeom>
        </p:spPr>
        <p:txBody>
          <a:bodyPr vert="horz" lIns="91440" tIns="45720" rIns="91440" bIns="45720" rtlCol="0" anchor="b"/>
          <a:lstStyle>
            <a:lvl1pPr algn="l">
              <a:defRPr sz="1200"/>
            </a:lvl1pPr>
          </a:lstStyle>
          <a:p>
            <a:endParaRPr lang="en-GB"/>
          </a:p>
        </p:txBody>
      </p:sp>
      <p:sp>
        <p:nvSpPr>
          <p:cNvPr id="5" name="Slaidinumbri kohatäide 4">
            <a:extLst>
              <a:ext uri="{FF2B5EF4-FFF2-40B4-BE49-F238E27FC236}">
                <a16:creationId xmlns:a16="http://schemas.microsoft.com/office/drawing/2014/main" id="{4648684A-C90B-A471-38A7-F12D0A903810}"/>
              </a:ext>
            </a:extLst>
          </p:cNvPr>
          <p:cNvSpPr>
            <a:spLocks noGrp="1"/>
          </p:cNvSpPr>
          <p:nvPr>
            <p:ph type="sldNum" sz="quarter" idx="3"/>
          </p:nvPr>
        </p:nvSpPr>
        <p:spPr>
          <a:xfrm>
            <a:off x="4281488" y="10155238"/>
            <a:ext cx="3276600" cy="536575"/>
          </a:xfrm>
          <a:prstGeom prst="rect">
            <a:avLst/>
          </a:prstGeom>
        </p:spPr>
        <p:txBody>
          <a:bodyPr vert="horz" lIns="91440" tIns="45720" rIns="91440" bIns="45720" rtlCol="0" anchor="b"/>
          <a:lstStyle>
            <a:lvl1pPr algn="r">
              <a:defRPr sz="1200"/>
            </a:lvl1pPr>
          </a:lstStyle>
          <a:p>
            <a:fld id="{D798E922-2361-49BF-AF5F-2553CF4CEF9D}" type="slidenum">
              <a:rPr lang="en-GB" smtClean="0"/>
              <a:t>‹#›</a:t>
            </a:fld>
            <a:endParaRPr lang="en-GB"/>
          </a:p>
        </p:txBody>
      </p:sp>
    </p:spTree>
    <p:extLst>
      <p:ext uri="{BB962C8B-B14F-4D97-AF65-F5344CB8AC3E}">
        <p14:creationId xmlns:p14="http://schemas.microsoft.com/office/powerpoint/2010/main" val="101925729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217488" y="812800"/>
            <a:ext cx="7121525" cy="4006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
        <p:nvSpPr>
          <p:cNvPr id="2051" name="Rectangle 3"/>
          <p:cNvSpPr>
            <a:spLocks noGrp="1" noChangeArrowheads="1"/>
          </p:cNvSpPr>
          <p:nvPr>
            <p:ph type="hdr"/>
          </p:nvPr>
        </p:nvSpPr>
        <p:spPr bwMode="auto">
          <a:xfrm>
            <a:off x="0"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2" name="Rectangle 4"/>
          <p:cNvSpPr>
            <a:spLocks noGrp="1" noChangeArrowheads="1"/>
          </p:cNvSpPr>
          <p:nvPr>
            <p:ph type="dt"/>
          </p:nvPr>
        </p:nvSpPr>
        <p:spPr bwMode="auto">
          <a:xfrm>
            <a:off x="4278313"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3" name="Rectangle 5"/>
          <p:cNvSpPr>
            <a:spLocks noGrp="1" noChangeArrowheads="1"/>
          </p:cNvSpPr>
          <p:nvPr>
            <p:ph type="ftr"/>
          </p:nvPr>
        </p:nvSpPr>
        <p:spPr bwMode="auto">
          <a:xfrm>
            <a:off x="0"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2054" name="Rectangle 6"/>
          <p:cNvSpPr>
            <a:spLocks noGrp="1" noChangeArrowheads="1"/>
          </p:cNvSpPr>
          <p:nvPr>
            <p:ph type="sldNum"/>
          </p:nvPr>
        </p:nvSpPr>
        <p:spPr bwMode="auto">
          <a:xfrm>
            <a:off x="4278313"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anose="02020603050405020304" pitchFamily="18" charset="0"/>
                <a:cs typeface="Arial Unicode MS" panose="020B0604020202020204" pitchFamily="34" charset="-128"/>
              </a:defRPr>
            </a:lvl1pPr>
          </a:lstStyle>
          <a:p>
            <a:fld id="{9137B0FE-B827-43E6-9F1A-73A7AB4ED6CD}" type="slidenum">
              <a:rPr lang="et-EE" altLang="en-US"/>
              <a:pPr/>
              <a:t>‹#›</a:t>
            </a:fld>
            <a:endParaRPr lang="et-EE" altLang="en-US"/>
          </a:p>
        </p:txBody>
      </p:sp>
    </p:spTree>
    <p:extLst>
      <p:ext uri="{BB962C8B-B14F-4D97-AF65-F5344CB8AC3E}">
        <p14:creationId xmlns:p14="http://schemas.microsoft.com/office/powerpoint/2010/main" val="632586641"/>
      </p:ext>
    </p:extLst>
  </p:cSld>
  <p:clrMap bg1="lt1" tx1="dk1" bg2="lt2" tx2="dk2" accent1="accent1" accent2="accent2" accent3="accent3" accent4="accent4" accent5="accent5" accent6="accent6" hlink="hlink" folHlink="folHlink"/>
  <p:hf hdr="0" dt="0"/>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F3D27-ABC6-880D-7AC3-D8F74F2DC381}"/>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724E7A63-16E9-5510-AC54-87FAA3F99275}"/>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42417AF5-0952-3DD5-AC0A-1377D601645B}"/>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13FA8E29-9423-686C-D5A6-89D2E0B19A45}"/>
              </a:ext>
            </a:extLst>
          </p:cNvPr>
          <p:cNvSpPr>
            <a:spLocks noGrp="1"/>
          </p:cNvSpPr>
          <p:nvPr>
            <p:ph type="sldNum" sz="quarter" idx="10"/>
          </p:nvPr>
        </p:nvSpPr>
        <p:spPr/>
        <p:txBody>
          <a:bodyPr/>
          <a:lstStyle/>
          <a:p>
            <a:fld id="{3B3C21E2-D8C6-4ECA-9C44-0782E29C51B7}" type="slidenum">
              <a:rPr lang="et-EE" smtClean="0"/>
              <a:t>2</a:t>
            </a:fld>
            <a:endParaRPr lang="et-EE"/>
          </a:p>
        </p:txBody>
      </p:sp>
      <p:sp>
        <p:nvSpPr>
          <p:cNvPr id="5" name="Jaluse kohatäide 4">
            <a:extLst>
              <a:ext uri="{FF2B5EF4-FFF2-40B4-BE49-F238E27FC236}">
                <a16:creationId xmlns:a16="http://schemas.microsoft.com/office/drawing/2014/main" id="{7A61648C-A961-E726-6D32-E11662D59B6E}"/>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41989997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EAC53-B4AC-EE48-166B-BE3D46960B11}"/>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F8BDF838-DCF7-9820-31F2-5EAD8CBC014D}"/>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3860591C-21EB-4A01-B8EC-7B69B6D45ABB}"/>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52BE80E0-B487-60A1-3C89-2AC441ABB758}"/>
              </a:ext>
            </a:extLst>
          </p:cNvPr>
          <p:cNvSpPr>
            <a:spLocks noGrp="1"/>
          </p:cNvSpPr>
          <p:nvPr>
            <p:ph type="sldNum" sz="quarter" idx="10"/>
          </p:nvPr>
        </p:nvSpPr>
        <p:spPr/>
        <p:txBody>
          <a:bodyPr/>
          <a:lstStyle/>
          <a:p>
            <a:fld id="{3B3C21E2-D8C6-4ECA-9C44-0782E29C51B7}" type="slidenum">
              <a:rPr lang="et-EE" smtClean="0"/>
              <a:t>11</a:t>
            </a:fld>
            <a:endParaRPr lang="et-EE"/>
          </a:p>
        </p:txBody>
      </p:sp>
      <p:sp>
        <p:nvSpPr>
          <p:cNvPr id="5" name="Jaluse kohatäide 4">
            <a:extLst>
              <a:ext uri="{FF2B5EF4-FFF2-40B4-BE49-F238E27FC236}">
                <a16:creationId xmlns:a16="http://schemas.microsoft.com/office/drawing/2014/main" id="{272B6B87-5117-5B80-6EAE-622A69A1F2CA}"/>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1961401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60E89-D49A-5EEC-3734-53459ED520E6}"/>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B1840A07-6EC2-455E-675D-5CA8EC72ADC8}"/>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CC531249-0560-ACB8-8E5B-399FDAA22FA4}"/>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8D597BF2-0288-A5B2-C960-F81B6CAEC89D}"/>
              </a:ext>
            </a:extLst>
          </p:cNvPr>
          <p:cNvSpPr>
            <a:spLocks noGrp="1"/>
          </p:cNvSpPr>
          <p:nvPr>
            <p:ph type="sldNum" sz="quarter" idx="10"/>
          </p:nvPr>
        </p:nvSpPr>
        <p:spPr/>
        <p:txBody>
          <a:bodyPr/>
          <a:lstStyle/>
          <a:p>
            <a:fld id="{3B3C21E2-D8C6-4ECA-9C44-0782E29C51B7}" type="slidenum">
              <a:rPr lang="et-EE" smtClean="0"/>
              <a:t>12</a:t>
            </a:fld>
            <a:endParaRPr lang="et-EE"/>
          </a:p>
        </p:txBody>
      </p:sp>
      <p:sp>
        <p:nvSpPr>
          <p:cNvPr id="5" name="Jaluse kohatäide 4">
            <a:extLst>
              <a:ext uri="{FF2B5EF4-FFF2-40B4-BE49-F238E27FC236}">
                <a16:creationId xmlns:a16="http://schemas.microsoft.com/office/drawing/2014/main" id="{74C87EDC-5747-6E82-8862-DB030A3A7399}"/>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5544130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3B3C21E2-D8C6-4ECA-9C44-0782E29C51B7}" type="slidenum">
              <a:rPr lang="et-EE" smtClean="0"/>
              <a:t>13</a:t>
            </a:fld>
            <a:endParaRPr lang="et-EE"/>
          </a:p>
        </p:txBody>
      </p:sp>
      <p:sp>
        <p:nvSpPr>
          <p:cNvPr id="5" name="Jaluse kohatäide 4">
            <a:extLst>
              <a:ext uri="{FF2B5EF4-FFF2-40B4-BE49-F238E27FC236}">
                <a16:creationId xmlns:a16="http://schemas.microsoft.com/office/drawing/2014/main" id="{2612FF40-3DFA-A6C2-F202-A2D15A2BDE12}"/>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32711223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3B3C21E2-D8C6-4ECA-9C44-0782E29C51B7}" type="slidenum">
              <a:rPr lang="et-EE" smtClean="0"/>
              <a:t>14</a:t>
            </a:fld>
            <a:endParaRPr lang="et-EE"/>
          </a:p>
        </p:txBody>
      </p:sp>
      <p:sp>
        <p:nvSpPr>
          <p:cNvPr id="5" name="Jaluse kohatäide 4">
            <a:extLst>
              <a:ext uri="{FF2B5EF4-FFF2-40B4-BE49-F238E27FC236}">
                <a16:creationId xmlns:a16="http://schemas.microsoft.com/office/drawing/2014/main" id="{2612FF40-3DFA-A6C2-F202-A2D15A2BDE12}"/>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16879434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E0A06-4D6A-4711-8FA1-B0DE33418010}"/>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E8DC47BF-FB83-8654-CE0A-C655631654DB}"/>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FF05D227-6248-E515-177C-C1B2B07D3814}"/>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60E22BB5-9EDE-F952-565A-7F2BDC896F30}"/>
              </a:ext>
            </a:extLst>
          </p:cNvPr>
          <p:cNvSpPr>
            <a:spLocks noGrp="1"/>
          </p:cNvSpPr>
          <p:nvPr>
            <p:ph type="sldNum" sz="quarter" idx="10"/>
          </p:nvPr>
        </p:nvSpPr>
        <p:spPr/>
        <p:txBody>
          <a:bodyPr/>
          <a:lstStyle/>
          <a:p>
            <a:fld id="{3B3C21E2-D8C6-4ECA-9C44-0782E29C51B7}" type="slidenum">
              <a:rPr lang="et-EE" smtClean="0"/>
              <a:t>15</a:t>
            </a:fld>
            <a:endParaRPr lang="et-EE"/>
          </a:p>
        </p:txBody>
      </p:sp>
      <p:sp>
        <p:nvSpPr>
          <p:cNvPr id="5" name="Jaluse kohatäide 4">
            <a:extLst>
              <a:ext uri="{FF2B5EF4-FFF2-40B4-BE49-F238E27FC236}">
                <a16:creationId xmlns:a16="http://schemas.microsoft.com/office/drawing/2014/main" id="{5E06AF3A-824B-9340-3D3F-9EF0F30F9607}"/>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14621983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12E46-D271-89B9-581A-F4B557F572AB}"/>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918D70EA-FEA7-456F-07B1-D6B035D866A8}"/>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77B872E7-B40D-3039-8628-1EF705F367F1}"/>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D192E54F-1628-6C65-B9A6-9AE79738B5AB}"/>
              </a:ext>
            </a:extLst>
          </p:cNvPr>
          <p:cNvSpPr>
            <a:spLocks noGrp="1"/>
          </p:cNvSpPr>
          <p:nvPr>
            <p:ph type="sldNum" sz="quarter" idx="10"/>
          </p:nvPr>
        </p:nvSpPr>
        <p:spPr/>
        <p:txBody>
          <a:bodyPr/>
          <a:lstStyle/>
          <a:p>
            <a:fld id="{3B3C21E2-D8C6-4ECA-9C44-0782E29C51B7}" type="slidenum">
              <a:rPr lang="et-EE" smtClean="0"/>
              <a:t>16</a:t>
            </a:fld>
            <a:endParaRPr lang="et-EE"/>
          </a:p>
        </p:txBody>
      </p:sp>
      <p:sp>
        <p:nvSpPr>
          <p:cNvPr id="5" name="Jaluse kohatäide 4">
            <a:extLst>
              <a:ext uri="{FF2B5EF4-FFF2-40B4-BE49-F238E27FC236}">
                <a16:creationId xmlns:a16="http://schemas.microsoft.com/office/drawing/2014/main" id="{6D666CB8-385A-554E-361F-C68732E6FA4F}"/>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16389288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C08B8-58E3-21C4-44BD-EE7252BADC72}"/>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DA0799F8-1296-CE42-ADAE-AB8ACA8184B7}"/>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588E834C-5081-2352-F87F-3ABE0E455218}"/>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06F1D213-9893-9C93-DF34-C943533CAB57}"/>
              </a:ext>
            </a:extLst>
          </p:cNvPr>
          <p:cNvSpPr>
            <a:spLocks noGrp="1"/>
          </p:cNvSpPr>
          <p:nvPr>
            <p:ph type="sldNum" sz="quarter" idx="10"/>
          </p:nvPr>
        </p:nvSpPr>
        <p:spPr/>
        <p:txBody>
          <a:bodyPr/>
          <a:lstStyle/>
          <a:p>
            <a:fld id="{3B3C21E2-D8C6-4ECA-9C44-0782E29C51B7}" type="slidenum">
              <a:rPr lang="et-EE" smtClean="0"/>
              <a:t>17</a:t>
            </a:fld>
            <a:endParaRPr lang="et-EE"/>
          </a:p>
        </p:txBody>
      </p:sp>
      <p:sp>
        <p:nvSpPr>
          <p:cNvPr id="5" name="Jaluse kohatäide 4">
            <a:extLst>
              <a:ext uri="{FF2B5EF4-FFF2-40B4-BE49-F238E27FC236}">
                <a16:creationId xmlns:a16="http://schemas.microsoft.com/office/drawing/2014/main" id="{938BE03C-1853-FF89-9B13-C4CF3E1DC9EE}"/>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4085443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sz="1800" b="1" i="0" u="none" strike="noStrike" baseline="0" dirty="0">
                <a:solidFill>
                  <a:srgbClr val="000000"/>
                </a:solidFill>
                <a:latin typeface="Times New Roman" panose="02020603050405020304" pitchFamily="18" charset="0"/>
              </a:rPr>
              <a:t>Kõrvalsaadusteks</a:t>
            </a:r>
            <a:r>
              <a:rPr lang="et-EE" sz="1800" b="0" i="0" u="none" strike="noStrike" baseline="0" dirty="0">
                <a:solidFill>
                  <a:srgbClr val="000000"/>
                </a:solidFill>
                <a:latin typeface="Times New Roman" panose="02020603050405020304" pitchFamily="18" charset="0"/>
              </a:rPr>
              <a:t> selle määruse tähenduses loetakse Euroopa Liidu toimimise lepingu I lisaga hõlmatud põllumajandustoodete, välja arvatud kalandus- ja vesiviljelustoodete tootmise ja töötlemise ning toiduainetööstuse ja metsamajandamise valdkonnas tekkivaid kõrval- ja kaassaadusi ning jääke. </a:t>
            </a:r>
          </a:p>
          <a:p>
            <a:r>
              <a:rPr lang="et-EE" b="0" i="0" dirty="0">
                <a:solidFill>
                  <a:srgbClr val="333333"/>
                </a:solidFill>
                <a:effectLst/>
                <a:latin typeface="Aino" panose="02000603040504020204" pitchFamily="50" charset="0"/>
              </a:rPr>
              <a:t>Sellised bioressursid on erinevad kõrvalsaadused (tooted, ressurss või materjal, mille tootmine või tekkimine ei olnud eesmärk), näiteks põhk, teravilja sorteerimisjäägid, taimepealsed, seemned, koored, mahla või õli pressimisjäägid, ka sõnnik, loomsed kõrvalsaadused nagu nahk, vill, karvad, kondid, saepuru, puukoor jmt.</a:t>
            </a:r>
            <a:endParaRPr lang="et-EE" dirty="0"/>
          </a:p>
        </p:txBody>
      </p:sp>
      <p:sp>
        <p:nvSpPr>
          <p:cNvPr id="4" name="Slaidinumbri kohatäide 3"/>
          <p:cNvSpPr>
            <a:spLocks noGrp="1"/>
          </p:cNvSpPr>
          <p:nvPr>
            <p:ph type="sldNum" sz="quarter" idx="10"/>
          </p:nvPr>
        </p:nvSpPr>
        <p:spPr/>
        <p:txBody>
          <a:bodyPr/>
          <a:lstStyle/>
          <a:p>
            <a:fld id="{3B3C21E2-D8C6-4ECA-9C44-0782E29C51B7}" type="slidenum">
              <a:rPr lang="et-EE" smtClean="0"/>
              <a:t>3</a:t>
            </a:fld>
            <a:endParaRPr lang="et-EE"/>
          </a:p>
        </p:txBody>
      </p:sp>
      <p:sp>
        <p:nvSpPr>
          <p:cNvPr id="5" name="Jaluse kohatäide 4">
            <a:extLst>
              <a:ext uri="{FF2B5EF4-FFF2-40B4-BE49-F238E27FC236}">
                <a16:creationId xmlns:a16="http://schemas.microsoft.com/office/drawing/2014/main" id="{73CE5DBE-E0F5-801C-D5A5-4969FE15262F}"/>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2806426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fld id="{3B3C21E2-D8C6-4ECA-9C44-0782E29C51B7}" type="slidenum">
              <a:rPr lang="et-EE" smtClean="0"/>
              <a:t>4</a:t>
            </a:fld>
            <a:endParaRPr lang="et-EE"/>
          </a:p>
        </p:txBody>
      </p:sp>
      <p:sp>
        <p:nvSpPr>
          <p:cNvPr id="5" name="Jaluse kohatäide 4">
            <a:extLst>
              <a:ext uri="{FF2B5EF4-FFF2-40B4-BE49-F238E27FC236}">
                <a16:creationId xmlns:a16="http://schemas.microsoft.com/office/drawing/2014/main" id="{2612FF40-3DFA-A6C2-F202-A2D15A2BDE12}"/>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537615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DF242-CCF8-3146-5AE0-99C68346CDC3}"/>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98C1C543-E395-EC64-09FE-63D1CCBCD4B6}"/>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96A8BBB0-F05E-A6E3-919F-82D269AE7E3D}"/>
              </a:ext>
            </a:extLst>
          </p:cNvPr>
          <p:cNvSpPr>
            <a:spLocks noGrp="1"/>
          </p:cNvSpPr>
          <p:nvPr>
            <p:ph type="body" idx="1"/>
          </p:nvPr>
        </p:nvSpPr>
        <p:spPr/>
        <p:txBody>
          <a:bodyPr/>
          <a:lstStyle/>
          <a:p>
            <a:r>
              <a:rPr lang="et-EE" sz="1800" b="0" i="0" u="none" strike="noStrike" baseline="0" dirty="0">
                <a:solidFill>
                  <a:srgbClr val="000000"/>
                </a:solidFill>
                <a:latin typeface="Times New Roman" panose="02020603050405020304" pitchFamily="18" charset="0"/>
              </a:rPr>
              <a:t>(KARS §-s 491 – ettevõtluskeeld; 209 – kelmus, 2091 – hankekelmus; 210 – soodustuskelmus, 296 – altkäemaksu vahendus, 298 – altkäemaksu andmine, 2981 – mõjuvõimuga kauplemine, 372 – tegevusloata ja keelatud majandustegevus; 373 – ärikeelu rikkumine või 384 maksejõuetuse põhjustamine). </a:t>
            </a:r>
            <a:endParaRPr lang="et-EE" dirty="0"/>
          </a:p>
        </p:txBody>
      </p:sp>
      <p:sp>
        <p:nvSpPr>
          <p:cNvPr id="4" name="Slaidinumbri kohatäide 3">
            <a:extLst>
              <a:ext uri="{FF2B5EF4-FFF2-40B4-BE49-F238E27FC236}">
                <a16:creationId xmlns:a16="http://schemas.microsoft.com/office/drawing/2014/main" id="{52029F53-4286-05FC-DB73-0CB0EDCC0722}"/>
              </a:ext>
            </a:extLst>
          </p:cNvPr>
          <p:cNvSpPr>
            <a:spLocks noGrp="1"/>
          </p:cNvSpPr>
          <p:nvPr>
            <p:ph type="sldNum" sz="quarter" idx="10"/>
          </p:nvPr>
        </p:nvSpPr>
        <p:spPr/>
        <p:txBody>
          <a:bodyPr/>
          <a:lstStyle/>
          <a:p>
            <a:fld id="{3B3C21E2-D8C6-4ECA-9C44-0782E29C51B7}" type="slidenum">
              <a:rPr lang="et-EE" smtClean="0"/>
              <a:t>5</a:t>
            </a:fld>
            <a:endParaRPr lang="et-EE"/>
          </a:p>
        </p:txBody>
      </p:sp>
      <p:sp>
        <p:nvSpPr>
          <p:cNvPr id="5" name="Jaluse kohatäide 4">
            <a:extLst>
              <a:ext uri="{FF2B5EF4-FFF2-40B4-BE49-F238E27FC236}">
                <a16:creationId xmlns:a16="http://schemas.microsoft.com/office/drawing/2014/main" id="{AA0D9EA9-71C0-1487-2F7E-E7735140A503}"/>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1225798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4A53E2-205D-3213-8E31-4CBAC0301959}"/>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F174557A-14B5-4F98-E49B-EB837B6BA82C}"/>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2F96A81B-B002-B269-F769-6937798B5A4C}"/>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F9C025D0-D622-55D5-ECE5-FCDF5DE34CDB}"/>
              </a:ext>
            </a:extLst>
          </p:cNvPr>
          <p:cNvSpPr>
            <a:spLocks noGrp="1"/>
          </p:cNvSpPr>
          <p:nvPr>
            <p:ph type="sldNum" sz="quarter" idx="10"/>
          </p:nvPr>
        </p:nvSpPr>
        <p:spPr/>
        <p:txBody>
          <a:bodyPr/>
          <a:lstStyle/>
          <a:p>
            <a:fld id="{3B3C21E2-D8C6-4ECA-9C44-0782E29C51B7}" type="slidenum">
              <a:rPr lang="et-EE" smtClean="0"/>
              <a:t>6</a:t>
            </a:fld>
            <a:endParaRPr lang="et-EE"/>
          </a:p>
        </p:txBody>
      </p:sp>
      <p:sp>
        <p:nvSpPr>
          <p:cNvPr id="5" name="Jaluse kohatäide 4">
            <a:extLst>
              <a:ext uri="{FF2B5EF4-FFF2-40B4-BE49-F238E27FC236}">
                <a16:creationId xmlns:a16="http://schemas.microsoft.com/office/drawing/2014/main" id="{AB87FEC5-CA0B-33C5-076E-70DFE0B14AC9}"/>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1961448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3BFF0-454B-F8B2-7095-13A9AD7111F3}"/>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322D03B7-A551-ADF6-94DE-04309243ECF4}"/>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071BC99F-7AD6-58C3-75D0-4263B8401CCF}"/>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101C26BF-E512-B3F9-A9EA-B9F3B4A0D2BF}"/>
              </a:ext>
            </a:extLst>
          </p:cNvPr>
          <p:cNvSpPr>
            <a:spLocks noGrp="1"/>
          </p:cNvSpPr>
          <p:nvPr>
            <p:ph type="sldNum" sz="quarter" idx="10"/>
          </p:nvPr>
        </p:nvSpPr>
        <p:spPr/>
        <p:txBody>
          <a:bodyPr/>
          <a:lstStyle/>
          <a:p>
            <a:fld id="{3B3C21E2-D8C6-4ECA-9C44-0782E29C51B7}" type="slidenum">
              <a:rPr lang="et-EE" smtClean="0"/>
              <a:t>7</a:t>
            </a:fld>
            <a:endParaRPr lang="et-EE"/>
          </a:p>
        </p:txBody>
      </p:sp>
      <p:sp>
        <p:nvSpPr>
          <p:cNvPr id="5" name="Jaluse kohatäide 4">
            <a:extLst>
              <a:ext uri="{FF2B5EF4-FFF2-40B4-BE49-F238E27FC236}">
                <a16:creationId xmlns:a16="http://schemas.microsoft.com/office/drawing/2014/main" id="{4418140B-942A-5455-3ED7-632615CBC9CA}"/>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1686640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34CF2-F1A8-1714-6FC7-D0186E0D6C43}"/>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1598107F-1BC7-7556-C654-B9D07F996CBE}"/>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51F56FB5-73B1-C50E-6F60-913161FD7E4B}"/>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3E35A2FE-CA66-BB32-8C26-242B3F2278F1}"/>
              </a:ext>
            </a:extLst>
          </p:cNvPr>
          <p:cNvSpPr>
            <a:spLocks noGrp="1"/>
          </p:cNvSpPr>
          <p:nvPr>
            <p:ph type="sldNum" sz="quarter" idx="10"/>
          </p:nvPr>
        </p:nvSpPr>
        <p:spPr/>
        <p:txBody>
          <a:bodyPr/>
          <a:lstStyle/>
          <a:p>
            <a:fld id="{3B3C21E2-D8C6-4ECA-9C44-0782E29C51B7}" type="slidenum">
              <a:rPr lang="et-EE" smtClean="0"/>
              <a:t>8</a:t>
            </a:fld>
            <a:endParaRPr lang="et-EE"/>
          </a:p>
        </p:txBody>
      </p:sp>
      <p:sp>
        <p:nvSpPr>
          <p:cNvPr id="5" name="Jaluse kohatäide 4">
            <a:extLst>
              <a:ext uri="{FF2B5EF4-FFF2-40B4-BE49-F238E27FC236}">
                <a16:creationId xmlns:a16="http://schemas.microsoft.com/office/drawing/2014/main" id="{19673151-4706-5B21-6F9C-4769B84EBC92}"/>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6507408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9367F-5497-92C4-120A-8BA84BBE2AEC}"/>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2C81E1E8-1F47-EF87-06EB-4533CD78F61E}"/>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8DD00E9A-0C2C-072C-2479-28FA11CAC8D0}"/>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661060D1-4EA5-5636-9D71-9C0DC9E33C12}"/>
              </a:ext>
            </a:extLst>
          </p:cNvPr>
          <p:cNvSpPr>
            <a:spLocks noGrp="1"/>
          </p:cNvSpPr>
          <p:nvPr>
            <p:ph type="sldNum" sz="quarter" idx="10"/>
          </p:nvPr>
        </p:nvSpPr>
        <p:spPr/>
        <p:txBody>
          <a:bodyPr/>
          <a:lstStyle/>
          <a:p>
            <a:fld id="{3B3C21E2-D8C6-4ECA-9C44-0782E29C51B7}" type="slidenum">
              <a:rPr lang="et-EE" smtClean="0"/>
              <a:t>9</a:t>
            </a:fld>
            <a:endParaRPr lang="et-EE"/>
          </a:p>
        </p:txBody>
      </p:sp>
      <p:sp>
        <p:nvSpPr>
          <p:cNvPr id="5" name="Jaluse kohatäide 4">
            <a:extLst>
              <a:ext uri="{FF2B5EF4-FFF2-40B4-BE49-F238E27FC236}">
                <a16:creationId xmlns:a16="http://schemas.microsoft.com/office/drawing/2014/main" id="{679247CF-5EBC-FC64-7312-1F4E2D96F918}"/>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2328400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D24DA-111E-82EB-BF5D-5D0FB2B37E97}"/>
            </a:ext>
          </a:extLst>
        </p:cNvPr>
        <p:cNvGrpSpPr/>
        <p:nvPr/>
      </p:nvGrpSpPr>
      <p:grpSpPr>
        <a:xfrm>
          <a:off x="0" y="0"/>
          <a:ext cx="0" cy="0"/>
          <a:chOff x="0" y="0"/>
          <a:chExt cx="0" cy="0"/>
        </a:xfrm>
      </p:grpSpPr>
      <p:sp>
        <p:nvSpPr>
          <p:cNvPr id="2" name="Slaidi pildi kohatäide 1">
            <a:extLst>
              <a:ext uri="{FF2B5EF4-FFF2-40B4-BE49-F238E27FC236}">
                <a16:creationId xmlns:a16="http://schemas.microsoft.com/office/drawing/2014/main" id="{799373E3-61EB-920A-5865-78189668FC9D}"/>
              </a:ext>
            </a:extLst>
          </p:cNvPr>
          <p:cNvSpPr>
            <a:spLocks noGrp="1" noRot="1" noChangeAspect="1"/>
          </p:cNvSpPr>
          <p:nvPr>
            <p:ph type="sldImg"/>
          </p:nvPr>
        </p:nvSpPr>
        <p:spPr/>
      </p:sp>
      <p:sp>
        <p:nvSpPr>
          <p:cNvPr id="3" name="Märkmete kohatäide 2">
            <a:extLst>
              <a:ext uri="{FF2B5EF4-FFF2-40B4-BE49-F238E27FC236}">
                <a16:creationId xmlns:a16="http://schemas.microsoft.com/office/drawing/2014/main" id="{5C42172F-5269-6E28-58FF-2EC26C42F926}"/>
              </a:ext>
            </a:extLst>
          </p:cNvPr>
          <p:cNvSpPr>
            <a:spLocks noGrp="1"/>
          </p:cNvSpPr>
          <p:nvPr>
            <p:ph type="body" idx="1"/>
          </p:nvPr>
        </p:nvSpPr>
        <p:spPr/>
        <p:txBody>
          <a:bodyPr/>
          <a:lstStyle/>
          <a:p>
            <a:endParaRPr lang="et-EE" dirty="0"/>
          </a:p>
        </p:txBody>
      </p:sp>
      <p:sp>
        <p:nvSpPr>
          <p:cNvPr id="4" name="Slaidinumbri kohatäide 3">
            <a:extLst>
              <a:ext uri="{FF2B5EF4-FFF2-40B4-BE49-F238E27FC236}">
                <a16:creationId xmlns:a16="http://schemas.microsoft.com/office/drawing/2014/main" id="{80F36B32-2348-F415-9D9A-A24193DDE61B}"/>
              </a:ext>
            </a:extLst>
          </p:cNvPr>
          <p:cNvSpPr>
            <a:spLocks noGrp="1"/>
          </p:cNvSpPr>
          <p:nvPr>
            <p:ph type="sldNum" sz="quarter" idx="10"/>
          </p:nvPr>
        </p:nvSpPr>
        <p:spPr/>
        <p:txBody>
          <a:bodyPr/>
          <a:lstStyle/>
          <a:p>
            <a:fld id="{3B3C21E2-D8C6-4ECA-9C44-0782E29C51B7}" type="slidenum">
              <a:rPr lang="et-EE" smtClean="0"/>
              <a:t>10</a:t>
            </a:fld>
            <a:endParaRPr lang="et-EE"/>
          </a:p>
        </p:txBody>
      </p:sp>
      <p:sp>
        <p:nvSpPr>
          <p:cNvPr id="5" name="Jaluse kohatäide 4">
            <a:extLst>
              <a:ext uri="{FF2B5EF4-FFF2-40B4-BE49-F238E27FC236}">
                <a16:creationId xmlns:a16="http://schemas.microsoft.com/office/drawing/2014/main" id="{7659DF35-55C8-3BCE-B6C1-D307F81D61DB}"/>
              </a:ext>
            </a:extLst>
          </p:cNvPr>
          <p:cNvSpPr>
            <a:spLocks noGrp="1"/>
          </p:cNvSpPr>
          <p:nvPr>
            <p:ph type="ftr"/>
          </p:nvPr>
        </p:nvSpPr>
        <p:spPr/>
        <p:txBody>
          <a:bodyPr/>
          <a:lstStyle/>
          <a:p>
            <a:endParaRPr lang="et-EE" altLang="en-US"/>
          </a:p>
        </p:txBody>
      </p:sp>
    </p:spTree>
    <p:extLst>
      <p:ext uri="{BB962C8B-B14F-4D97-AF65-F5344CB8AC3E}">
        <p14:creationId xmlns:p14="http://schemas.microsoft.com/office/powerpoint/2010/main" val="41115203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 est - 3 lõvi - valg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6461" y="359767"/>
            <a:ext cx="3057707" cy="1046918"/>
          </a:xfrm>
          <a:prstGeom prst="rect">
            <a:avLst/>
          </a:prstGeom>
        </p:spPr>
      </p:pic>
      <p:sp>
        <p:nvSpPr>
          <p:cNvPr id="2"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lvl1pPr>
          </a:lstStyle>
          <a:p>
            <a:r>
              <a:rPr lang="en-US" dirty="0" err="1"/>
              <a:t>Esitlusslaidide</a:t>
            </a:r>
            <a:r>
              <a:rPr lang="en-US" dirty="0"/>
              <a:t> </a:t>
            </a:r>
            <a:r>
              <a:rPr lang="et-EE" dirty="0"/>
              <a:t>pealkiri</a:t>
            </a:r>
            <a:endParaRPr lang="en-US" dirty="0"/>
          </a:p>
        </p:txBody>
      </p:sp>
      <p:sp>
        <p:nvSpPr>
          <p:cNvPr id="3" name="Subtitle 2"/>
          <p:cNvSpPr>
            <a:spLocks noGrp="1"/>
          </p:cNvSpPr>
          <p:nvPr>
            <p:ph type="subTitle" idx="1" hasCustomPrompt="1"/>
          </p:nvPr>
        </p:nvSpPr>
        <p:spPr>
          <a:xfrm>
            <a:off x="1368000" y="4392215"/>
            <a:ext cx="9433597" cy="1800200"/>
          </a:xfrm>
          <a:prstGeom prst="rect">
            <a:avLst/>
          </a:prstGeom>
        </p:spPr>
        <p:txBody>
          <a:bodyPr/>
          <a:lstStyle>
            <a:lvl1pPr marL="0" indent="0" algn="l">
              <a:spcAft>
                <a:spcPts val="0"/>
              </a:spcAft>
              <a:buNone/>
              <a:defRPr sz="2600" b="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struktuuriüksus / ametinimetus</a:t>
            </a:r>
          </a:p>
          <a:p>
            <a:endParaRPr lang="et-EE" dirty="0"/>
          </a:p>
          <a:p>
            <a:r>
              <a:rPr lang="et-EE" dirty="0"/>
              <a:t>01.07.2023</a:t>
            </a:r>
            <a:endParaRPr lang="en-US" dirty="0"/>
          </a:p>
        </p:txBody>
      </p:sp>
    </p:spTree>
    <p:extLst>
      <p:ext uri="{BB962C8B-B14F-4D97-AF65-F5344CB8AC3E}">
        <p14:creationId xmlns:p14="http://schemas.microsoft.com/office/powerpoint/2010/main" val="4267559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ahepealkir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6263" y="2592015"/>
            <a:ext cx="10369550" cy="1081087"/>
          </a:xfrm>
          <a:prstGeom prst="rect">
            <a:avLst/>
          </a:prstGeom>
        </p:spPr>
        <p:txBody>
          <a:bodyPr/>
          <a:lstStyle>
            <a:lvl1pPr>
              <a:defRPr>
                <a:solidFill>
                  <a:schemeClr val="tx1"/>
                </a:solidFill>
              </a:defRPr>
            </a:lvl1pPr>
          </a:lstStyle>
          <a:p>
            <a:r>
              <a:rPr lang="et-EE" dirty="0"/>
              <a:t>Vahepealkiri</a:t>
            </a:r>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õpuslaid - est - 3 lõvi - valg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368000" y="2751086"/>
            <a:ext cx="9218133" cy="921049"/>
          </a:xfrm>
          <a:prstGeom prst="rect">
            <a:avLst/>
          </a:prstGeom>
        </p:spPr>
        <p:txBody>
          <a:bodyPr tIns="86400" anchor="ctr" anchorCtr="0"/>
          <a:lstStyle>
            <a:lvl1pPr algn="l">
              <a:defRPr sz="5700"/>
            </a:lvl1pPr>
          </a:lstStyle>
          <a:p>
            <a:r>
              <a:rPr lang="et-EE" dirty="0"/>
              <a:t>Aitäh!</a:t>
            </a:r>
            <a:endParaRPr lang="en-US" dirty="0"/>
          </a:p>
        </p:txBody>
      </p:sp>
      <p:sp>
        <p:nvSpPr>
          <p:cNvPr id="8" name="Subtitle 2"/>
          <p:cNvSpPr>
            <a:spLocks noGrp="1"/>
          </p:cNvSpPr>
          <p:nvPr>
            <p:ph type="subTitle" idx="1" hasCustomPrompt="1"/>
          </p:nvPr>
        </p:nvSpPr>
        <p:spPr>
          <a:xfrm>
            <a:off x="1368000" y="4536231"/>
            <a:ext cx="9218133" cy="1636968"/>
          </a:xfrm>
          <a:prstGeom prst="rect">
            <a:avLst/>
          </a:prstGeom>
        </p:spPr>
        <p:txBody>
          <a:bodyPr/>
          <a:lstStyle>
            <a:lvl1pPr marL="0" indent="0" algn="l">
              <a:spcAft>
                <a:spcPts val="0"/>
              </a:spcAft>
              <a:buNone/>
              <a:defRPr sz="2600" b="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eesnimi.perenimi@agri.ee</a:t>
            </a:r>
          </a:p>
          <a:p>
            <a:r>
              <a:rPr lang="et-EE" dirty="0"/>
              <a:t>telefon, </a:t>
            </a:r>
            <a:r>
              <a:rPr lang="et-EE" dirty="0" err="1"/>
              <a:t>skype</a:t>
            </a:r>
            <a:r>
              <a:rPr lang="et-EE" dirty="0"/>
              <a:t> vms</a:t>
            </a:r>
          </a:p>
          <a:p>
            <a:endParaRPr lang="et-EE"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9893" y="382306"/>
            <a:ext cx="3057707" cy="1046918"/>
          </a:xfrm>
          <a:prstGeom prst="rect">
            <a:avLst/>
          </a:prstGeom>
        </p:spPr>
      </p:pic>
    </p:spTree>
    <p:extLst>
      <p:ext uri="{BB962C8B-B14F-4D97-AF65-F5344CB8AC3E}">
        <p14:creationId xmlns:p14="http://schemas.microsoft.com/office/powerpoint/2010/main" val="2619003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õpuslaid - eng - 3 lõvi - valge">
    <p:spTree>
      <p:nvGrpSpPr>
        <p:cNvPr id="1" name=""/>
        <p:cNvGrpSpPr/>
        <p:nvPr/>
      </p:nvGrpSpPr>
      <p:grpSpPr>
        <a:xfrm>
          <a:off x="0" y="0"/>
          <a:ext cx="0" cy="0"/>
          <a:chOff x="0" y="0"/>
          <a:chExt cx="0" cy="0"/>
        </a:xfrm>
      </p:grpSpPr>
      <p:sp>
        <p:nvSpPr>
          <p:cNvPr id="12" name="Title 1"/>
          <p:cNvSpPr>
            <a:spLocks noGrp="1"/>
          </p:cNvSpPr>
          <p:nvPr>
            <p:ph type="ctrTitle" hasCustomPrompt="1"/>
          </p:nvPr>
        </p:nvSpPr>
        <p:spPr>
          <a:xfrm>
            <a:off x="1368000" y="2751086"/>
            <a:ext cx="9218133" cy="921049"/>
          </a:xfrm>
          <a:prstGeom prst="rect">
            <a:avLst/>
          </a:prstGeom>
        </p:spPr>
        <p:txBody>
          <a:bodyPr tIns="86400" anchor="ctr" anchorCtr="0"/>
          <a:lstStyle>
            <a:lvl1pPr algn="l">
              <a:defRPr sz="5700"/>
            </a:lvl1pPr>
          </a:lstStyle>
          <a:p>
            <a:r>
              <a:rPr lang="et-EE" dirty="0" err="1"/>
              <a:t>Thank</a:t>
            </a:r>
            <a:r>
              <a:rPr lang="et-EE" dirty="0"/>
              <a:t> </a:t>
            </a:r>
            <a:r>
              <a:rPr lang="et-EE" dirty="0" err="1"/>
              <a:t>You</a:t>
            </a:r>
            <a:r>
              <a:rPr lang="et-EE" dirty="0"/>
              <a:t>!</a:t>
            </a:r>
            <a:endParaRPr lang="en-US" dirty="0"/>
          </a:p>
        </p:txBody>
      </p:sp>
      <p:sp>
        <p:nvSpPr>
          <p:cNvPr id="13" name="Subtitle 2"/>
          <p:cNvSpPr>
            <a:spLocks noGrp="1"/>
          </p:cNvSpPr>
          <p:nvPr>
            <p:ph type="subTitle" idx="1" hasCustomPrompt="1"/>
          </p:nvPr>
        </p:nvSpPr>
        <p:spPr>
          <a:xfrm>
            <a:off x="1368000" y="4536231"/>
            <a:ext cx="9218133" cy="1636968"/>
          </a:xfrm>
          <a:prstGeom prst="rect">
            <a:avLst/>
          </a:prstGeom>
        </p:spPr>
        <p:txBody>
          <a:bodyPr/>
          <a:lstStyle>
            <a:lvl1pPr marL="0" indent="0" algn="l">
              <a:spcAft>
                <a:spcPts val="0"/>
              </a:spcAft>
              <a:buNone/>
              <a:defRPr sz="2600" b="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Forename</a:t>
            </a:r>
            <a:r>
              <a:rPr lang="et-EE" dirty="0"/>
              <a:t> </a:t>
            </a:r>
            <a:r>
              <a:rPr lang="et-EE" dirty="0" err="1"/>
              <a:t>Surname</a:t>
            </a:r>
            <a:endParaRPr lang="et-EE" dirty="0"/>
          </a:p>
          <a:p>
            <a:r>
              <a:rPr lang="et-EE" dirty="0"/>
              <a:t>forename.surname@agri.ee</a:t>
            </a:r>
          </a:p>
          <a:p>
            <a:r>
              <a:rPr lang="et-EE" dirty="0" err="1"/>
              <a:t>Phone</a:t>
            </a:r>
            <a:r>
              <a:rPr lang="et-EE" dirty="0"/>
              <a:t>, </a:t>
            </a:r>
            <a:r>
              <a:rPr lang="et-EE" dirty="0" err="1"/>
              <a:t>Skype</a:t>
            </a:r>
            <a:r>
              <a:rPr lang="et-EE" dirty="0"/>
              <a:t>, </a:t>
            </a:r>
            <a:r>
              <a:rPr lang="et-EE" dirty="0" err="1"/>
              <a:t>Facebook</a:t>
            </a:r>
            <a:r>
              <a:rPr lang="et-EE" dirty="0"/>
              <a:t> </a:t>
            </a:r>
            <a:r>
              <a:rPr lang="et-EE" dirty="0" err="1"/>
              <a:t>etc</a:t>
            </a:r>
            <a:r>
              <a:rPr lang="et-EE" dirty="0"/>
              <a:t>.</a:t>
            </a:r>
          </a:p>
          <a:p>
            <a:endParaRPr lang="et-EE" dirty="0"/>
          </a:p>
        </p:txBody>
      </p:sp>
      <p:pic>
        <p:nvPicPr>
          <p:cNvPr id="7" name="Picture 6" descr="maaeluministeerium_3lovi_eng_rgb.png"/>
          <p:cNvPicPr>
            <a:picLocks noChangeAspect="1"/>
          </p:cNvPicPr>
          <p:nvPr userDrawn="1"/>
        </p:nvPicPr>
        <p:blipFill>
          <a:blip r:embed="rId2" cstate="print"/>
          <a:stretch>
            <a:fillRect/>
          </a:stretch>
        </p:blipFill>
        <p:spPr>
          <a:xfrm>
            <a:off x="432000" y="216000"/>
            <a:ext cx="3465001" cy="1386000"/>
          </a:xfrm>
          <a:prstGeom prst="rect">
            <a:avLst/>
          </a:prstGeom>
        </p:spPr>
      </p:pic>
    </p:spTree>
    <p:extLst>
      <p:ext uri="{BB962C8B-B14F-4D97-AF65-F5344CB8AC3E}">
        <p14:creationId xmlns:p14="http://schemas.microsoft.com/office/powerpoint/2010/main" val="2619003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õpuslaid - est - 3 lõvi - sinine">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8" name="Title 1"/>
          <p:cNvSpPr>
            <a:spLocks noGrp="1"/>
          </p:cNvSpPr>
          <p:nvPr>
            <p:ph type="ctrTitle" hasCustomPrompt="1"/>
          </p:nvPr>
        </p:nvSpPr>
        <p:spPr>
          <a:xfrm>
            <a:off x="1368000" y="2751086"/>
            <a:ext cx="9218133" cy="921049"/>
          </a:xfrm>
          <a:prstGeom prst="rect">
            <a:avLst/>
          </a:prstGeom>
        </p:spPr>
        <p:txBody>
          <a:bodyPr tIns="86400" anchor="ctr" anchorCtr="0"/>
          <a:lstStyle>
            <a:lvl1pPr algn="l">
              <a:defRPr sz="5700">
                <a:solidFill>
                  <a:schemeClr val="bg1"/>
                </a:solidFill>
              </a:defRPr>
            </a:lvl1pPr>
          </a:lstStyle>
          <a:p>
            <a:r>
              <a:rPr lang="et-EE" dirty="0"/>
              <a:t>Aitäh!</a:t>
            </a:r>
            <a:endParaRPr lang="en-US" dirty="0"/>
          </a:p>
        </p:txBody>
      </p:sp>
      <p:sp>
        <p:nvSpPr>
          <p:cNvPr id="12" name="Subtitle 2"/>
          <p:cNvSpPr>
            <a:spLocks noGrp="1"/>
          </p:cNvSpPr>
          <p:nvPr>
            <p:ph type="subTitle" idx="1" hasCustomPrompt="1"/>
          </p:nvPr>
        </p:nvSpPr>
        <p:spPr>
          <a:xfrm>
            <a:off x="1368000" y="4536231"/>
            <a:ext cx="9218133" cy="1636968"/>
          </a:xfrm>
          <a:prstGeom prst="rect">
            <a:avLst/>
          </a:prstGeom>
        </p:spPr>
        <p:txBody>
          <a:bodyPr/>
          <a:lstStyle>
            <a:lvl1pPr marL="0" indent="0" algn="l">
              <a:spcAft>
                <a:spcPts val="0"/>
              </a:spcAft>
              <a:buNone/>
              <a:defRPr sz="26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eesnimi.perenimi@agri.ee</a:t>
            </a:r>
          </a:p>
          <a:p>
            <a:r>
              <a:rPr lang="et-EE" dirty="0"/>
              <a:t>telefon, Skype, Facebook vms</a:t>
            </a:r>
          </a:p>
          <a:p>
            <a:endParaRPr lang="et-EE" dirty="0"/>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99893" y="382306"/>
            <a:ext cx="3057707" cy="1046918"/>
          </a:xfrm>
          <a:prstGeom prst="rect">
            <a:avLst/>
          </a:prstGeom>
        </p:spPr>
      </p:pic>
    </p:spTree>
    <p:extLst>
      <p:ext uri="{BB962C8B-B14F-4D97-AF65-F5344CB8AC3E}">
        <p14:creationId xmlns:p14="http://schemas.microsoft.com/office/powerpoint/2010/main" val="31140939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Lõpuslaid - eng - 3 lõvi - sinine">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11" name="Title 1"/>
          <p:cNvSpPr>
            <a:spLocks noGrp="1"/>
          </p:cNvSpPr>
          <p:nvPr>
            <p:ph type="ctrTitle" hasCustomPrompt="1"/>
          </p:nvPr>
        </p:nvSpPr>
        <p:spPr>
          <a:xfrm>
            <a:off x="1368000" y="2751086"/>
            <a:ext cx="9218133" cy="921049"/>
          </a:xfrm>
          <a:prstGeom prst="rect">
            <a:avLst/>
          </a:prstGeom>
        </p:spPr>
        <p:txBody>
          <a:bodyPr tIns="86400" anchor="ctr" anchorCtr="0"/>
          <a:lstStyle>
            <a:lvl1pPr algn="l">
              <a:defRPr sz="5700">
                <a:solidFill>
                  <a:schemeClr val="bg1"/>
                </a:solidFill>
              </a:defRPr>
            </a:lvl1pPr>
          </a:lstStyle>
          <a:p>
            <a:r>
              <a:rPr lang="et-EE" dirty="0" err="1"/>
              <a:t>Thank</a:t>
            </a:r>
            <a:r>
              <a:rPr lang="et-EE" dirty="0"/>
              <a:t> </a:t>
            </a:r>
            <a:r>
              <a:rPr lang="et-EE" dirty="0" err="1"/>
              <a:t>You</a:t>
            </a:r>
            <a:r>
              <a:rPr lang="et-EE" dirty="0"/>
              <a:t>!</a:t>
            </a:r>
            <a:endParaRPr lang="en-US" dirty="0"/>
          </a:p>
        </p:txBody>
      </p:sp>
      <p:sp>
        <p:nvSpPr>
          <p:cNvPr id="13" name="Subtitle 2"/>
          <p:cNvSpPr>
            <a:spLocks noGrp="1"/>
          </p:cNvSpPr>
          <p:nvPr>
            <p:ph type="subTitle" idx="1" hasCustomPrompt="1"/>
          </p:nvPr>
        </p:nvSpPr>
        <p:spPr>
          <a:xfrm>
            <a:off x="1368000" y="4536231"/>
            <a:ext cx="9218133" cy="1636968"/>
          </a:xfrm>
          <a:prstGeom prst="rect">
            <a:avLst/>
          </a:prstGeom>
        </p:spPr>
        <p:txBody>
          <a:bodyPr/>
          <a:lstStyle>
            <a:lvl1pPr marL="0" indent="0" algn="l">
              <a:spcAft>
                <a:spcPts val="0"/>
              </a:spcAft>
              <a:buNone/>
              <a:defRPr sz="26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Forename</a:t>
            </a:r>
            <a:r>
              <a:rPr lang="et-EE" dirty="0"/>
              <a:t> </a:t>
            </a:r>
            <a:r>
              <a:rPr lang="et-EE" dirty="0" err="1"/>
              <a:t>Surname</a:t>
            </a:r>
            <a:endParaRPr lang="et-EE" dirty="0"/>
          </a:p>
          <a:p>
            <a:r>
              <a:rPr lang="et-EE" dirty="0"/>
              <a:t>forename.surname@agri.ee</a:t>
            </a:r>
          </a:p>
          <a:p>
            <a:r>
              <a:rPr lang="et-EE" dirty="0" err="1"/>
              <a:t>Phone</a:t>
            </a:r>
            <a:r>
              <a:rPr lang="et-EE" dirty="0"/>
              <a:t>, </a:t>
            </a:r>
            <a:r>
              <a:rPr lang="et-EE" dirty="0" err="1"/>
              <a:t>Skype</a:t>
            </a:r>
            <a:r>
              <a:rPr lang="et-EE" dirty="0"/>
              <a:t>, </a:t>
            </a:r>
            <a:r>
              <a:rPr lang="et-EE" dirty="0" err="1"/>
              <a:t>Facebook</a:t>
            </a:r>
            <a:r>
              <a:rPr lang="et-EE" dirty="0"/>
              <a:t> </a:t>
            </a:r>
            <a:r>
              <a:rPr lang="et-EE" dirty="0" err="1"/>
              <a:t>etc</a:t>
            </a:r>
            <a:r>
              <a:rPr lang="et-EE" dirty="0"/>
              <a:t>.</a:t>
            </a:r>
          </a:p>
          <a:p>
            <a:endParaRPr lang="et-EE"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6461" y="348083"/>
            <a:ext cx="3086828" cy="1046553"/>
          </a:xfrm>
          <a:prstGeom prst="rect">
            <a:avLst/>
          </a:prstGeom>
        </p:spPr>
      </p:pic>
    </p:spTree>
    <p:extLst>
      <p:ext uri="{BB962C8B-B14F-4D97-AF65-F5344CB8AC3E}">
        <p14:creationId xmlns:p14="http://schemas.microsoft.com/office/powerpoint/2010/main" val="3114093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õpuslaid - est - vapp - sinin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4453" y="503783"/>
            <a:ext cx="3168352" cy="783345"/>
          </a:xfrm>
          <a:prstGeom prst="rect">
            <a:avLst/>
          </a:prstGeom>
        </p:spPr>
      </p:pic>
      <p:sp>
        <p:nvSpPr>
          <p:cNvPr id="5" name="Rectangle 4"/>
          <p:cNvSpPr/>
          <p:nvPr userDrawn="1"/>
        </p:nvSpPr>
        <p:spPr bwMode="auto">
          <a:xfrm>
            <a:off x="0" y="1705685"/>
            <a:ext cx="11522075" cy="477449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368000" y="2319039"/>
            <a:ext cx="9218133" cy="921049"/>
          </a:xfrm>
          <a:prstGeom prst="rect">
            <a:avLst/>
          </a:prstGeom>
        </p:spPr>
        <p:txBody>
          <a:bodyPr tIns="86400" anchor="t" anchorCtr="0"/>
          <a:lstStyle>
            <a:lvl1pPr algn="l">
              <a:defRPr sz="5700">
                <a:solidFill>
                  <a:schemeClr val="bg1"/>
                </a:solidFill>
              </a:defRPr>
            </a:lvl1pPr>
          </a:lstStyle>
          <a:p>
            <a:r>
              <a:rPr lang="et-EE" dirty="0"/>
              <a:t>Aitäh!</a:t>
            </a:r>
            <a:endParaRPr lang="en-US" dirty="0"/>
          </a:p>
        </p:txBody>
      </p:sp>
      <p:sp>
        <p:nvSpPr>
          <p:cNvPr id="8" name="Subtitle 2"/>
          <p:cNvSpPr>
            <a:spLocks noGrp="1"/>
          </p:cNvSpPr>
          <p:nvPr>
            <p:ph type="subTitle" idx="1" hasCustomPrompt="1"/>
          </p:nvPr>
        </p:nvSpPr>
        <p:spPr>
          <a:xfrm>
            <a:off x="1368000" y="3444731"/>
            <a:ext cx="9218133" cy="1636968"/>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eesnimi.perenimi@agri.ee</a:t>
            </a:r>
          </a:p>
          <a:p>
            <a:r>
              <a:rPr lang="et-EE" dirty="0"/>
              <a:t>telefon, Skype, Facebook vms</a:t>
            </a:r>
          </a:p>
        </p:txBody>
      </p:sp>
    </p:spTree>
    <p:extLst>
      <p:ext uri="{BB962C8B-B14F-4D97-AF65-F5344CB8AC3E}">
        <p14:creationId xmlns:p14="http://schemas.microsoft.com/office/powerpoint/2010/main" val="34036317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Lõpuslaid - eng - vapp - sinine">
    <p:spTree>
      <p:nvGrpSpPr>
        <p:cNvPr id="1" name=""/>
        <p:cNvGrpSpPr/>
        <p:nvPr/>
      </p:nvGrpSpPr>
      <p:grpSpPr>
        <a:xfrm>
          <a:off x="0" y="0"/>
          <a:ext cx="0" cy="0"/>
          <a:chOff x="0" y="0"/>
          <a:chExt cx="0" cy="0"/>
        </a:xfrm>
      </p:grpSpPr>
      <p:sp>
        <p:nvSpPr>
          <p:cNvPr id="5" name="Rectangle 4"/>
          <p:cNvSpPr/>
          <p:nvPr userDrawn="1"/>
        </p:nvSpPr>
        <p:spPr bwMode="auto">
          <a:xfrm>
            <a:off x="0" y="1705685"/>
            <a:ext cx="11522075" cy="477449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368000" y="2319039"/>
            <a:ext cx="9218133" cy="921049"/>
          </a:xfrm>
          <a:prstGeom prst="rect">
            <a:avLst/>
          </a:prstGeom>
        </p:spPr>
        <p:txBody>
          <a:bodyPr tIns="86400" anchor="t" anchorCtr="0"/>
          <a:lstStyle>
            <a:lvl1pPr algn="l">
              <a:defRPr sz="5700">
                <a:solidFill>
                  <a:schemeClr val="bg1"/>
                </a:solidFill>
              </a:defRPr>
            </a:lvl1pPr>
          </a:lstStyle>
          <a:p>
            <a:r>
              <a:rPr lang="et-EE" dirty="0" err="1"/>
              <a:t>Thank</a:t>
            </a:r>
            <a:r>
              <a:rPr lang="et-EE" dirty="0"/>
              <a:t> </a:t>
            </a:r>
            <a:r>
              <a:rPr lang="et-EE" dirty="0" err="1"/>
              <a:t>you</a:t>
            </a:r>
            <a:r>
              <a:rPr lang="et-EE" dirty="0"/>
              <a:t>!</a:t>
            </a:r>
            <a:endParaRPr lang="en-US" dirty="0"/>
          </a:p>
        </p:txBody>
      </p:sp>
      <p:sp>
        <p:nvSpPr>
          <p:cNvPr id="8" name="Subtitle 2"/>
          <p:cNvSpPr>
            <a:spLocks noGrp="1"/>
          </p:cNvSpPr>
          <p:nvPr>
            <p:ph type="subTitle" idx="1" hasCustomPrompt="1"/>
          </p:nvPr>
        </p:nvSpPr>
        <p:spPr>
          <a:xfrm>
            <a:off x="1368000" y="3444731"/>
            <a:ext cx="9218133" cy="1636968"/>
          </a:xfrm>
          <a:prstGeom prst="rect">
            <a:avLst/>
          </a:prstGeom>
        </p:spPr>
        <p:txBody>
          <a:bodyPr/>
          <a:lstStyle>
            <a:lvl1pPr marL="0" indent="0" algn="l">
              <a:spcAft>
                <a:spcPts val="0"/>
              </a:spcAft>
              <a:buNone/>
              <a:defRPr sz="26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Forename</a:t>
            </a:r>
            <a:r>
              <a:rPr lang="et-EE" dirty="0"/>
              <a:t> </a:t>
            </a:r>
            <a:r>
              <a:rPr lang="et-EE" dirty="0" err="1"/>
              <a:t>Surname</a:t>
            </a:r>
            <a:endParaRPr lang="et-EE" dirty="0"/>
          </a:p>
          <a:p>
            <a:r>
              <a:rPr lang="et-EE" dirty="0"/>
              <a:t>forename.surname@agri.ee</a:t>
            </a:r>
          </a:p>
          <a:p>
            <a:r>
              <a:rPr lang="et-EE" dirty="0" err="1"/>
              <a:t>Phone</a:t>
            </a:r>
            <a:r>
              <a:rPr lang="et-EE" dirty="0"/>
              <a:t>, Skype, Facebook </a:t>
            </a:r>
            <a:r>
              <a:rPr lang="et-EE" dirty="0" err="1"/>
              <a:t>etc</a:t>
            </a:r>
            <a:endParaRPr lang="et-EE"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4474" y="511937"/>
            <a:ext cx="3384376" cy="779786"/>
          </a:xfrm>
          <a:prstGeom prst="rect">
            <a:avLst/>
          </a:prstGeom>
        </p:spPr>
      </p:pic>
    </p:spTree>
    <p:extLst>
      <p:ext uri="{BB962C8B-B14F-4D97-AF65-F5344CB8AC3E}">
        <p14:creationId xmlns:p14="http://schemas.microsoft.com/office/powerpoint/2010/main" val="584694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itelslaid - eng - 3 lõvi - valg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6461" y="359767"/>
            <a:ext cx="3086828" cy="1046553"/>
          </a:xfrm>
          <a:prstGeom prst="rect">
            <a:avLst/>
          </a:prstGeom>
        </p:spPr>
      </p:pic>
      <p:sp>
        <p:nvSpPr>
          <p:cNvPr id="2"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baseline="0"/>
            </a:lvl1pPr>
          </a:lstStyle>
          <a:p>
            <a:r>
              <a:rPr lang="et-EE" dirty="0" err="1"/>
              <a:t>Title</a:t>
            </a:r>
            <a:r>
              <a:rPr lang="et-EE" dirty="0"/>
              <a:t> </a:t>
            </a:r>
            <a:r>
              <a:rPr lang="et-EE" dirty="0" err="1"/>
              <a:t>of</a:t>
            </a:r>
            <a:r>
              <a:rPr lang="et-EE" dirty="0"/>
              <a:t> </a:t>
            </a:r>
            <a:r>
              <a:rPr lang="et-EE" dirty="0" err="1"/>
              <a:t>the</a:t>
            </a:r>
            <a:r>
              <a:rPr lang="et-EE" dirty="0"/>
              <a:t> </a:t>
            </a:r>
            <a:r>
              <a:rPr lang="et-EE" dirty="0" err="1"/>
              <a:t>Presentation</a:t>
            </a:r>
            <a:endParaRPr lang="en-US" dirty="0"/>
          </a:p>
        </p:txBody>
      </p:sp>
      <p:sp>
        <p:nvSpPr>
          <p:cNvPr id="3" name="Subtitle 2"/>
          <p:cNvSpPr>
            <a:spLocks noGrp="1"/>
          </p:cNvSpPr>
          <p:nvPr>
            <p:ph type="subTitle" idx="1" hasCustomPrompt="1"/>
          </p:nvPr>
        </p:nvSpPr>
        <p:spPr>
          <a:xfrm>
            <a:off x="1368000" y="4392215"/>
            <a:ext cx="9433597" cy="1800200"/>
          </a:xfrm>
          <a:prstGeom prst="rect">
            <a:avLst/>
          </a:prstGeom>
        </p:spPr>
        <p:txBody>
          <a:bodyPr/>
          <a:lstStyle>
            <a:lvl1pPr marL="0" indent="0" algn="l">
              <a:spcAft>
                <a:spcPts val="0"/>
              </a:spcAft>
              <a:buNone/>
              <a:defRPr sz="2600" b="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Forename</a:t>
            </a:r>
            <a:r>
              <a:rPr lang="et-EE" dirty="0"/>
              <a:t> </a:t>
            </a:r>
            <a:r>
              <a:rPr lang="et-EE" dirty="0" err="1"/>
              <a:t>Surname</a:t>
            </a:r>
            <a:endParaRPr lang="et-EE" dirty="0"/>
          </a:p>
          <a:p>
            <a:r>
              <a:rPr lang="et-EE" dirty="0" err="1"/>
              <a:t>Department</a:t>
            </a:r>
            <a:r>
              <a:rPr lang="et-EE" dirty="0"/>
              <a:t> / </a:t>
            </a:r>
            <a:r>
              <a:rPr lang="et-EE" dirty="0" err="1"/>
              <a:t>Occupation</a:t>
            </a:r>
            <a:endParaRPr lang="et-EE" dirty="0"/>
          </a:p>
          <a:p>
            <a:endParaRPr lang="et-EE" dirty="0"/>
          </a:p>
          <a:p>
            <a:r>
              <a:rPr lang="et-EE" dirty="0"/>
              <a:t>01.07.2023</a:t>
            </a:r>
            <a:endParaRPr lang="en-US" dirty="0"/>
          </a:p>
        </p:txBody>
      </p:sp>
    </p:spTree>
    <p:extLst>
      <p:ext uri="{BB962C8B-B14F-4D97-AF65-F5344CB8AC3E}">
        <p14:creationId xmlns:p14="http://schemas.microsoft.com/office/powerpoint/2010/main" val="4267559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itelslaid - est - 3 lõvi - sinine">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solidFill>
                  <a:schemeClr val="bg1"/>
                </a:solidFill>
              </a:defRPr>
            </a:lvl1pPr>
          </a:lstStyle>
          <a:p>
            <a:r>
              <a:rPr lang="en-US" dirty="0" err="1"/>
              <a:t>Esitlusslaidide</a:t>
            </a:r>
            <a:r>
              <a:rPr lang="en-US" dirty="0"/>
              <a:t> </a:t>
            </a:r>
            <a:r>
              <a:rPr lang="et-EE" dirty="0"/>
              <a:t>pealkiri</a:t>
            </a:r>
            <a:endParaRPr lang="en-US" dirty="0"/>
          </a:p>
        </p:txBody>
      </p:sp>
      <p:sp>
        <p:nvSpPr>
          <p:cNvPr id="10" name="Subtitle 2"/>
          <p:cNvSpPr>
            <a:spLocks noGrp="1"/>
          </p:cNvSpPr>
          <p:nvPr>
            <p:ph type="subTitle" idx="1" hasCustomPrompt="1"/>
          </p:nvPr>
        </p:nvSpPr>
        <p:spPr>
          <a:xfrm>
            <a:off x="1368000" y="4392215"/>
            <a:ext cx="9433597" cy="1800200"/>
          </a:xfrm>
          <a:prstGeom prst="rect">
            <a:avLst/>
          </a:prstGeom>
        </p:spPr>
        <p:txBody>
          <a:bodyPr/>
          <a:lstStyle>
            <a:lvl1pPr marL="0" indent="0" algn="l">
              <a:spcAft>
                <a:spcPts val="0"/>
              </a:spcAft>
              <a:buNone/>
              <a:defRPr sz="2600" b="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struktuuriüksus / ametinimetus</a:t>
            </a:r>
          </a:p>
          <a:p>
            <a:endParaRPr lang="et-EE" dirty="0"/>
          </a:p>
          <a:p>
            <a:r>
              <a:rPr lang="et-EE" dirty="0"/>
              <a:t>01.07.2023</a:t>
            </a: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6461" y="359767"/>
            <a:ext cx="3057707" cy="1046918"/>
          </a:xfrm>
          <a:prstGeom prst="rect">
            <a:avLst/>
          </a:prstGeom>
        </p:spPr>
      </p:pic>
    </p:spTree>
    <p:extLst>
      <p:ext uri="{BB962C8B-B14F-4D97-AF65-F5344CB8AC3E}">
        <p14:creationId xmlns:p14="http://schemas.microsoft.com/office/powerpoint/2010/main" val="3717113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itelslaid - eng - 3 lõvi - sinine">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solidFill>
                  <a:schemeClr val="bg1"/>
                </a:solidFill>
              </a:defRPr>
            </a:lvl1pPr>
          </a:lstStyle>
          <a:p>
            <a:r>
              <a:rPr lang="et-EE" dirty="0" err="1"/>
              <a:t>Title</a:t>
            </a:r>
            <a:r>
              <a:rPr lang="et-EE" dirty="0"/>
              <a:t> of </a:t>
            </a:r>
            <a:r>
              <a:rPr lang="et-EE" dirty="0" err="1"/>
              <a:t>the</a:t>
            </a:r>
            <a:r>
              <a:rPr lang="et-EE" dirty="0"/>
              <a:t> </a:t>
            </a:r>
            <a:r>
              <a:rPr lang="et-EE" dirty="0" err="1"/>
              <a:t>Presentation</a:t>
            </a:r>
            <a:endParaRPr lang="en-US" dirty="0"/>
          </a:p>
        </p:txBody>
      </p:sp>
      <p:sp>
        <p:nvSpPr>
          <p:cNvPr id="10" name="Subtitle 2"/>
          <p:cNvSpPr>
            <a:spLocks noGrp="1"/>
          </p:cNvSpPr>
          <p:nvPr>
            <p:ph type="subTitle" idx="1" hasCustomPrompt="1"/>
          </p:nvPr>
        </p:nvSpPr>
        <p:spPr>
          <a:xfrm>
            <a:off x="1340789" y="4392215"/>
            <a:ext cx="9433597" cy="1800200"/>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Forename</a:t>
            </a:r>
            <a:r>
              <a:rPr lang="et-EE" dirty="0"/>
              <a:t> </a:t>
            </a:r>
            <a:r>
              <a:rPr lang="et-EE" dirty="0" err="1"/>
              <a:t>Surname</a:t>
            </a:r>
            <a:endParaRPr lang="et-EE" dirty="0"/>
          </a:p>
          <a:p>
            <a:r>
              <a:rPr lang="et-EE" dirty="0" err="1"/>
              <a:t>Department</a:t>
            </a:r>
            <a:r>
              <a:rPr lang="et-EE" dirty="0"/>
              <a:t> / </a:t>
            </a:r>
            <a:r>
              <a:rPr lang="et-EE" dirty="0" err="1"/>
              <a:t>Occupation</a:t>
            </a:r>
            <a:endParaRPr lang="et-EE" dirty="0"/>
          </a:p>
          <a:p>
            <a:endParaRPr lang="et-EE" dirty="0"/>
          </a:p>
          <a:p>
            <a:r>
              <a:rPr lang="et-EE" dirty="0"/>
              <a:t>01.07.2023</a:t>
            </a: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6461" y="348083"/>
            <a:ext cx="3086828" cy="1046553"/>
          </a:xfrm>
          <a:prstGeom prst="rect">
            <a:avLst/>
          </a:prstGeom>
        </p:spPr>
      </p:pic>
    </p:spTree>
    <p:extLst>
      <p:ext uri="{BB962C8B-B14F-4D97-AF65-F5344CB8AC3E}">
        <p14:creationId xmlns:p14="http://schemas.microsoft.com/office/powerpoint/2010/main" val="3114093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itelslaid - est - vapp - sinin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4453" y="503783"/>
            <a:ext cx="3168352" cy="783345"/>
          </a:xfrm>
          <a:prstGeom prst="rect">
            <a:avLst/>
          </a:prstGeom>
        </p:spPr>
      </p:pic>
      <p:sp>
        <p:nvSpPr>
          <p:cNvPr id="4" name="Rectangle 3"/>
          <p:cNvSpPr/>
          <p:nvPr userDrawn="1"/>
        </p:nvSpPr>
        <p:spPr bwMode="auto">
          <a:xfrm>
            <a:off x="0" y="1705685"/>
            <a:ext cx="11522075" cy="4774490"/>
          </a:xfrm>
          <a:prstGeom prst="rect">
            <a:avLst/>
          </a:prstGeom>
          <a:blipFill dpi="0" rotWithShape="1">
            <a:blip r:embed="rId3"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solidFill>
                  <a:schemeClr val="bg1"/>
                </a:solidFill>
              </a:defRPr>
            </a:lvl1pPr>
          </a:lstStyle>
          <a:p>
            <a:r>
              <a:rPr lang="en-US" dirty="0" err="1"/>
              <a:t>Esitlusslaidide</a:t>
            </a:r>
            <a:r>
              <a:rPr lang="en-US" dirty="0"/>
              <a:t> </a:t>
            </a:r>
            <a:r>
              <a:rPr lang="et-EE" dirty="0"/>
              <a:t>pealkiri</a:t>
            </a:r>
            <a:endParaRPr lang="en-US" dirty="0"/>
          </a:p>
        </p:txBody>
      </p:sp>
      <p:sp>
        <p:nvSpPr>
          <p:cNvPr id="10" name="Subtitle 2"/>
          <p:cNvSpPr>
            <a:spLocks noGrp="1"/>
          </p:cNvSpPr>
          <p:nvPr>
            <p:ph type="subTitle" idx="1" hasCustomPrompt="1"/>
          </p:nvPr>
        </p:nvSpPr>
        <p:spPr>
          <a:xfrm>
            <a:off x="1368000" y="4392215"/>
            <a:ext cx="9433597" cy="1728192"/>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a:t>Eesnimi Perenimi</a:t>
            </a:r>
          </a:p>
          <a:p>
            <a:r>
              <a:rPr lang="et-EE" dirty="0"/>
              <a:t>struktuuriüksus / ametinimetus</a:t>
            </a:r>
          </a:p>
          <a:p>
            <a:endParaRPr lang="et-EE" dirty="0"/>
          </a:p>
          <a:p>
            <a:r>
              <a:rPr lang="et-EE" dirty="0"/>
              <a:t>01.07.2023</a:t>
            </a:r>
            <a:endParaRPr lang="en-US" dirty="0"/>
          </a:p>
        </p:txBody>
      </p:sp>
    </p:spTree>
    <p:extLst>
      <p:ext uri="{BB962C8B-B14F-4D97-AF65-F5344CB8AC3E}">
        <p14:creationId xmlns:p14="http://schemas.microsoft.com/office/powerpoint/2010/main" val="311409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itelslaid - eng - vapp - sinine">
    <p:spTree>
      <p:nvGrpSpPr>
        <p:cNvPr id="1" name=""/>
        <p:cNvGrpSpPr/>
        <p:nvPr/>
      </p:nvGrpSpPr>
      <p:grpSpPr>
        <a:xfrm>
          <a:off x="0" y="0"/>
          <a:ext cx="0" cy="0"/>
          <a:chOff x="0" y="0"/>
          <a:chExt cx="0" cy="0"/>
        </a:xfrm>
      </p:grpSpPr>
      <p:sp>
        <p:nvSpPr>
          <p:cNvPr id="4" name="Rectangle 3"/>
          <p:cNvSpPr/>
          <p:nvPr userDrawn="1"/>
        </p:nvSpPr>
        <p:spPr bwMode="auto">
          <a:xfrm>
            <a:off x="0" y="1705685"/>
            <a:ext cx="11522075" cy="477449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705685"/>
            <a:ext cx="11522075" cy="4774490"/>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800"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368000" y="2375991"/>
            <a:ext cx="9433597" cy="1705175"/>
          </a:xfrm>
          <a:prstGeom prst="rect">
            <a:avLst/>
          </a:prstGeom>
        </p:spPr>
        <p:txBody>
          <a:bodyPr tIns="86400" anchor="ctr" anchorCtr="0"/>
          <a:lstStyle>
            <a:lvl1pPr algn="l">
              <a:defRPr sz="5700">
                <a:solidFill>
                  <a:schemeClr val="bg1"/>
                </a:solidFill>
              </a:defRPr>
            </a:lvl1pPr>
          </a:lstStyle>
          <a:p>
            <a:r>
              <a:rPr lang="et-EE" dirty="0" err="1"/>
              <a:t>Title</a:t>
            </a:r>
            <a:r>
              <a:rPr lang="et-EE" dirty="0"/>
              <a:t> </a:t>
            </a:r>
            <a:r>
              <a:rPr lang="et-EE" dirty="0" err="1"/>
              <a:t>of</a:t>
            </a:r>
            <a:r>
              <a:rPr lang="et-EE" dirty="0"/>
              <a:t> </a:t>
            </a:r>
            <a:r>
              <a:rPr lang="et-EE" dirty="0" err="1"/>
              <a:t>the</a:t>
            </a:r>
            <a:r>
              <a:rPr lang="et-EE" dirty="0"/>
              <a:t> </a:t>
            </a:r>
            <a:r>
              <a:rPr lang="et-EE" dirty="0" err="1"/>
              <a:t>Presentation</a:t>
            </a:r>
            <a:endParaRPr lang="en-US" dirty="0"/>
          </a:p>
        </p:txBody>
      </p:sp>
      <p:sp>
        <p:nvSpPr>
          <p:cNvPr id="10" name="Subtitle 2"/>
          <p:cNvSpPr>
            <a:spLocks noGrp="1"/>
          </p:cNvSpPr>
          <p:nvPr>
            <p:ph type="subTitle" idx="1" hasCustomPrompt="1"/>
          </p:nvPr>
        </p:nvSpPr>
        <p:spPr>
          <a:xfrm>
            <a:off x="1368000" y="4392215"/>
            <a:ext cx="9433597" cy="1800200"/>
          </a:xfrm>
          <a:prstGeom prst="rect">
            <a:avLst/>
          </a:prstGeom>
        </p:spPr>
        <p:txBody>
          <a:bodyPr/>
          <a:lstStyle>
            <a:lvl1pPr marL="0" indent="0" algn="l">
              <a:spcAft>
                <a:spcPts val="0"/>
              </a:spcAft>
              <a:buNone/>
              <a:defRPr sz="2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t-EE" dirty="0" err="1"/>
              <a:t>Forename</a:t>
            </a:r>
            <a:r>
              <a:rPr lang="et-EE" dirty="0"/>
              <a:t> </a:t>
            </a:r>
            <a:r>
              <a:rPr lang="et-EE" dirty="0" err="1"/>
              <a:t>Surname</a:t>
            </a:r>
            <a:endParaRPr lang="et-EE" dirty="0"/>
          </a:p>
          <a:p>
            <a:r>
              <a:rPr lang="et-EE" dirty="0" err="1"/>
              <a:t>Department</a:t>
            </a:r>
            <a:r>
              <a:rPr lang="et-EE" dirty="0"/>
              <a:t> / </a:t>
            </a:r>
            <a:r>
              <a:rPr lang="et-EE" dirty="0" err="1"/>
              <a:t>Occupation</a:t>
            </a:r>
            <a:endParaRPr lang="et-EE" dirty="0"/>
          </a:p>
          <a:p>
            <a:endParaRPr lang="et-EE" dirty="0"/>
          </a:p>
          <a:p>
            <a:r>
              <a:rPr lang="et-EE" dirty="0"/>
              <a:t>01.07.2023</a:t>
            </a: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74474" y="511937"/>
            <a:ext cx="3384376" cy="779786"/>
          </a:xfrm>
          <a:prstGeom prst="rect">
            <a:avLst/>
          </a:prstGeom>
        </p:spPr>
      </p:pic>
    </p:spTree>
    <p:extLst>
      <p:ext uri="{BB962C8B-B14F-4D97-AF65-F5344CB8AC3E}">
        <p14:creationId xmlns:p14="http://schemas.microsoft.com/office/powerpoint/2010/main" val="1775565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4292" y="511553"/>
            <a:ext cx="10139947" cy="1023105"/>
          </a:xfrm>
          <a:prstGeom prst="rect">
            <a:avLst/>
          </a:prstGeom>
        </p:spPr>
        <p:txBody>
          <a:bodyPr tIns="54000" anchor="t" anchorCtr="0"/>
          <a:lstStyle>
            <a:lvl1pPr>
              <a:defRPr sz="3600" b="1"/>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
        <p:nvSpPr>
          <p:cNvPr id="3" name="Content Placeholder 2"/>
          <p:cNvSpPr>
            <a:spLocks noGrp="1"/>
          </p:cNvSpPr>
          <p:nvPr>
            <p:ph idx="1"/>
          </p:nvPr>
        </p:nvSpPr>
        <p:spPr>
          <a:xfrm>
            <a:off x="644295" y="1675311"/>
            <a:ext cx="10139947" cy="4275502"/>
          </a:xfrm>
          <a:prstGeom prst="rect">
            <a:avLst/>
          </a:prstGeom>
        </p:spPr>
        <p:txBody>
          <a:bodyPr/>
          <a:lstStyle>
            <a:lvl1pPr marL="0" indent="0">
              <a:spcAft>
                <a:spcPts val="800"/>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t-EE"/>
              <a:t>Klõpsake juhteksemplari tekstilaadide redigeerimiseks</a:t>
            </a:r>
          </a:p>
        </p:txBody>
      </p:sp>
    </p:spTree>
    <p:extLst>
      <p:ext uri="{BB962C8B-B14F-4D97-AF65-F5344CB8AC3E}">
        <p14:creationId xmlns:p14="http://schemas.microsoft.com/office/powerpoint/2010/main" val="996003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4292" y="511553"/>
            <a:ext cx="10139947" cy="1023105"/>
          </a:xfrm>
          <a:prstGeom prst="rect">
            <a:avLst/>
          </a:prstGeom>
        </p:spPr>
        <p:txBody>
          <a:bodyPr tIns="54000" anchor="t" anchorCtr="0"/>
          <a:lstStyle>
            <a:lvl1pPr>
              <a:defRPr sz="3600" b="1"/>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
        <p:nvSpPr>
          <p:cNvPr id="3" name="Content Placeholder 2"/>
          <p:cNvSpPr>
            <a:spLocks noGrp="1"/>
          </p:cNvSpPr>
          <p:nvPr>
            <p:ph idx="1"/>
          </p:nvPr>
        </p:nvSpPr>
        <p:spPr>
          <a:xfrm>
            <a:off x="644295" y="1675311"/>
            <a:ext cx="10139947" cy="4275502"/>
          </a:xfrm>
          <a:prstGeom prst="rect">
            <a:avLst/>
          </a:prstGeom>
        </p:spPr>
        <p:txBody>
          <a:bodyPr/>
          <a:lstStyle>
            <a:lvl1pPr marL="432000" indent="-324000">
              <a:spcAft>
                <a:spcPts val="800"/>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t-EE"/>
              <a:t>Klõpsake juhteksemplari tekstilaadide redigeerimiseks</a:t>
            </a:r>
          </a:p>
        </p:txBody>
      </p:sp>
    </p:spTree>
    <p:extLst>
      <p:ext uri="{BB962C8B-B14F-4D97-AF65-F5344CB8AC3E}">
        <p14:creationId xmlns:p14="http://schemas.microsoft.com/office/powerpoint/2010/main" val="4009672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aks sisu">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48469" y="1511300"/>
            <a:ext cx="5036369" cy="4276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t-EE" dirty="0"/>
          </a:p>
        </p:txBody>
      </p:sp>
      <p:sp>
        <p:nvSpPr>
          <p:cNvPr id="4" name="Content Placeholder 3"/>
          <p:cNvSpPr>
            <a:spLocks noGrp="1"/>
          </p:cNvSpPr>
          <p:nvPr>
            <p:ph sz="half" idx="2"/>
          </p:nvPr>
        </p:nvSpPr>
        <p:spPr>
          <a:xfrm>
            <a:off x="5837238" y="1511300"/>
            <a:ext cx="5108375" cy="4276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p>
        </p:txBody>
      </p:sp>
      <p:sp>
        <p:nvSpPr>
          <p:cNvPr id="9" name="Title 1"/>
          <p:cNvSpPr>
            <a:spLocks noGrp="1"/>
          </p:cNvSpPr>
          <p:nvPr>
            <p:ph type="title" hasCustomPrompt="1"/>
          </p:nvPr>
        </p:nvSpPr>
        <p:spPr>
          <a:xfrm>
            <a:off x="644292" y="511553"/>
            <a:ext cx="10139947" cy="1023105"/>
          </a:xfrm>
          <a:prstGeom prst="rect">
            <a:avLst/>
          </a:prstGeom>
        </p:spPr>
        <p:txBody>
          <a:bodyPr tIns="54000" anchor="t" anchorCtr="0"/>
          <a:lstStyle>
            <a:lvl1pPr>
              <a:defRPr sz="3600" b="1"/>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65" r:id="rId2"/>
    <p:sldLayoutId id="2147483687" r:id="rId3"/>
    <p:sldLayoutId id="2147483661" r:id="rId4"/>
    <p:sldLayoutId id="2147483678" r:id="rId5"/>
    <p:sldLayoutId id="2147483688" r:id="rId6"/>
    <p:sldLayoutId id="2147483650" r:id="rId7"/>
    <p:sldLayoutId id="2147483662" r:id="rId8"/>
    <p:sldLayoutId id="2147483670" r:id="rId9"/>
    <p:sldLayoutId id="2147483683" r:id="rId10"/>
    <p:sldLayoutId id="2147483680" r:id="rId11"/>
    <p:sldLayoutId id="2147483660" r:id="rId12"/>
    <p:sldLayoutId id="2147483681" r:id="rId13"/>
    <p:sldLayoutId id="2147483682" r:id="rId14"/>
    <p:sldLayoutId id="2147483663" r:id="rId15"/>
    <p:sldLayoutId id="2147483686" r:id="rId16"/>
  </p:sldLayoutIdLst>
  <p:hf hdr="0" dt="0"/>
  <p:txStyles>
    <p:titleStyle>
      <a:lvl1pPr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kern="1200">
          <a:solidFill>
            <a:srgbClr val="000000"/>
          </a:solidFill>
          <a:latin typeface="+mj-lt"/>
          <a:ea typeface="+mj-ea"/>
          <a:cs typeface="+mj-cs"/>
        </a:defRPr>
      </a:lvl1pPr>
      <a:lvl2pPr marL="742950" indent="-28575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2pPr>
      <a:lvl3pPr marL="11430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3pPr>
      <a:lvl4pPr marL="16002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4pPr>
      <a:lvl5pPr marL="20574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5pPr>
      <a:lvl6pPr marL="25146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6pPr>
      <a:lvl7pPr marL="29718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7pPr>
      <a:lvl8pPr marL="34290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8pPr>
      <a:lvl9pPr marL="3886200" indent="-228600" algn="l" defTabSz="449263" rtl="0" eaLnBrk="1" fontAlgn="base" hangingPunct="1">
        <a:lnSpc>
          <a:spcPct val="88000"/>
        </a:lnSpc>
        <a:spcBef>
          <a:spcPct val="0"/>
        </a:spcBef>
        <a:spcAft>
          <a:spcPct val="0"/>
        </a:spcAft>
        <a:buClr>
          <a:srgbClr val="000000"/>
        </a:buClr>
        <a:buSzPct val="100000"/>
        <a:buFont typeface="Times New Roman" panose="02020603050405020304" pitchFamily="18" charset="0"/>
        <a:defRPr sz="5700">
          <a:solidFill>
            <a:srgbClr val="000000"/>
          </a:solidFill>
          <a:latin typeface="Roboto Condensed" panose="02000000000000000000" pitchFamily="2" charset="0"/>
          <a:ea typeface="Microsoft YaHei" panose="020B0503020204020204" pitchFamily="34" charset="-122"/>
        </a:defRPr>
      </a:lvl9pPr>
    </p:titleStyle>
    <p:bodyStyle>
      <a:lvl1pPr marL="342900" indent="-342900" algn="l" defTabSz="449263" rtl="0" eaLnBrk="1" fontAlgn="base" hangingPunct="1">
        <a:lnSpc>
          <a:spcPct val="110000"/>
        </a:lnSpc>
        <a:spcBef>
          <a:spcPct val="0"/>
        </a:spcBef>
        <a:spcAft>
          <a:spcPts val="1413"/>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1" fontAlgn="base" hangingPunct="1">
        <a:lnSpc>
          <a:spcPct val="110000"/>
        </a:lnSpc>
        <a:spcBef>
          <a:spcPct val="0"/>
        </a:spcBef>
        <a:spcAft>
          <a:spcPts val="1138"/>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1" fontAlgn="base" hangingPunct="1">
        <a:lnSpc>
          <a:spcPct val="110000"/>
        </a:lnSpc>
        <a:spcBef>
          <a:spcPct val="0"/>
        </a:spcBef>
        <a:spcAft>
          <a:spcPts val="85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1" fontAlgn="base" hangingPunct="1">
        <a:lnSpc>
          <a:spcPct val="110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1" fontAlgn="base" hangingPunct="1">
        <a:lnSpc>
          <a:spcPct val="110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epria.pria.ee/login/#/login"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1296541" y="2097268"/>
            <a:ext cx="9433597" cy="1705175"/>
          </a:xfrm>
        </p:spPr>
        <p:txBody>
          <a:bodyPr/>
          <a:lstStyle/>
          <a:p>
            <a:pPr algn="l"/>
            <a:br>
              <a:rPr lang="et-EE" sz="4000" b="0" i="0" u="none" strike="noStrike" baseline="0" noProof="0" dirty="0">
                <a:solidFill>
                  <a:schemeClr val="tx2"/>
                </a:solidFill>
              </a:rPr>
            </a:br>
            <a:r>
              <a:rPr lang="et-EE" sz="4000" b="1" i="0" u="none" strike="noStrike" baseline="0" noProof="0" dirty="0">
                <a:solidFill>
                  <a:schemeClr val="tx2"/>
                </a:solidFill>
              </a:rPr>
              <a:t>Perioodi 2023–2027 bioressursside väärindamise investeeringutoetus</a:t>
            </a:r>
            <a:r>
              <a:rPr lang="et-EE" sz="4000" b="1" kern="50" noProof="0" dirty="0">
                <a:solidFill>
                  <a:schemeClr val="tx2"/>
                </a:solidFill>
                <a:effectLst/>
                <a:ea typeface="SimSun" panose="02010600030101010101" pitchFamily="2" charset="-122"/>
              </a:rPr>
              <a:t> </a:t>
            </a:r>
            <a:endParaRPr lang="et-EE" sz="4000" b="1" noProof="0" dirty="0">
              <a:solidFill>
                <a:schemeClr val="tx2"/>
              </a:solidFill>
            </a:endParaRPr>
          </a:p>
        </p:txBody>
      </p:sp>
      <p:sp>
        <p:nvSpPr>
          <p:cNvPr id="11" name="Subtitle 10"/>
          <p:cNvSpPr>
            <a:spLocks noGrp="1"/>
          </p:cNvSpPr>
          <p:nvPr>
            <p:ph type="subTitle" idx="1"/>
          </p:nvPr>
        </p:nvSpPr>
        <p:spPr/>
        <p:txBody>
          <a:bodyPr/>
          <a:lstStyle/>
          <a:p>
            <a:pPr>
              <a:lnSpc>
                <a:spcPct val="100000"/>
              </a:lnSpc>
            </a:pPr>
            <a:r>
              <a:rPr lang="et-EE" b="1" noProof="0" dirty="0">
                <a:solidFill>
                  <a:schemeClr val="accent1"/>
                </a:solidFill>
              </a:rPr>
              <a:t>Argo Peepson</a:t>
            </a:r>
          </a:p>
          <a:p>
            <a:pPr>
              <a:lnSpc>
                <a:spcPct val="100000"/>
              </a:lnSpc>
            </a:pPr>
            <a:r>
              <a:rPr lang="et-EE" sz="2000" noProof="0" dirty="0">
                <a:solidFill>
                  <a:schemeClr val="accent1"/>
                </a:solidFill>
              </a:rPr>
              <a:t>argo.peepson@agri.ee </a:t>
            </a:r>
            <a:r>
              <a:rPr lang="et-EE" sz="2400" noProof="0" dirty="0">
                <a:solidFill>
                  <a:schemeClr val="accent1"/>
                </a:solidFill>
              </a:rPr>
              <a:t>																							</a:t>
            </a:r>
            <a:r>
              <a:rPr lang="et-EE" sz="2000" noProof="0" dirty="0">
                <a:solidFill>
                  <a:schemeClr val="accent1"/>
                </a:solidFill>
              </a:rPr>
              <a:t>																														12.11.2024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80B3C-51B3-149A-5936-BB7EED5A3E0E}"/>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66C81640-C5C7-7A1F-C789-754FA978FCF3}"/>
              </a:ext>
            </a:extLst>
          </p:cNvPr>
          <p:cNvSpPr>
            <a:spLocks noGrp="1"/>
          </p:cNvSpPr>
          <p:nvPr>
            <p:ph type="title"/>
          </p:nvPr>
        </p:nvSpPr>
        <p:spPr>
          <a:xfrm>
            <a:off x="576896" y="567378"/>
            <a:ext cx="10739262" cy="1080029"/>
          </a:xfrm>
        </p:spPr>
        <p:txBody>
          <a:bodyPr/>
          <a:lstStyle/>
          <a:p>
            <a:r>
              <a:rPr lang="et-EE" noProof="0" dirty="0">
                <a:solidFill>
                  <a:schemeClr val="tx2"/>
                </a:solidFill>
              </a:rPr>
              <a:t>Taotluse esitamine (1)</a:t>
            </a:r>
          </a:p>
        </p:txBody>
      </p:sp>
      <p:sp>
        <p:nvSpPr>
          <p:cNvPr id="6" name="Ristkülik 5">
            <a:extLst>
              <a:ext uri="{FF2B5EF4-FFF2-40B4-BE49-F238E27FC236}">
                <a16:creationId xmlns:a16="http://schemas.microsoft.com/office/drawing/2014/main" id="{85EF2452-E70C-23BE-A3FB-8ED11B472EDF}"/>
              </a:ext>
            </a:extLst>
          </p:cNvPr>
          <p:cNvSpPr/>
          <p:nvPr/>
        </p:nvSpPr>
        <p:spPr>
          <a:xfrm>
            <a:off x="576896" y="1248102"/>
            <a:ext cx="10639986" cy="392928"/>
          </a:xfrm>
          <a:prstGeom prst="rect">
            <a:avLst/>
          </a:prstGeom>
        </p:spPr>
        <p:txBody>
          <a:bodyPr wrap="square">
            <a:spAutoFit/>
          </a:bodyPr>
          <a:lstStyle/>
          <a:p>
            <a:pPr>
              <a:spcAft>
                <a:spcPts val="567"/>
              </a:spcAft>
            </a:pPr>
            <a:endParaRPr lang="et-EE" sz="1890" noProof="0" dirty="0">
              <a:latin typeface="+mj-lt"/>
              <a:ea typeface="Calibri" panose="020F0502020204030204" pitchFamily="34" charset="0"/>
              <a:cs typeface="Times New Roman" panose="02020603050405020304" pitchFamily="18" charset="0"/>
            </a:endParaRPr>
          </a:p>
        </p:txBody>
      </p:sp>
      <p:sp>
        <p:nvSpPr>
          <p:cNvPr id="3" name="Sisu kohatäide 2">
            <a:extLst>
              <a:ext uri="{FF2B5EF4-FFF2-40B4-BE49-F238E27FC236}">
                <a16:creationId xmlns:a16="http://schemas.microsoft.com/office/drawing/2014/main" id="{BD7326D2-0A8B-FCD1-F52B-CE68525660D0}"/>
              </a:ext>
            </a:extLst>
          </p:cNvPr>
          <p:cNvSpPr>
            <a:spLocks noGrp="1"/>
          </p:cNvSpPr>
          <p:nvPr>
            <p:ph idx="1"/>
          </p:nvPr>
        </p:nvSpPr>
        <p:spPr>
          <a:xfrm>
            <a:off x="691063" y="1295871"/>
            <a:ext cx="10139947" cy="4275502"/>
          </a:xfrm>
        </p:spPr>
        <p:txBody>
          <a:bodyPr>
            <a:noAutofit/>
          </a:bodyPr>
          <a:lstStyle/>
          <a:p>
            <a:pPr marL="342900" indent="-342900">
              <a:lnSpc>
                <a:spcPct val="100000"/>
              </a:lnSpc>
              <a:spcAft>
                <a:spcPts val="600"/>
              </a:spcAft>
              <a:buClr>
                <a:schemeClr val="tx2"/>
              </a:buClr>
              <a:buFont typeface="Wingdings" panose="05000000000000000000" pitchFamily="2" charset="2"/>
              <a:buChar char="§"/>
            </a:pPr>
            <a:r>
              <a:rPr lang="et-EE" sz="2400" b="0" i="0" u="none" strike="noStrike" baseline="0" noProof="0" dirty="0">
                <a:solidFill>
                  <a:srgbClr val="000000"/>
                </a:solidFill>
                <a:latin typeface="+mj-lt"/>
              </a:rPr>
              <a:t>Üld- ja kontaktandmed, projekti eesmärk, sisu ja asukoht</a:t>
            </a:r>
            <a:endParaRPr lang="et-EE" sz="2400" noProof="0" dirty="0">
              <a:latin typeface="+mj-lt"/>
            </a:endParaRP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R</a:t>
            </a:r>
            <a:r>
              <a:rPr lang="et-EE" sz="2400" b="0" i="0" u="none" strike="noStrike" baseline="0" noProof="0" dirty="0">
                <a:solidFill>
                  <a:srgbClr val="000000"/>
                </a:solidFill>
                <a:latin typeface="+mj-lt"/>
              </a:rPr>
              <a:t>inglussevõetavate või töödeldavate kõrvalsaaduste päritolu ja kogus ning projekti tulemusel kavandatava toodangu või toote kogus </a:t>
            </a: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P</a:t>
            </a:r>
            <a:r>
              <a:rPr lang="et-EE" sz="2400" b="0" i="0" u="none" strike="noStrike" baseline="0" noProof="0" dirty="0">
                <a:solidFill>
                  <a:srgbClr val="000000"/>
                </a:solidFill>
                <a:latin typeface="+mj-lt"/>
              </a:rPr>
              <a:t>rojekti kogumaksumus, abikõlblikud kulud ja taotletava toetuse summa </a:t>
            </a: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VTA või riigiabi </a:t>
            </a:r>
            <a:r>
              <a:rPr lang="et-EE" sz="2400" b="0" i="0" u="none" strike="noStrike" baseline="0" noProof="0" dirty="0">
                <a:solidFill>
                  <a:srgbClr val="000000"/>
                </a:solidFill>
                <a:latin typeface="+mj-lt"/>
              </a:rPr>
              <a:t>teave (651/2014 artikkel 14) ja 651/2014 artikli 2 punkti 49 alginvesteeringu nõude täitmise kohta </a:t>
            </a: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T</a:t>
            </a:r>
            <a:r>
              <a:rPr lang="et-EE" sz="2400" b="0" i="0" u="none" strike="noStrike" baseline="0" noProof="0" dirty="0">
                <a:solidFill>
                  <a:srgbClr val="000000"/>
                </a:solidFill>
                <a:latin typeface="+mj-lt"/>
              </a:rPr>
              <a:t>eave, kas toetuse abil soetatakse vara liisingulepingu alusel </a:t>
            </a: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P</a:t>
            </a:r>
            <a:r>
              <a:rPr lang="et-EE" sz="2400" b="0" i="0" u="none" strike="noStrike" baseline="0" noProof="0" dirty="0">
                <a:solidFill>
                  <a:srgbClr val="000000"/>
                </a:solidFill>
                <a:latin typeface="+mj-lt"/>
              </a:rPr>
              <a:t>rojekti elluviimisega seotud juhtide ja spetsialistide erialaste teadmiste ja töökogemuste kirjeldus, mida on vaja taotluse hindamiseks</a:t>
            </a: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T</a:t>
            </a:r>
            <a:r>
              <a:rPr lang="et-EE" sz="2400" b="0" i="0" u="none" strike="noStrike" baseline="0" noProof="0" dirty="0">
                <a:solidFill>
                  <a:srgbClr val="000000"/>
                </a:solidFill>
                <a:latin typeface="+mj-lt"/>
              </a:rPr>
              <a:t>eave selle kohta, kuidas kavatsetakse rahastada omafinantseeringu osa projektist </a:t>
            </a: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B</a:t>
            </a:r>
            <a:r>
              <a:rPr lang="et-EE" sz="2400" b="0" i="0" u="none" strike="noStrike" baseline="0" noProof="0" dirty="0">
                <a:solidFill>
                  <a:srgbClr val="000000"/>
                </a:solidFill>
                <a:latin typeface="+mj-lt"/>
              </a:rPr>
              <a:t>ilansid ja kasumiaruanded, kui need ei ole kättesaadavad äriregistrist </a:t>
            </a:r>
          </a:p>
        </p:txBody>
      </p:sp>
    </p:spTree>
    <p:extLst>
      <p:ext uri="{BB962C8B-B14F-4D97-AF65-F5344CB8AC3E}">
        <p14:creationId xmlns:p14="http://schemas.microsoft.com/office/powerpoint/2010/main" val="3403721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A8EC5-01FB-C5E8-AC65-AD9CCFFB3981}"/>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AD790171-3256-B5E7-1F07-6C024FEDCFCF}"/>
              </a:ext>
            </a:extLst>
          </p:cNvPr>
          <p:cNvSpPr>
            <a:spLocks noGrp="1"/>
          </p:cNvSpPr>
          <p:nvPr>
            <p:ph type="title"/>
          </p:nvPr>
        </p:nvSpPr>
        <p:spPr>
          <a:xfrm>
            <a:off x="576896" y="567378"/>
            <a:ext cx="10739262" cy="1080029"/>
          </a:xfrm>
        </p:spPr>
        <p:txBody>
          <a:bodyPr/>
          <a:lstStyle/>
          <a:p>
            <a:r>
              <a:rPr lang="et-EE" noProof="0" dirty="0">
                <a:solidFill>
                  <a:schemeClr val="tx2"/>
                </a:solidFill>
              </a:rPr>
              <a:t>Taotluse esitamine (2)</a:t>
            </a:r>
          </a:p>
        </p:txBody>
      </p:sp>
      <p:sp>
        <p:nvSpPr>
          <p:cNvPr id="6" name="Ristkülik 5">
            <a:extLst>
              <a:ext uri="{FF2B5EF4-FFF2-40B4-BE49-F238E27FC236}">
                <a16:creationId xmlns:a16="http://schemas.microsoft.com/office/drawing/2014/main" id="{AC365F38-119E-1AE7-997F-3868EA6E8349}"/>
              </a:ext>
            </a:extLst>
          </p:cNvPr>
          <p:cNvSpPr/>
          <p:nvPr/>
        </p:nvSpPr>
        <p:spPr>
          <a:xfrm>
            <a:off x="576896" y="1248102"/>
            <a:ext cx="10639986" cy="392928"/>
          </a:xfrm>
          <a:prstGeom prst="rect">
            <a:avLst/>
          </a:prstGeom>
        </p:spPr>
        <p:txBody>
          <a:bodyPr wrap="square">
            <a:spAutoFit/>
          </a:bodyPr>
          <a:lstStyle/>
          <a:p>
            <a:pPr>
              <a:spcAft>
                <a:spcPts val="567"/>
              </a:spcAft>
            </a:pPr>
            <a:endParaRPr lang="et-EE" sz="1890" noProof="0" dirty="0">
              <a:latin typeface="+mj-lt"/>
              <a:ea typeface="Calibri" panose="020F0502020204030204" pitchFamily="34" charset="0"/>
              <a:cs typeface="Times New Roman" panose="02020603050405020304" pitchFamily="18" charset="0"/>
            </a:endParaRPr>
          </a:p>
        </p:txBody>
      </p:sp>
      <p:sp>
        <p:nvSpPr>
          <p:cNvPr id="3" name="Sisu kohatäide 2">
            <a:extLst>
              <a:ext uri="{FF2B5EF4-FFF2-40B4-BE49-F238E27FC236}">
                <a16:creationId xmlns:a16="http://schemas.microsoft.com/office/drawing/2014/main" id="{76BF378B-826A-FEAB-60EB-09ADBB447C47}"/>
              </a:ext>
            </a:extLst>
          </p:cNvPr>
          <p:cNvSpPr>
            <a:spLocks noGrp="1"/>
          </p:cNvSpPr>
          <p:nvPr>
            <p:ph idx="1"/>
          </p:nvPr>
        </p:nvSpPr>
        <p:spPr>
          <a:xfrm>
            <a:off x="691063" y="1431339"/>
            <a:ext cx="10139947" cy="4275502"/>
          </a:xfrm>
        </p:spPr>
        <p:txBody>
          <a:bodyPr>
            <a:noAutofit/>
          </a:bodyPr>
          <a:lstStyle/>
          <a:p>
            <a:pPr marL="285750" indent="-285750">
              <a:lnSpc>
                <a:spcPct val="100000"/>
              </a:lnSpc>
              <a:spcAft>
                <a:spcPts val="600"/>
              </a:spcAft>
              <a:buClr>
                <a:schemeClr val="tx2"/>
              </a:buClr>
              <a:buFont typeface="Wingdings" panose="05000000000000000000" pitchFamily="2" charset="2"/>
              <a:buChar char="§"/>
            </a:pPr>
            <a:r>
              <a:rPr lang="et-EE" sz="2400" dirty="0">
                <a:latin typeface="+mj-lt"/>
              </a:rPr>
              <a:t>K</a:t>
            </a:r>
            <a:r>
              <a:rPr lang="et-EE" sz="2400" b="0" i="0" u="none" strike="noStrike" baseline="0" dirty="0">
                <a:solidFill>
                  <a:srgbClr val="000000"/>
                </a:solidFill>
                <a:latin typeface="+mj-lt"/>
              </a:rPr>
              <a:t>asutatud masina/seadme soetamise korral müüja dokumendid, mis tõendavad, et </a:t>
            </a:r>
            <a:r>
              <a:rPr lang="et-EE" sz="2400" b="0" i="0" u="none" strike="noStrike" baseline="0" dirty="0">
                <a:latin typeface="+mj-lt"/>
              </a:rPr>
              <a:t>soetatav masin või seade ei ole taotluse esitamise hetkeks vanem kui kolm aastat, selle soetamiseks ei ole saadud toetust riigieelarvelistest või muudest Euroopa Liidu või välisvahenditest ega muud tagastamatut riigiabi ning selle hind ei ületa selle turuväärtust ja on uue samaväärse masina või seadme hinnast madalam </a:t>
            </a:r>
          </a:p>
          <a:p>
            <a:pPr marL="285750" indent="-285750">
              <a:lnSpc>
                <a:spcPct val="100000"/>
              </a:lnSpc>
              <a:spcAft>
                <a:spcPts val="600"/>
              </a:spcAft>
              <a:buClr>
                <a:schemeClr val="tx2"/>
              </a:buClr>
              <a:buFont typeface="Wingdings" panose="05000000000000000000" pitchFamily="2" charset="2"/>
              <a:buChar char="§"/>
            </a:pPr>
            <a:r>
              <a:rPr lang="et-EE" sz="2400" dirty="0">
                <a:latin typeface="+mj-lt"/>
              </a:rPr>
              <a:t>P</a:t>
            </a:r>
            <a:r>
              <a:rPr lang="et-EE" sz="2400" b="0" i="0" u="none" strike="noStrike" baseline="0" dirty="0">
                <a:latin typeface="+mj-lt"/>
              </a:rPr>
              <a:t>rojekti maksumuse prognoos </a:t>
            </a:r>
          </a:p>
          <a:p>
            <a:pPr marL="285750" indent="-285750">
              <a:lnSpc>
                <a:spcPct val="100000"/>
              </a:lnSpc>
              <a:spcAft>
                <a:spcPts val="600"/>
              </a:spcAft>
              <a:buClr>
                <a:schemeClr val="tx2"/>
              </a:buClr>
              <a:buFont typeface="Wingdings" panose="05000000000000000000" pitchFamily="2" charset="2"/>
              <a:buChar char="§"/>
            </a:pPr>
            <a:r>
              <a:rPr lang="et-EE" sz="2400" dirty="0">
                <a:latin typeface="+mj-lt"/>
              </a:rPr>
              <a:t>K</a:t>
            </a:r>
            <a:r>
              <a:rPr lang="et-EE" sz="2400" b="0" i="0" u="none" strike="noStrike" baseline="0" dirty="0">
                <a:latin typeface="+mj-lt"/>
              </a:rPr>
              <a:t>aasomaniku kirjalik nõusolek, kui masin/seade paigaldatakse kaasomandis olevasse ehitisse või kui ehitisealune maa on kaasomandis; ehitisse paigaldamisel kirjalik võlaõiguslik või asjaõigusleping, kui see ei nähtu kinnistusraamatust </a:t>
            </a:r>
          </a:p>
        </p:txBody>
      </p:sp>
    </p:spTree>
    <p:extLst>
      <p:ext uri="{BB962C8B-B14F-4D97-AF65-F5344CB8AC3E}">
        <p14:creationId xmlns:p14="http://schemas.microsoft.com/office/powerpoint/2010/main" val="2657242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AFD1A-5DDF-D936-D253-17596CBAE82C}"/>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8E664C9-0222-3590-1218-ABA4B968CDDE}"/>
              </a:ext>
            </a:extLst>
          </p:cNvPr>
          <p:cNvSpPr>
            <a:spLocks noGrp="1"/>
          </p:cNvSpPr>
          <p:nvPr>
            <p:ph type="title"/>
          </p:nvPr>
        </p:nvSpPr>
        <p:spPr>
          <a:xfrm>
            <a:off x="576896" y="567378"/>
            <a:ext cx="10739262" cy="1080029"/>
          </a:xfrm>
        </p:spPr>
        <p:txBody>
          <a:bodyPr/>
          <a:lstStyle/>
          <a:p>
            <a:r>
              <a:rPr lang="et-EE" noProof="0" dirty="0">
                <a:solidFill>
                  <a:schemeClr val="tx2"/>
                </a:solidFill>
              </a:rPr>
              <a:t>Taotluse esitamine (3)</a:t>
            </a:r>
          </a:p>
        </p:txBody>
      </p:sp>
      <p:sp>
        <p:nvSpPr>
          <p:cNvPr id="6" name="Ristkülik 5">
            <a:extLst>
              <a:ext uri="{FF2B5EF4-FFF2-40B4-BE49-F238E27FC236}">
                <a16:creationId xmlns:a16="http://schemas.microsoft.com/office/drawing/2014/main" id="{90835F66-D721-DC6A-13B3-C5CA195F6310}"/>
              </a:ext>
            </a:extLst>
          </p:cNvPr>
          <p:cNvSpPr/>
          <p:nvPr/>
        </p:nvSpPr>
        <p:spPr>
          <a:xfrm>
            <a:off x="576896" y="1248102"/>
            <a:ext cx="10639986" cy="392928"/>
          </a:xfrm>
          <a:prstGeom prst="rect">
            <a:avLst/>
          </a:prstGeom>
        </p:spPr>
        <p:txBody>
          <a:bodyPr wrap="square">
            <a:spAutoFit/>
          </a:bodyPr>
          <a:lstStyle/>
          <a:p>
            <a:pPr>
              <a:spcAft>
                <a:spcPts val="567"/>
              </a:spcAft>
            </a:pPr>
            <a:endParaRPr lang="et-EE" sz="1890" noProof="0" dirty="0">
              <a:latin typeface="+mj-lt"/>
              <a:ea typeface="Calibri" panose="020F0502020204030204" pitchFamily="34" charset="0"/>
              <a:cs typeface="Times New Roman" panose="02020603050405020304" pitchFamily="18" charset="0"/>
            </a:endParaRPr>
          </a:p>
        </p:txBody>
      </p:sp>
      <p:sp>
        <p:nvSpPr>
          <p:cNvPr id="3" name="Sisu kohatäide 2">
            <a:extLst>
              <a:ext uri="{FF2B5EF4-FFF2-40B4-BE49-F238E27FC236}">
                <a16:creationId xmlns:a16="http://schemas.microsoft.com/office/drawing/2014/main" id="{DB57B3D6-59B2-2A4E-BDE0-0C064918C7EC}"/>
              </a:ext>
            </a:extLst>
          </p:cNvPr>
          <p:cNvSpPr>
            <a:spLocks noGrp="1"/>
          </p:cNvSpPr>
          <p:nvPr>
            <p:ph idx="1"/>
          </p:nvPr>
        </p:nvSpPr>
        <p:spPr>
          <a:xfrm>
            <a:off x="691063" y="1431339"/>
            <a:ext cx="10139947" cy="4275502"/>
          </a:xfrm>
        </p:spPr>
        <p:txBody>
          <a:bodyPr>
            <a:noAutofit/>
          </a:bodyPr>
          <a:lstStyle/>
          <a:p>
            <a:pPr marL="285750" indent="-285750">
              <a:lnSpc>
                <a:spcPct val="100000"/>
              </a:lnSpc>
              <a:spcAft>
                <a:spcPts val="600"/>
              </a:spcAft>
              <a:buClr>
                <a:schemeClr val="tx2"/>
              </a:buClr>
              <a:buFont typeface="Wingdings" panose="05000000000000000000" pitchFamily="2" charset="2"/>
              <a:buChar char="§"/>
            </a:pPr>
            <a:r>
              <a:rPr lang="et-EE" sz="2300" dirty="0">
                <a:latin typeface="+mj-lt"/>
              </a:rPr>
              <a:t>E</a:t>
            </a:r>
            <a:r>
              <a:rPr lang="et-EE" sz="2300" b="0" i="0" u="none" strike="noStrike" baseline="0" dirty="0">
                <a:latin typeface="+mj-lt"/>
              </a:rPr>
              <a:t>hitustööde korral: </a:t>
            </a:r>
          </a:p>
          <a:p>
            <a:pPr marL="714375" indent="-285750">
              <a:lnSpc>
                <a:spcPct val="100000"/>
              </a:lnSpc>
              <a:spcAft>
                <a:spcPts val="600"/>
              </a:spcAft>
              <a:buFontTx/>
              <a:buChar char="-"/>
            </a:pPr>
            <a:r>
              <a:rPr lang="et-EE" sz="2300" b="0" i="0" u="none" strike="noStrike" baseline="0" dirty="0">
                <a:latin typeface="+mj-lt"/>
              </a:rPr>
              <a:t>väljavõte põhiprojekti joonistest koos põhiprojekti seletuskirjaga, kui ehitusprojekt on nõutav ehitusseadustiku alusel</a:t>
            </a:r>
          </a:p>
          <a:p>
            <a:pPr marL="714375" indent="-285750">
              <a:lnSpc>
                <a:spcPct val="100000"/>
              </a:lnSpc>
              <a:spcAft>
                <a:spcPts val="600"/>
              </a:spcAft>
              <a:buFontTx/>
              <a:buChar char="-"/>
            </a:pPr>
            <a:r>
              <a:rPr lang="et-EE" sz="2300" b="0" i="0" u="none" strike="noStrike" baseline="0" dirty="0">
                <a:latin typeface="+mj-lt"/>
              </a:rPr>
              <a:t>hoonestusõiguse seadmise leping (hoonestusõigus vähemalt kolmeks aastaks viimase toetusosa maksmisest, kui hoonestusõigus ja see ei nähtu kinnistusraamatust)</a:t>
            </a:r>
          </a:p>
          <a:p>
            <a:pPr marL="285750" indent="-285750">
              <a:lnSpc>
                <a:spcPct val="100000"/>
              </a:lnSpc>
              <a:spcAft>
                <a:spcPts val="600"/>
              </a:spcAft>
              <a:buClr>
                <a:schemeClr val="tx2"/>
              </a:buClr>
              <a:buFont typeface="Wingdings" panose="05000000000000000000" pitchFamily="2" charset="2"/>
              <a:buChar char="§"/>
            </a:pPr>
            <a:r>
              <a:rPr lang="et-EE" sz="2300" dirty="0">
                <a:latin typeface="+mj-lt"/>
              </a:rPr>
              <a:t>Riigiabi (</a:t>
            </a:r>
            <a:r>
              <a:rPr lang="et-EE" sz="2300" b="0" i="0" u="none" strike="noStrike" baseline="0" dirty="0">
                <a:solidFill>
                  <a:srgbClr val="000000"/>
                </a:solidFill>
                <a:latin typeface="+mj-lt"/>
              </a:rPr>
              <a:t>regionaalabi 651/2014 art 14) korral teave selle kohta, et kahe aasta jooksul enne taotluse esitamist ei ole toimunud sama või sarnase tegevuse või selle osa ümberpaigutamist ettevõttesse, kuhu tehakse investeering taotletava toetuse abil </a:t>
            </a:r>
            <a:endParaRPr lang="et-EE" sz="2300" dirty="0">
              <a:latin typeface="+mj-lt"/>
            </a:endParaRPr>
          </a:p>
          <a:p>
            <a:pPr marL="285750" indent="-285750">
              <a:lnSpc>
                <a:spcPct val="100000"/>
              </a:lnSpc>
              <a:spcAft>
                <a:spcPts val="600"/>
              </a:spcAft>
              <a:buClr>
                <a:schemeClr val="tx2"/>
              </a:buClr>
              <a:buFont typeface="Wingdings" panose="05000000000000000000" pitchFamily="2" charset="2"/>
              <a:buChar char="§"/>
            </a:pPr>
            <a:r>
              <a:rPr lang="et-EE" sz="2300" dirty="0">
                <a:latin typeface="+mj-lt"/>
              </a:rPr>
              <a:t>T</a:t>
            </a:r>
            <a:r>
              <a:rPr lang="et-EE" sz="2300" b="0" i="0" u="none" strike="noStrike" baseline="0" dirty="0">
                <a:solidFill>
                  <a:srgbClr val="000000"/>
                </a:solidFill>
                <a:latin typeface="+mj-lt"/>
              </a:rPr>
              <a:t>eave selle kohta, kas taotleja on autonoomne ettevõtja, partnerettevõtja või seotud ettevõtja, taotleja kontserni liikmete ja taotleja üle lepingu või muul alusel valitsevat mõju omava ettevõtja kohta</a:t>
            </a:r>
            <a:endParaRPr lang="et-EE" sz="2300" b="0" i="0" noProof="0" dirty="0">
              <a:solidFill>
                <a:srgbClr val="333333"/>
              </a:solidFill>
              <a:effectLst/>
              <a:latin typeface="+mj-lt"/>
            </a:endParaRPr>
          </a:p>
          <a:p>
            <a:endParaRPr lang="et-EE" sz="2300" b="0" i="0" noProof="0" dirty="0">
              <a:solidFill>
                <a:srgbClr val="333333"/>
              </a:solidFill>
              <a:effectLst/>
              <a:latin typeface="+mj-lt"/>
            </a:endParaRPr>
          </a:p>
        </p:txBody>
      </p:sp>
    </p:spTree>
    <p:extLst>
      <p:ext uri="{BB962C8B-B14F-4D97-AF65-F5344CB8AC3E}">
        <p14:creationId xmlns:p14="http://schemas.microsoft.com/office/powerpoint/2010/main" val="2278219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a:xfrm>
            <a:off x="576896" y="567378"/>
            <a:ext cx="10739262" cy="1080029"/>
          </a:xfrm>
        </p:spPr>
        <p:txBody>
          <a:bodyPr/>
          <a:lstStyle/>
          <a:p>
            <a:r>
              <a:rPr lang="et-EE" noProof="0" dirty="0">
                <a:solidFill>
                  <a:schemeClr val="tx2"/>
                </a:solidFill>
              </a:rPr>
              <a:t>Taotluste hindamine</a:t>
            </a:r>
          </a:p>
        </p:txBody>
      </p:sp>
      <p:sp>
        <p:nvSpPr>
          <p:cNvPr id="6" name="Ristkülik 5"/>
          <p:cNvSpPr/>
          <p:nvPr/>
        </p:nvSpPr>
        <p:spPr>
          <a:xfrm>
            <a:off x="576896" y="1248102"/>
            <a:ext cx="10639986" cy="392928"/>
          </a:xfrm>
          <a:prstGeom prst="rect">
            <a:avLst/>
          </a:prstGeom>
        </p:spPr>
        <p:txBody>
          <a:bodyPr wrap="square">
            <a:spAutoFit/>
          </a:bodyPr>
          <a:lstStyle/>
          <a:p>
            <a:pPr>
              <a:spcAft>
                <a:spcPts val="567"/>
              </a:spcAft>
            </a:pPr>
            <a:endParaRPr lang="et-EE" sz="1890" noProof="0" dirty="0">
              <a:latin typeface="+mj-lt"/>
              <a:ea typeface="Calibri" panose="020F0502020204030204" pitchFamily="34" charset="0"/>
              <a:cs typeface="Times New Roman" panose="02020603050405020304" pitchFamily="18" charset="0"/>
            </a:endParaRPr>
          </a:p>
        </p:txBody>
      </p:sp>
      <p:sp>
        <p:nvSpPr>
          <p:cNvPr id="3" name="Sisu kohatäide 2">
            <a:extLst>
              <a:ext uri="{FF2B5EF4-FFF2-40B4-BE49-F238E27FC236}">
                <a16:creationId xmlns:a16="http://schemas.microsoft.com/office/drawing/2014/main" id="{9565013C-7EA8-66E5-BDAD-D03E0E98C047}"/>
              </a:ext>
            </a:extLst>
          </p:cNvPr>
          <p:cNvSpPr>
            <a:spLocks noGrp="1"/>
          </p:cNvSpPr>
          <p:nvPr>
            <p:ph idx="1"/>
          </p:nvPr>
        </p:nvSpPr>
        <p:spPr/>
        <p:txBody>
          <a:bodyPr/>
          <a:lstStyle/>
          <a:p>
            <a:pPr marL="342900" indent="-342900">
              <a:lnSpc>
                <a:spcPct val="100000"/>
              </a:lnSpc>
              <a:spcAft>
                <a:spcPts val="600"/>
              </a:spcAft>
              <a:buClr>
                <a:schemeClr val="tx2"/>
              </a:buClr>
              <a:buFont typeface="Wingdings" panose="05000000000000000000" pitchFamily="2" charset="2"/>
              <a:buChar char="§"/>
            </a:pPr>
            <a:r>
              <a:rPr lang="et-EE" sz="2400" b="0" i="0" noProof="0" dirty="0">
                <a:solidFill>
                  <a:srgbClr val="333333"/>
                </a:solidFill>
                <a:effectLst/>
                <a:latin typeface="+mj-lt"/>
              </a:rPr>
              <a:t>Maksimaalne hindepunktide summa </a:t>
            </a:r>
            <a:r>
              <a:rPr lang="et-EE" sz="2400" b="1" i="0" noProof="0" dirty="0">
                <a:solidFill>
                  <a:schemeClr val="tx2"/>
                </a:solidFill>
                <a:effectLst/>
                <a:latin typeface="+mj-lt"/>
              </a:rPr>
              <a:t>19</a:t>
            </a:r>
            <a:r>
              <a:rPr lang="et-EE" sz="2400" b="0" i="0" noProof="0" dirty="0">
                <a:solidFill>
                  <a:srgbClr val="333333"/>
                </a:solidFill>
                <a:effectLst/>
                <a:latin typeface="+mj-lt"/>
              </a:rPr>
              <a:t> punkti</a:t>
            </a:r>
          </a:p>
          <a:p>
            <a:pPr marL="342900" indent="-342900">
              <a:lnSpc>
                <a:spcPct val="100000"/>
              </a:lnSpc>
              <a:spcAft>
                <a:spcPts val="600"/>
              </a:spcAft>
              <a:buClr>
                <a:schemeClr val="tx2"/>
              </a:buClr>
              <a:buFont typeface="Wingdings" panose="05000000000000000000" pitchFamily="2" charset="2"/>
              <a:buChar char="§"/>
            </a:pPr>
            <a:r>
              <a:rPr lang="et-EE" sz="2400" b="0" i="0" noProof="0" dirty="0">
                <a:solidFill>
                  <a:srgbClr val="333333"/>
                </a:solidFill>
                <a:effectLst/>
                <a:latin typeface="+mj-lt"/>
              </a:rPr>
              <a:t>Võrdsete hindepunktide summadega taotluste puhul eelistatakse taotlust, milles esitatud toetatava tegevuse omafinantseering on suurem. Võrdse omafinantseeringu korral eelistatakse taotlust, mis sai rohkem hindepunkte hindamiskriteeriumis „mõju toetuse eesmärkidele“</a:t>
            </a:r>
          </a:p>
          <a:p>
            <a:pPr marL="342900" indent="-342900">
              <a:lnSpc>
                <a:spcPct val="100000"/>
              </a:lnSpc>
              <a:spcAft>
                <a:spcPts val="600"/>
              </a:spcAft>
              <a:buClr>
                <a:schemeClr val="tx2"/>
              </a:buClr>
              <a:buFont typeface="Wingdings" panose="05000000000000000000" pitchFamily="2" charset="2"/>
              <a:buChar char="§"/>
            </a:pPr>
            <a:r>
              <a:rPr lang="et-EE" sz="2400" b="0" i="0" noProof="0" dirty="0">
                <a:solidFill>
                  <a:srgbClr val="333333"/>
                </a:solidFill>
                <a:effectLst/>
                <a:latin typeface="+mj-lt"/>
              </a:rPr>
              <a:t>Taotlus vastab hindamiskriteeriumite miinimumnõudele, kui see on hindamisel saanud vähemalt </a:t>
            </a:r>
            <a:r>
              <a:rPr lang="et-EE" sz="2400" b="1" i="0" noProof="0" dirty="0">
                <a:solidFill>
                  <a:schemeClr val="tx2"/>
                </a:solidFill>
                <a:effectLst/>
                <a:latin typeface="+mj-lt"/>
              </a:rPr>
              <a:t>7,60</a:t>
            </a:r>
            <a:r>
              <a:rPr lang="et-EE" sz="2400" b="1" i="0" noProof="0" dirty="0">
                <a:solidFill>
                  <a:srgbClr val="333333"/>
                </a:solidFill>
                <a:effectLst/>
                <a:latin typeface="+mj-lt"/>
              </a:rPr>
              <a:t> </a:t>
            </a:r>
            <a:r>
              <a:rPr lang="et-EE" sz="2400" i="0" noProof="0" dirty="0">
                <a:solidFill>
                  <a:srgbClr val="333333"/>
                </a:solidFill>
                <a:effectLst/>
                <a:latin typeface="+mj-lt"/>
              </a:rPr>
              <a:t>hindepunkti</a:t>
            </a:r>
          </a:p>
          <a:p>
            <a:pPr marL="342900" indent="-342900">
              <a:lnSpc>
                <a:spcPct val="100000"/>
              </a:lnSpc>
              <a:spcAft>
                <a:spcPts val="600"/>
              </a:spcAft>
              <a:buClr>
                <a:schemeClr val="tx2"/>
              </a:buClr>
              <a:buFont typeface="Wingdings" panose="05000000000000000000" pitchFamily="2" charset="2"/>
              <a:buChar char="§"/>
            </a:pPr>
            <a:r>
              <a:rPr lang="et-EE" sz="2400" b="0" i="0" u="none" strike="noStrike" baseline="0" noProof="0" dirty="0">
                <a:solidFill>
                  <a:srgbClr val="000000"/>
                </a:solidFill>
                <a:latin typeface="+mj-lt"/>
              </a:rPr>
              <a:t>Kui taotlusi rohkem kui eelarvet, võib PRIA teha taotluse osalise rahuldamise otsuse tingimusel, et taotluses kavandatud projekt viiakse ellu ja saavutatakse toetuse andmise eesmärk </a:t>
            </a:r>
          </a:p>
        </p:txBody>
      </p:sp>
    </p:spTree>
    <p:extLst>
      <p:ext uri="{BB962C8B-B14F-4D97-AF65-F5344CB8AC3E}">
        <p14:creationId xmlns:p14="http://schemas.microsoft.com/office/powerpoint/2010/main" val="2964891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a:xfrm>
            <a:off x="576896" y="567378"/>
            <a:ext cx="10739262" cy="1080029"/>
          </a:xfrm>
        </p:spPr>
        <p:txBody>
          <a:bodyPr/>
          <a:lstStyle/>
          <a:p>
            <a:r>
              <a:rPr lang="et-EE" sz="4000" noProof="0" dirty="0">
                <a:solidFill>
                  <a:schemeClr val="tx2"/>
                </a:solidFill>
                <a:effectLst/>
                <a:latin typeface="+mj-lt"/>
                <a:ea typeface="Times New Roman" panose="02020603050405020304" pitchFamily="18" charset="0"/>
              </a:rPr>
              <a:t>Hindamiskriteeriumid</a:t>
            </a:r>
            <a:endParaRPr lang="et-EE" sz="4000" noProof="0" dirty="0">
              <a:solidFill>
                <a:schemeClr val="tx2"/>
              </a:solidFill>
            </a:endParaRPr>
          </a:p>
        </p:txBody>
      </p:sp>
      <p:sp>
        <p:nvSpPr>
          <p:cNvPr id="6" name="Ristkülik 5"/>
          <p:cNvSpPr/>
          <p:nvPr/>
        </p:nvSpPr>
        <p:spPr>
          <a:xfrm>
            <a:off x="576896" y="1248102"/>
            <a:ext cx="10639986" cy="392928"/>
          </a:xfrm>
          <a:prstGeom prst="rect">
            <a:avLst/>
          </a:prstGeom>
        </p:spPr>
        <p:txBody>
          <a:bodyPr wrap="square">
            <a:spAutoFit/>
          </a:bodyPr>
          <a:lstStyle/>
          <a:p>
            <a:pPr>
              <a:spcAft>
                <a:spcPts val="567"/>
              </a:spcAft>
            </a:pPr>
            <a:endParaRPr lang="et-EE" sz="1890" noProof="0" dirty="0">
              <a:latin typeface="+mj-lt"/>
              <a:ea typeface="Calibri" panose="020F0502020204030204" pitchFamily="34" charset="0"/>
              <a:cs typeface="Times New Roman" panose="02020603050405020304" pitchFamily="18" charset="0"/>
            </a:endParaRPr>
          </a:p>
        </p:txBody>
      </p:sp>
      <p:graphicFrame>
        <p:nvGraphicFramePr>
          <p:cNvPr id="2" name="Tabel 1">
            <a:extLst>
              <a:ext uri="{FF2B5EF4-FFF2-40B4-BE49-F238E27FC236}">
                <a16:creationId xmlns:a16="http://schemas.microsoft.com/office/drawing/2014/main" id="{B2075806-1263-B4AD-41B8-D211ABC37A99}"/>
              </a:ext>
            </a:extLst>
          </p:cNvPr>
          <p:cNvGraphicFramePr>
            <a:graphicFrameLocks noGrp="1"/>
          </p:cNvGraphicFramePr>
          <p:nvPr>
            <p:extLst>
              <p:ext uri="{D42A27DB-BD31-4B8C-83A1-F6EECF244321}">
                <p14:modId xmlns:p14="http://schemas.microsoft.com/office/powerpoint/2010/main" val="1068373685"/>
              </p:ext>
            </p:extLst>
          </p:nvPr>
        </p:nvGraphicFramePr>
        <p:xfrm>
          <a:off x="674530" y="1309345"/>
          <a:ext cx="10173014" cy="4924436"/>
        </p:xfrm>
        <a:graphic>
          <a:graphicData uri="http://schemas.openxmlformats.org/drawingml/2006/table">
            <a:tbl>
              <a:tblPr firstRow="1" firstCol="1" bandRow="1">
                <a:tableStyleId>{5C22544A-7EE6-4342-B048-85BDC9FD1C3A}</a:tableStyleId>
              </a:tblPr>
              <a:tblGrid>
                <a:gridCol w="8445418">
                  <a:extLst>
                    <a:ext uri="{9D8B030D-6E8A-4147-A177-3AD203B41FA5}">
                      <a16:colId xmlns:a16="http://schemas.microsoft.com/office/drawing/2014/main" val="1872715509"/>
                    </a:ext>
                  </a:extLst>
                </a:gridCol>
                <a:gridCol w="1727596">
                  <a:extLst>
                    <a:ext uri="{9D8B030D-6E8A-4147-A177-3AD203B41FA5}">
                      <a16:colId xmlns:a16="http://schemas.microsoft.com/office/drawing/2014/main" val="2334656313"/>
                    </a:ext>
                  </a:extLst>
                </a:gridCol>
              </a:tblGrid>
              <a:tr h="790636">
                <a:tc>
                  <a:txBody>
                    <a:bodyPr/>
                    <a:lstStyle/>
                    <a:p>
                      <a:pPr marL="6350" indent="-6350" algn="ctr">
                        <a:lnSpc>
                          <a:spcPct val="107000"/>
                        </a:lnSpc>
                        <a:spcAft>
                          <a:spcPts val="30"/>
                        </a:spcAft>
                      </a:pPr>
                      <a:r>
                        <a:rPr lang="et-EE" sz="2400" b="1" noProof="0" dirty="0">
                          <a:solidFill>
                            <a:schemeClr val="bg1"/>
                          </a:solidFill>
                          <a:effectLst/>
                          <a:latin typeface="+mn-lt"/>
                        </a:rPr>
                        <a:t>Hindamiskriteerium </a:t>
                      </a:r>
                      <a:endParaRPr lang="et-EE" sz="2400" b="1" noProof="0" dirty="0">
                        <a:solidFill>
                          <a:schemeClr val="bg1"/>
                        </a:solidFill>
                        <a:effectLst/>
                        <a:latin typeface="+mn-lt"/>
                        <a:ea typeface="Times New Roman" panose="02020603050405020304" pitchFamily="18" charset="0"/>
                        <a:cs typeface="Times New Roman" panose="02020603050405020304" pitchFamily="18" charset="0"/>
                      </a:endParaRPr>
                    </a:p>
                  </a:txBody>
                  <a:tcPr marL="68580" marR="33020" marT="7620" marB="0"/>
                </a:tc>
                <a:tc>
                  <a:txBody>
                    <a:bodyPr/>
                    <a:lstStyle/>
                    <a:p>
                      <a:pPr marL="6350" indent="-6350" algn="ctr">
                        <a:lnSpc>
                          <a:spcPct val="107000"/>
                        </a:lnSpc>
                        <a:spcAft>
                          <a:spcPts val="30"/>
                        </a:spcAft>
                      </a:pPr>
                      <a:r>
                        <a:rPr lang="et-EE" sz="2400" b="1" noProof="0" dirty="0">
                          <a:solidFill>
                            <a:schemeClr val="bg1"/>
                          </a:solidFill>
                          <a:effectLst/>
                          <a:latin typeface="+mn-lt"/>
                          <a:ea typeface="Times New Roman" panose="02020603050405020304" pitchFamily="18" charset="0"/>
                          <a:cs typeface="Times New Roman" panose="02020603050405020304" pitchFamily="18" charset="0"/>
                        </a:rPr>
                        <a:t>Punktid</a:t>
                      </a:r>
                    </a:p>
                  </a:txBody>
                  <a:tcPr marL="68580" marR="33020" marT="7620" marB="0"/>
                </a:tc>
                <a:extLst>
                  <a:ext uri="{0D108BD9-81ED-4DB2-BD59-A6C34878D82A}">
                    <a16:rowId xmlns:a16="http://schemas.microsoft.com/office/drawing/2014/main" val="3400483335"/>
                  </a:ext>
                </a:extLst>
              </a:tr>
              <a:tr h="547125">
                <a:tc>
                  <a:txBody>
                    <a:bodyPr/>
                    <a:lstStyle/>
                    <a:p>
                      <a:pPr marL="6350" marR="32385" indent="-6350" algn="l">
                        <a:lnSpc>
                          <a:spcPct val="107000"/>
                        </a:lnSpc>
                        <a:spcAft>
                          <a:spcPts val="30"/>
                        </a:spcAft>
                      </a:pPr>
                      <a:r>
                        <a:rPr lang="et-EE" sz="2400" noProof="0" dirty="0">
                          <a:solidFill>
                            <a:schemeClr val="bg1"/>
                          </a:solidFill>
                          <a:effectLst/>
                          <a:latin typeface="+mn-lt"/>
                          <a:ea typeface="Times New Roman" panose="02020603050405020304" pitchFamily="18" charset="0"/>
                          <a:cs typeface="Times New Roman" panose="02020603050405020304" pitchFamily="18" charset="0"/>
                        </a:rPr>
                        <a:t>Eesmärk ja põhjendatus</a:t>
                      </a:r>
                    </a:p>
                  </a:txBody>
                  <a:tcPr marL="68580" marR="33020" marT="7620" marB="0"/>
                </a:tc>
                <a:tc>
                  <a:txBody>
                    <a:bodyPr/>
                    <a:lstStyle/>
                    <a:p>
                      <a:pPr marL="6350" marR="32385" indent="-6350" algn="ctr">
                        <a:lnSpc>
                          <a:spcPct val="107000"/>
                        </a:lnSpc>
                        <a:spcAft>
                          <a:spcPts val="30"/>
                        </a:spcAft>
                      </a:pPr>
                      <a:r>
                        <a:rPr lang="et-EE" sz="2400" b="1" noProof="0" dirty="0">
                          <a:solidFill>
                            <a:schemeClr val="tx1"/>
                          </a:solidFill>
                          <a:effectLst/>
                          <a:latin typeface="+mn-lt"/>
                          <a:ea typeface="Times New Roman" panose="02020603050405020304" pitchFamily="18" charset="0"/>
                          <a:cs typeface="Times New Roman" panose="02020603050405020304" pitchFamily="18" charset="0"/>
                        </a:rPr>
                        <a:t>0-3</a:t>
                      </a:r>
                    </a:p>
                  </a:txBody>
                  <a:tcPr marL="68580" marR="33020" marT="7620" marB="0"/>
                </a:tc>
                <a:extLst>
                  <a:ext uri="{0D108BD9-81ED-4DB2-BD59-A6C34878D82A}">
                    <a16:rowId xmlns:a16="http://schemas.microsoft.com/office/drawing/2014/main" val="1007987589"/>
                  </a:ext>
                </a:extLst>
              </a:tr>
              <a:tr h="547125">
                <a:tc>
                  <a:txBody>
                    <a:bodyPr/>
                    <a:lstStyle/>
                    <a:p>
                      <a:pPr marL="6350" marR="9525" indent="-6350" algn="l">
                        <a:lnSpc>
                          <a:spcPct val="107000"/>
                        </a:lnSpc>
                        <a:spcAft>
                          <a:spcPts val="30"/>
                        </a:spcAft>
                      </a:pPr>
                      <a:r>
                        <a:rPr lang="et-EE" sz="2400" noProof="0" dirty="0">
                          <a:solidFill>
                            <a:schemeClr val="bg1"/>
                          </a:solidFill>
                          <a:effectLst/>
                          <a:latin typeface="+mn-lt"/>
                          <a:ea typeface="Times New Roman" panose="02020603050405020304" pitchFamily="18" charset="0"/>
                          <a:cs typeface="Times New Roman" panose="02020603050405020304" pitchFamily="18" charset="0"/>
                        </a:rPr>
                        <a:t>Omafinantseeringu osakaal</a:t>
                      </a:r>
                    </a:p>
                  </a:txBody>
                  <a:tcPr marL="68580" marR="33020" marT="7620" marB="0"/>
                </a:tc>
                <a:tc>
                  <a:txBody>
                    <a:bodyPr/>
                    <a:lstStyle/>
                    <a:p>
                      <a:pPr marL="6350" marR="9525" indent="-6350" algn="ctr">
                        <a:lnSpc>
                          <a:spcPct val="107000"/>
                        </a:lnSpc>
                        <a:spcAft>
                          <a:spcPts val="30"/>
                        </a:spcAft>
                      </a:pPr>
                      <a:r>
                        <a:rPr lang="et-EE" sz="2400" b="1" noProof="0" dirty="0">
                          <a:solidFill>
                            <a:schemeClr val="tx1"/>
                          </a:solidFill>
                          <a:effectLst/>
                          <a:latin typeface="+mn-lt"/>
                          <a:ea typeface="Times New Roman" panose="02020603050405020304" pitchFamily="18" charset="0"/>
                          <a:cs typeface="Times New Roman" panose="02020603050405020304" pitchFamily="18" charset="0"/>
                        </a:rPr>
                        <a:t>1-3</a:t>
                      </a:r>
                    </a:p>
                  </a:txBody>
                  <a:tcPr marL="68580" marR="33020" marT="7620" marB="0"/>
                </a:tc>
                <a:extLst>
                  <a:ext uri="{0D108BD9-81ED-4DB2-BD59-A6C34878D82A}">
                    <a16:rowId xmlns:a16="http://schemas.microsoft.com/office/drawing/2014/main" val="1574850104"/>
                  </a:ext>
                </a:extLst>
              </a:tr>
              <a:tr h="547125">
                <a:tc>
                  <a:txBody>
                    <a:bodyPr/>
                    <a:lstStyle/>
                    <a:p>
                      <a:pPr marL="6350" marR="32385" indent="-6350" algn="l">
                        <a:lnSpc>
                          <a:spcPct val="107000"/>
                        </a:lnSpc>
                        <a:spcAft>
                          <a:spcPts val="30"/>
                        </a:spcAft>
                      </a:pPr>
                      <a:r>
                        <a:rPr lang="et-EE" sz="2400" noProof="0" dirty="0">
                          <a:solidFill>
                            <a:schemeClr val="bg1"/>
                          </a:solidFill>
                          <a:effectLst/>
                          <a:latin typeface="+mn-lt"/>
                          <a:ea typeface="Times New Roman" panose="02020603050405020304" pitchFamily="18" charset="0"/>
                          <a:cs typeface="Times New Roman" panose="02020603050405020304" pitchFamily="18" charset="0"/>
                        </a:rPr>
                        <a:t>Mõju toetuse eesmärkide saavutamisele</a:t>
                      </a:r>
                    </a:p>
                  </a:txBody>
                  <a:tcPr marL="68580" marR="33020" marT="7620" marB="0"/>
                </a:tc>
                <a:tc>
                  <a:txBody>
                    <a:bodyPr/>
                    <a:lstStyle/>
                    <a:p>
                      <a:pPr marL="6350" marR="32385" indent="-6350" algn="ctr">
                        <a:lnSpc>
                          <a:spcPct val="107000"/>
                        </a:lnSpc>
                        <a:spcAft>
                          <a:spcPts val="30"/>
                        </a:spcAft>
                      </a:pPr>
                      <a:r>
                        <a:rPr lang="et-EE" sz="2400" b="1" noProof="0" dirty="0">
                          <a:solidFill>
                            <a:schemeClr val="tx1"/>
                          </a:solidFill>
                          <a:effectLst/>
                          <a:latin typeface="+mn-lt"/>
                          <a:ea typeface="Times New Roman" panose="02020603050405020304" pitchFamily="18" charset="0"/>
                          <a:cs typeface="Times New Roman" panose="02020603050405020304" pitchFamily="18" charset="0"/>
                        </a:rPr>
                        <a:t>1-3</a:t>
                      </a:r>
                    </a:p>
                  </a:txBody>
                  <a:tcPr marL="68580" marR="33020" marT="7620" marB="0"/>
                </a:tc>
                <a:extLst>
                  <a:ext uri="{0D108BD9-81ED-4DB2-BD59-A6C34878D82A}">
                    <a16:rowId xmlns:a16="http://schemas.microsoft.com/office/drawing/2014/main" val="4064906013"/>
                  </a:ext>
                </a:extLst>
              </a:tr>
              <a:tr h="547125">
                <a:tc>
                  <a:txBody>
                    <a:bodyPr/>
                    <a:lstStyle/>
                    <a:p>
                      <a:pPr marL="6350" marR="32385" indent="-6350" algn="l">
                        <a:lnSpc>
                          <a:spcPct val="107000"/>
                        </a:lnSpc>
                        <a:spcAft>
                          <a:spcPts val="30"/>
                        </a:spcAft>
                      </a:pPr>
                      <a:r>
                        <a:rPr lang="et-EE" sz="2400" noProof="0" dirty="0">
                          <a:solidFill>
                            <a:schemeClr val="bg1"/>
                          </a:solidFill>
                          <a:effectLst/>
                          <a:latin typeface="+mn-lt"/>
                          <a:ea typeface="Times New Roman" panose="02020603050405020304" pitchFamily="18" charset="0"/>
                          <a:cs typeface="Times New Roman" panose="02020603050405020304" pitchFamily="18" charset="0"/>
                        </a:rPr>
                        <a:t>Suutlikkus tegevus ellu viia</a:t>
                      </a:r>
                    </a:p>
                  </a:txBody>
                  <a:tcPr marL="68580" marR="33020" marT="7620" marB="0"/>
                </a:tc>
                <a:tc>
                  <a:txBody>
                    <a:bodyPr/>
                    <a:lstStyle/>
                    <a:p>
                      <a:pPr marL="6350" marR="32385" indent="-6350" algn="ctr">
                        <a:lnSpc>
                          <a:spcPct val="107000"/>
                        </a:lnSpc>
                        <a:spcAft>
                          <a:spcPts val="30"/>
                        </a:spcAft>
                      </a:pPr>
                      <a:r>
                        <a:rPr lang="et-EE" sz="2400" b="1" noProof="0" dirty="0">
                          <a:solidFill>
                            <a:schemeClr val="tx1"/>
                          </a:solidFill>
                          <a:effectLst/>
                          <a:latin typeface="+mn-lt"/>
                          <a:ea typeface="Times New Roman" panose="02020603050405020304" pitchFamily="18" charset="0"/>
                          <a:cs typeface="Times New Roman" panose="02020603050405020304" pitchFamily="18" charset="0"/>
                        </a:rPr>
                        <a:t>1-3</a:t>
                      </a:r>
                    </a:p>
                  </a:txBody>
                  <a:tcPr marL="68580" marR="33020" marT="7620" marB="0"/>
                </a:tc>
                <a:extLst>
                  <a:ext uri="{0D108BD9-81ED-4DB2-BD59-A6C34878D82A}">
                    <a16:rowId xmlns:a16="http://schemas.microsoft.com/office/drawing/2014/main" val="2618375912"/>
                  </a:ext>
                </a:extLst>
              </a:tr>
              <a:tr h="576064">
                <a:tc>
                  <a:txBody>
                    <a:bodyPr/>
                    <a:lstStyle/>
                    <a:p>
                      <a:r>
                        <a:rPr lang="et-EE" sz="2400" noProof="0" dirty="0">
                          <a:solidFill>
                            <a:schemeClr val="bg1"/>
                          </a:solidFill>
                          <a:latin typeface="+mn-lt"/>
                        </a:rPr>
                        <a:t>Meeskonna pädevus ja võimekus</a:t>
                      </a:r>
                    </a:p>
                  </a:txBody>
                  <a:tcPr marL="68580" marR="33020" marT="7620" marB="0"/>
                </a:tc>
                <a:tc>
                  <a:txBody>
                    <a:bodyPr/>
                    <a:lstStyle/>
                    <a:p>
                      <a:pPr algn="ctr"/>
                      <a:r>
                        <a:rPr lang="et-EE" sz="2400" b="1" noProof="0" dirty="0">
                          <a:solidFill>
                            <a:schemeClr val="tx1"/>
                          </a:solidFill>
                          <a:latin typeface="+mn-lt"/>
                        </a:rPr>
                        <a:t>0-3</a:t>
                      </a:r>
                    </a:p>
                  </a:txBody>
                  <a:tcPr marL="68580" marR="33020" marT="7620" marB="0"/>
                </a:tc>
                <a:extLst>
                  <a:ext uri="{0D108BD9-81ED-4DB2-BD59-A6C34878D82A}">
                    <a16:rowId xmlns:a16="http://schemas.microsoft.com/office/drawing/2014/main" val="3911603204"/>
                  </a:ext>
                </a:extLst>
              </a:tr>
              <a:tr h="607790">
                <a:tc>
                  <a:txBody>
                    <a:bodyPr/>
                    <a:lstStyle/>
                    <a:p>
                      <a:pPr algn="l"/>
                      <a:r>
                        <a:rPr lang="et-EE" sz="2400" noProof="0" dirty="0">
                          <a:solidFill>
                            <a:schemeClr val="bg1"/>
                          </a:solidFill>
                          <a:effectLst/>
                          <a:latin typeface="+mn-lt"/>
                          <a:ea typeface="Arial" panose="020B0604020202020204" pitchFamily="34" charset="0"/>
                          <a:cs typeface="Times New Roman" panose="02020603050405020304" pitchFamily="18" charset="0"/>
                        </a:rPr>
                        <a:t>Tegevusvaldkond</a:t>
                      </a:r>
                    </a:p>
                  </a:txBody>
                  <a:tcPr marL="68580" marR="33020" marT="7620" marB="0"/>
                </a:tc>
                <a:tc>
                  <a:txBody>
                    <a:bodyPr/>
                    <a:lstStyle/>
                    <a:p>
                      <a:pPr algn="ctr"/>
                      <a:r>
                        <a:rPr lang="et-EE" sz="2400" b="1" noProof="0" dirty="0">
                          <a:solidFill>
                            <a:schemeClr val="tx1"/>
                          </a:solidFill>
                          <a:effectLst/>
                          <a:latin typeface="+mn-lt"/>
                          <a:ea typeface="Arial" panose="020B0604020202020204" pitchFamily="34" charset="0"/>
                          <a:cs typeface="Times New Roman" panose="02020603050405020304" pitchFamily="18" charset="0"/>
                        </a:rPr>
                        <a:t>1 või 3</a:t>
                      </a:r>
                    </a:p>
                  </a:txBody>
                  <a:tcPr marL="68580" marR="33020" marT="7620" marB="0"/>
                </a:tc>
                <a:extLst>
                  <a:ext uri="{0D108BD9-81ED-4DB2-BD59-A6C34878D82A}">
                    <a16:rowId xmlns:a16="http://schemas.microsoft.com/office/drawing/2014/main" val="1071230197"/>
                  </a:ext>
                </a:extLst>
              </a:tr>
              <a:tr h="761446">
                <a:tc>
                  <a:txBody>
                    <a:bodyPr/>
                    <a:lstStyle/>
                    <a:p>
                      <a:pPr algn="l"/>
                      <a:r>
                        <a:rPr lang="et-EE" sz="2400" noProof="0" dirty="0">
                          <a:solidFill>
                            <a:schemeClr val="bg1"/>
                          </a:solidFill>
                          <a:effectLst/>
                          <a:latin typeface="+mn-lt"/>
                          <a:ea typeface="Arial" panose="020B0604020202020204" pitchFamily="34" charset="0"/>
                          <a:cs typeface="Times New Roman" panose="02020603050405020304" pitchFamily="18" charset="0"/>
                        </a:rPr>
                        <a:t>Koostöö (lisapunkt)</a:t>
                      </a:r>
                    </a:p>
                  </a:txBody>
                  <a:tcPr marL="68580" marR="33020" marT="7620" marB="0"/>
                </a:tc>
                <a:tc>
                  <a:txBody>
                    <a:bodyPr/>
                    <a:lstStyle/>
                    <a:p>
                      <a:pPr algn="ctr"/>
                      <a:r>
                        <a:rPr lang="et-EE" sz="2400" b="1" noProof="0" dirty="0">
                          <a:solidFill>
                            <a:schemeClr val="tx1"/>
                          </a:solidFill>
                          <a:effectLst/>
                          <a:latin typeface="+mn-lt"/>
                          <a:ea typeface="Arial" panose="020B0604020202020204" pitchFamily="34" charset="0"/>
                          <a:cs typeface="Times New Roman" panose="02020603050405020304" pitchFamily="18" charset="0"/>
                        </a:rPr>
                        <a:t>1</a:t>
                      </a:r>
                    </a:p>
                  </a:txBody>
                  <a:tcPr marL="68580" marR="33020" marT="7620" marB="0"/>
                </a:tc>
                <a:extLst>
                  <a:ext uri="{0D108BD9-81ED-4DB2-BD59-A6C34878D82A}">
                    <a16:rowId xmlns:a16="http://schemas.microsoft.com/office/drawing/2014/main" val="3496291787"/>
                  </a:ext>
                </a:extLst>
              </a:tr>
            </a:tbl>
          </a:graphicData>
        </a:graphic>
      </p:graphicFrame>
    </p:spTree>
    <p:extLst>
      <p:ext uri="{BB962C8B-B14F-4D97-AF65-F5344CB8AC3E}">
        <p14:creationId xmlns:p14="http://schemas.microsoft.com/office/powerpoint/2010/main" val="3554979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FCEB9-72F6-B5C5-1915-875652C37CC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81E8C21F-001A-A99F-92C5-9DAD2F32FB4E}"/>
              </a:ext>
            </a:extLst>
          </p:cNvPr>
          <p:cNvSpPr>
            <a:spLocks noGrp="1"/>
          </p:cNvSpPr>
          <p:nvPr>
            <p:ph type="title"/>
          </p:nvPr>
        </p:nvSpPr>
        <p:spPr>
          <a:xfrm>
            <a:off x="576896" y="567378"/>
            <a:ext cx="10739262" cy="1080029"/>
          </a:xfrm>
        </p:spPr>
        <p:txBody>
          <a:bodyPr/>
          <a:lstStyle/>
          <a:p>
            <a:r>
              <a:rPr lang="et-EE" noProof="0" dirty="0">
                <a:solidFill>
                  <a:schemeClr val="tx2"/>
                </a:solidFill>
              </a:rPr>
              <a:t>Tegevuse elluviimine</a:t>
            </a:r>
          </a:p>
        </p:txBody>
      </p:sp>
      <p:sp>
        <p:nvSpPr>
          <p:cNvPr id="6" name="Ristkülik 5">
            <a:extLst>
              <a:ext uri="{FF2B5EF4-FFF2-40B4-BE49-F238E27FC236}">
                <a16:creationId xmlns:a16="http://schemas.microsoft.com/office/drawing/2014/main" id="{A3CE36AD-DAB2-A941-AF60-78F4E28A1741}"/>
              </a:ext>
            </a:extLst>
          </p:cNvPr>
          <p:cNvSpPr/>
          <p:nvPr/>
        </p:nvSpPr>
        <p:spPr>
          <a:xfrm>
            <a:off x="576896" y="1248102"/>
            <a:ext cx="10639986" cy="392928"/>
          </a:xfrm>
          <a:prstGeom prst="rect">
            <a:avLst/>
          </a:prstGeom>
        </p:spPr>
        <p:txBody>
          <a:bodyPr wrap="square">
            <a:spAutoFit/>
          </a:bodyPr>
          <a:lstStyle/>
          <a:p>
            <a:pPr>
              <a:spcAft>
                <a:spcPts val="567"/>
              </a:spcAft>
            </a:pPr>
            <a:endParaRPr lang="et-EE" sz="1890" noProof="0" dirty="0">
              <a:latin typeface="+mj-lt"/>
              <a:ea typeface="Calibri" panose="020F0502020204030204" pitchFamily="34" charset="0"/>
              <a:cs typeface="Times New Roman" panose="02020603050405020304" pitchFamily="18" charset="0"/>
            </a:endParaRPr>
          </a:p>
        </p:txBody>
      </p:sp>
      <p:sp>
        <p:nvSpPr>
          <p:cNvPr id="3" name="Sisu kohatäide 2">
            <a:extLst>
              <a:ext uri="{FF2B5EF4-FFF2-40B4-BE49-F238E27FC236}">
                <a16:creationId xmlns:a16="http://schemas.microsoft.com/office/drawing/2014/main" id="{A68B8EDE-C664-035B-B7E5-4AFB2E27B7EB}"/>
              </a:ext>
            </a:extLst>
          </p:cNvPr>
          <p:cNvSpPr>
            <a:spLocks noGrp="1"/>
          </p:cNvSpPr>
          <p:nvPr>
            <p:ph idx="1"/>
          </p:nvPr>
        </p:nvSpPr>
        <p:spPr>
          <a:xfrm>
            <a:off x="580710" y="1295871"/>
            <a:ext cx="10139947" cy="4275502"/>
          </a:xfrm>
        </p:spPr>
        <p:txBody>
          <a:bodyPr>
            <a:noAutofit/>
          </a:bodyPr>
          <a:lstStyle/>
          <a:p>
            <a:pPr marL="342900" indent="-342900">
              <a:lnSpc>
                <a:spcPct val="100000"/>
              </a:lnSpc>
              <a:spcAft>
                <a:spcPts val="600"/>
              </a:spcAft>
              <a:buClr>
                <a:schemeClr val="tx2"/>
              </a:buClr>
              <a:buFont typeface="Wingdings" panose="05000000000000000000" pitchFamily="2" charset="2"/>
              <a:buChar char="§"/>
            </a:pPr>
            <a:r>
              <a:rPr lang="et-EE" sz="2400" dirty="0">
                <a:latin typeface="+mj-lt"/>
              </a:rPr>
              <a:t>Projekt tuleb ellu viia</a:t>
            </a:r>
            <a:r>
              <a:rPr lang="et-EE" sz="2400" b="0" i="0" u="none" strike="noStrike" baseline="0" noProof="0" dirty="0">
                <a:solidFill>
                  <a:srgbClr val="000000"/>
                </a:solidFill>
                <a:latin typeface="+mj-lt"/>
              </a:rPr>
              <a:t>, sh kõik elluviimist tõendavad dokumendid tuleb esitada, ning võtta vara sihipäraselt kasutusse </a:t>
            </a:r>
            <a:r>
              <a:rPr lang="et-EE" sz="2400" b="0" i="0" u="none" strike="noStrike" baseline="0" noProof="0" dirty="0">
                <a:solidFill>
                  <a:schemeClr val="tx2"/>
                </a:solidFill>
                <a:latin typeface="+mj-lt"/>
              </a:rPr>
              <a:t>kahe aasta jooksul</a:t>
            </a:r>
            <a:r>
              <a:rPr lang="et-EE" sz="2400" b="0" i="0" u="none" strike="noStrike" baseline="0" noProof="0" dirty="0">
                <a:solidFill>
                  <a:srgbClr val="000000"/>
                </a:solidFill>
                <a:latin typeface="+mj-lt"/>
              </a:rPr>
              <a:t> arvates PRIA poolt taotluse rahuldamise otsuse tegemisest, kuid hiljemalt 30. juunil 2029. </a:t>
            </a:r>
          </a:p>
          <a:p>
            <a:pPr marL="342900" indent="-342900">
              <a:lnSpc>
                <a:spcPct val="100000"/>
              </a:lnSpc>
              <a:spcAft>
                <a:spcPts val="600"/>
              </a:spcAft>
              <a:buClr>
                <a:schemeClr val="tx2"/>
              </a:buClr>
              <a:buFont typeface="Wingdings" panose="05000000000000000000" pitchFamily="2" charset="2"/>
              <a:buChar char="§"/>
            </a:pPr>
            <a:r>
              <a:rPr lang="et-EE" sz="2400" b="0" i="0" u="none" strike="noStrike" baseline="0" noProof="0" dirty="0">
                <a:solidFill>
                  <a:srgbClr val="000000"/>
                </a:solidFill>
                <a:latin typeface="+mj-lt"/>
              </a:rPr>
              <a:t>Liisingu puhul vara sihipäraselt kasutusse </a:t>
            </a:r>
            <a:r>
              <a:rPr lang="et-EE" sz="2400" b="0" i="0" u="none" strike="noStrike" baseline="0" noProof="0" dirty="0">
                <a:solidFill>
                  <a:schemeClr val="tx2"/>
                </a:solidFill>
                <a:latin typeface="+mj-lt"/>
              </a:rPr>
              <a:t>kahe aasta jooksul </a:t>
            </a:r>
            <a:r>
              <a:rPr lang="et-EE" sz="2400" b="0" i="0" u="none" strike="noStrike" baseline="0" noProof="0" dirty="0">
                <a:solidFill>
                  <a:srgbClr val="000000"/>
                </a:solidFill>
                <a:latin typeface="+mj-lt"/>
              </a:rPr>
              <a:t>ja viib tegevuse ellu </a:t>
            </a:r>
            <a:r>
              <a:rPr lang="et-EE" sz="2400" b="0" i="0" u="none" strike="noStrike" baseline="0" noProof="0" dirty="0">
                <a:solidFill>
                  <a:schemeClr val="tx2"/>
                </a:solidFill>
                <a:latin typeface="+mj-lt"/>
              </a:rPr>
              <a:t>viie aasta jooksul </a:t>
            </a:r>
            <a:r>
              <a:rPr lang="et-EE" sz="2400" b="0" i="0" u="none" strike="noStrike" baseline="0" noProof="0" dirty="0">
                <a:solidFill>
                  <a:srgbClr val="000000"/>
                </a:solidFill>
                <a:latin typeface="+mj-lt"/>
              </a:rPr>
              <a:t>arvates PRIA poolt taotluse rahuldamise otsuse tegemisest, kuid hiljemalt 30. juunil 2029</a:t>
            </a:r>
          </a:p>
          <a:p>
            <a:pPr marL="342900" indent="-342900">
              <a:lnSpc>
                <a:spcPct val="100000"/>
              </a:lnSpc>
              <a:spcAft>
                <a:spcPts val="600"/>
              </a:spcAft>
              <a:buClr>
                <a:schemeClr val="tx2"/>
              </a:buClr>
              <a:buFont typeface="Wingdings" panose="05000000000000000000" pitchFamily="2" charset="2"/>
              <a:buChar char="§"/>
            </a:pPr>
            <a:r>
              <a:rPr lang="et-EE" sz="2400" dirty="0">
                <a:latin typeface="+mj-lt"/>
              </a:rPr>
              <a:t>T</a:t>
            </a:r>
            <a:r>
              <a:rPr lang="et-EE" sz="2400" b="0" i="0" u="none" strike="noStrike" baseline="0" noProof="0" dirty="0" err="1">
                <a:solidFill>
                  <a:srgbClr val="000000"/>
                </a:solidFill>
                <a:latin typeface="+mj-lt"/>
              </a:rPr>
              <a:t>oetuse</a:t>
            </a:r>
            <a:r>
              <a:rPr lang="et-EE" sz="2400" b="0" i="0" u="none" strike="noStrike" baseline="0" noProof="0" dirty="0">
                <a:solidFill>
                  <a:srgbClr val="000000"/>
                </a:solidFill>
                <a:latin typeface="+mj-lt"/>
              </a:rPr>
              <a:t> abil soetatud ja ehitatud vara kasutab sihtotstarbeliselt vähemalt </a:t>
            </a:r>
            <a:r>
              <a:rPr lang="et-EE" sz="2400" b="0" i="0" u="none" strike="noStrike" baseline="0" noProof="0" dirty="0">
                <a:solidFill>
                  <a:schemeClr val="tx2"/>
                </a:solidFill>
                <a:latin typeface="+mj-lt"/>
              </a:rPr>
              <a:t>kolm aastat </a:t>
            </a:r>
            <a:r>
              <a:rPr lang="et-EE" sz="2400" b="0" i="0" u="none" strike="noStrike" baseline="0" noProof="0" dirty="0">
                <a:solidFill>
                  <a:srgbClr val="000000"/>
                </a:solidFill>
                <a:latin typeface="+mj-lt"/>
              </a:rPr>
              <a:t>arvates PRIA poolt </a:t>
            </a:r>
            <a:r>
              <a:rPr lang="et-EE" sz="2400" b="0" i="0" u="none" strike="noStrike" baseline="0" noProof="0" dirty="0">
                <a:solidFill>
                  <a:schemeClr val="tx2"/>
                </a:solidFill>
                <a:latin typeface="+mj-lt"/>
              </a:rPr>
              <a:t>viimase toetusosa maksmisest </a:t>
            </a:r>
            <a:r>
              <a:rPr lang="et-EE" sz="2400" b="0" i="0" u="none" strike="noStrike" baseline="0" noProof="0" dirty="0">
                <a:solidFill>
                  <a:srgbClr val="000000"/>
                </a:solidFill>
                <a:latin typeface="+mj-lt"/>
              </a:rPr>
              <a:t>või liisingu puhul kuni viimase toetusosa maksmiseni, kuid hiljemalt 30. juunil 2029 </a:t>
            </a:r>
          </a:p>
          <a:p>
            <a:pPr marL="342900" indent="-342900">
              <a:lnSpc>
                <a:spcPct val="100000"/>
              </a:lnSpc>
              <a:spcAft>
                <a:spcPts val="600"/>
              </a:spcAft>
              <a:buClr>
                <a:schemeClr val="tx2"/>
              </a:buClr>
              <a:buFont typeface="Wingdings" panose="05000000000000000000" pitchFamily="2" charset="2"/>
              <a:buChar char="§"/>
            </a:pPr>
            <a:r>
              <a:rPr lang="et-EE" sz="2400" b="0" i="0" u="none" strike="noStrike" baseline="0" noProof="0" dirty="0">
                <a:solidFill>
                  <a:srgbClr val="000000"/>
                </a:solidFill>
                <a:latin typeface="+mj-lt"/>
              </a:rPr>
              <a:t>Liisinguleping võib olla sõlmitud kestusega kuni viis aastat </a:t>
            </a:r>
          </a:p>
          <a:p>
            <a:pPr marL="342900" indent="-342900">
              <a:lnSpc>
                <a:spcPct val="100000"/>
              </a:lnSpc>
              <a:spcAft>
                <a:spcPts val="600"/>
              </a:spcAft>
              <a:buClr>
                <a:schemeClr val="tx2"/>
              </a:buClr>
              <a:buFont typeface="Wingdings" panose="05000000000000000000" pitchFamily="2" charset="2"/>
              <a:buChar char="§"/>
            </a:pPr>
            <a:r>
              <a:rPr lang="et-EE" sz="2400" b="0" i="0" u="none" strike="noStrike" baseline="0" noProof="0" dirty="0">
                <a:solidFill>
                  <a:srgbClr val="000000"/>
                </a:solidFill>
                <a:latin typeface="+mj-lt"/>
              </a:rPr>
              <a:t>Kui ehitusseadustiku kohaselt on nõutud ehitusluba või ehitusteatis, peab see olema </a:t>
            </a:r>
            <a:r>
              <a:rPr lang="et-EE" sz="2400" b="0" i="0" u="none" strike="noStrike" baseline="0" noProof="0" dirty="0">
                <a:solidFill>
                  <a:schemeClr val="tx2"/>
                </a:solidFill>
                <a:latin typeface="+mj-lt"/>
              </a:rPr>
              <a:t>hiljemalt esimese maksetaotluse esitamise ajaks </a:t>
            </a:r>
            <a:r>
              <a:rPr lang="et-EE" sz="2400" b="0" i="0" u="none" strike="noStrike" baseline="0" noProof="0" dirty="0">
                <a:solidFill>
                  <a:srgbClr val="000000"/>
                </a:solidFill>
                <a:latin typeface="+mj-lt"/>
              </a:rPr>
              <a:t>kättesaadav ehitisregistrist</a:t>
            </a:r>
            <a:endParaRPr lang="et-EE" sz="2400" b="0" i="0" noProof="0" dirty="0">
              <a:solidFill>
                <a:srgbClr val="333333"/>
              </a:solidFill>
              <a:effectLst/>
              <a:latin typeface="+mj-lt"/>
            </a:endParaRPr>
          </a:p>
        </p:txBody>
      </p:sp>
    </p:spTree>
    <p:extLst>
      <p:ext uri="{BB962C8B-B14F-4D97-AF65-F5344CB8AC3E}">
        <p14:creationId xmlns:p14="http://schemas.microsoft.com/office/powerpoint/2010/main" val="2029566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AC8629-F739-124B-3D8B-FEBC1D2BD04A}"/>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FD85196-9302-8F04-7E0B-CC404089C798}"/>
              </a:ext>
            </a:extLst>
          </p:cNvPr>
          <p:cNvSpPr>
            <a:spLocks noGrp="1"/>
          </p:cNvSpPr>
          <p:nvPr>
            <p:ph type="title"/>
          </p:nvPr>
        </p:nvSpPr>
        <p:spPr>
          <a:xfrm>
            <a:off x="576896" y="567378"/>
            <a:ext cx="10739262" cy="1080029"/>
          </a:xfrm>
        </p:spPr>
        <p:txBody>
          <a:bodyPr/>
          <a:lstStyle/>
          <a:p>
            <a:r>
              <a:rPr lang="et-EE" noProof="0" dirty="0">
                <a:solidFill>
                  <a:schemeClr val="tx2"/>
                </a:solidFill>
              </a:rPr>
              <a:t>Ostumenetlus</a:t>
            </a:r>
          </a:p>
        </p:txBody>
      </p:sp>
      <p:sp>
        <p:nvSpPr>
          <p:cNvPr id="6" name="Ristkülik 5">
            <a:extLst>
              <a:ext uri="{FF2B5EF4-FFF2-40B4-BE49-F238E27FC236}">
                <a16:creationId xmlns:a16="http://schemas.microsoft.com/office/drawing/2014/main" id="{FFA96CAD-A9C1-D1E8-F77F-9DF5E77B6670}"/>
              </a:ext>
            </a:extLst>
          </p:cNvPr>
          <p:cNvSpPr/>
          <p:nvPr/>
        </p:nvSpPr>
        <p:spPr>
          <a:xfrm>
            <a:off x="576896" y="1248102"/>
            <a:ext cx="10639986" cy="392928"/>
          </a:xfrm>
          <a:prstGeom prst="rect">
            <a:avLst/>
          </a:prstGeom>
        </p:spPr>
        <p:txBody>
          <a:bodyPr wrap="square">
            <a:spAutoFit/>
          </a:bodyPr>
          <a:lstStyle/>
          <a:p>
            <a:pPr>
              <a:spcAft>
                <a:spcPts val="567"/>
              </a:spcAft>
            </a:pPr>
            <a:endParaRPr lang="et-EE" sz="1890" noProof="0" dirty="0">
              <a:latin typeface="+mj-lt"/>
              <a:ea typeface="Calibri" panose="020F0502020204030204" pitchFamily="34" charset="0"/>
              <a:cs typeface="Times New Roman" panose="02020603050405020304" pitchFamily="18" charset="0"/>
            </a:endParaRPr>
          </a:p>
        </p:txBody>
      </p:sp>
      <p:sp>
        <p:nvSpPr>
          <p:cNvPr id="3" name="Sisu kohatäide 2">
            <a:extLst>
              <a:ext uri="{FF2B5EF4-FFF2-40B4-BE49-F238E27FC236}">
                <a16:creationId xmlns:a16="http://schemas.microsoft.com/office/drawing/2014/main" id="{A155AB4D-4ECF-757B-1E63-06EB72A59DE8}"/>
              </a:ext>
            </a:extLst>
          </p:cNvPr>
          <p:cNvSpPr>
            <a:spLocks noGrp="1"/>
          </p:cNvSpPr>
          <p:nvPr>
            <p:ph idx="1"/>
          </p:nvPr>
        </p:nvSpPr>
        <p:spPr/>
        <p:txBody>
          <a:bodyPr>
            <a:noAutofit/>
          </a:bodyPr>
          <a:lstStyle/>
          <a:p>
            <a:pPr marL="342900" indent="-342900" algn="l">
              <a:lnSpc>
                <a:spcPct val="100000"/>
              </a:lnSpc>
              <a:spcAft>
                <a:spcPts val="600"/>
              </a:spcAft>
              <a:buClr>
                <a:schemeClr val="tx2"/>
              </a:buClr>
              <a:buFont typeface="Wingdings" panose="05000000000000000000" pitchFamily="2" charset="2"/>
              <a:buChar char="§"/>
            </a:pPr>
            <a:r>
              <a:rPr lang="et-EE" sz="2400" i="0" noProof="0" dirty="0">
                <a:solidFill>
                  <a:srgbClr val="333333"/>
                </a:solidFill>
                <a:effectLst/>
                <a:latin typeface="+mj-lt"/>
              </a:rPr>
              <a:t>Kui eeldatav käibemaksuta maksumus on </a:t>
            </a:r>
            <a:r>
              <a:rPr lang="et-EE" sz="2400" i="0" noProof="0" dirty="0">
                <a:solidFill>
                  <a:schemeClr val="tx2"/>
                </a:solidFill>
                <a:effectLst/>
                <a:latin typeface="+mj-lt"/>
              </a:rPr>
              <a:t>alla 30 000 euro</a:t>
            </a:r>
            <a:r>
              <a:rPr lang="et-EE" sz="2400" i="0" noProof="0" dirty="0">
                <a:solidFill>
                  <a:srgbClr val="333333"/>
                </a:solidFill>
                <a:effectLst/>
                <a:latin typeface="+mj-lt"/>
              </a:rPr>
              <a:t>, kuid projekti raames tellitava töö või teenuse või soetatava vara eeldatav käibemaksuta maksumus ületab 5000 eurot, küsitakse üksteisest sõltumatute pakkujate käest vähemalt </a:t>
            </a:r>
            <a:r>
              <a:rPr lang="et-EE" sz="2400" i="0" noProof="0" dirty="0">
                <a:solidFill>
                  <a:schemeClr val="tx2"/>
                </a:solidFill>
                <a:effectLst/>
                <a:latin typeface="+mj-lt"/>
              </a:rPr>
              <a:t>kolm võrreldavat hinnapakkumust</a:t>
            </a:r>
          </a:p>
          <a:p>
            <a:pPr marL="342900" indent="-342900" algn="l">
              <a:lnSpc>
                <a:spcPct val="100000"/>
              </a:lnSpc>
              <a:spcAft>
                <a:spcPts val="600"/>
              </a:spcAft>
              <a:buClr>
                <a:schemeClr val="tx2"/>
              </a:buClr>
              <a:buFont typeface="Wingdings" panose="05000000000000000000" pitchFamily="2" charset="2"/>
              <a:buChar char="§"/>
            </a:pPr>
            <a:r>
              <a:rPr lang="et-EE" sz="2400" i="0" noProof="0" dirty="0">
                <a:solidFill>
                  <a:srgbClr val="333333"/>
                </a:solidFill>
                <a:effectLst/>
                <a:latin typeface="+mj-lt"/>
              </a:rPr>
              <a:t>Kui projekti eeldatav käibemaksuta maksumus on </a:t>
            </a:r>
            <a:r>
              <a:rPr lang="et-EE" sz="2400" i="0" noProof="0" dirty="0">
                <a:solidFill>
                  <a:schemeClr val="tx2"/>
                </a:solidFill>
                <a:effectLst/>
                <a:latin typeface="+mj-lt"/>
              </a:rPr>
              <a:t>30 000 eurot </a:t>
            </a:r>
            <a:r>
              <a:rPr lang="et-EE" sz="2400" i="0" noProof="0" dirty="0">
                <a:solidFill>
                  <a:srgbClr val="333333"/>
                </a:solidFill>
                <a:effectLst/>
                <a:latin typeface="+mj-lt"/>
              </a:rPr>
              <a:t>või sellest suurem, peab toetuse saaja korraldama ostumenetluse </a:t>
            </a:r>
            <a:r>
              <a:rPr lang="et-EE" sz="2400" i="0" noProof="0" dirty="0">
                <a:solidFill>
                  <a:schemeClr val="tx2"/>
                </a:solidFill>
                <a:effectLst/>
                <a:latin typeface="+mj-lt"/>
              </a:rPr>
              <a:t>riigihangete registris</a:t>
            </a:r>
          </a:p>
          <a:p>
            <a:pPr marL="342900" indent="-342900" algn="l">
              <a:lnSpc>
                <a:spcPct val="100000"/>
              </a:lnSpc>
              <a:spcAft>
                <a:spcPts val="600"/>
              </a:spcAft>
              <a:buClr>
                <a:schemeClr val="tx2"/>
              </a:buClr>
              <a:buFont typeface="Wingdings" panose="05000000000000000000" pitchFamily="2" charset="2"/>
              <a:buChar char="§"/>
            </a:pPr>
            <a:r>
              <a:rPr lang="et-EE" sz="2400" i="0" noProof="0" dirty="0">
                <a:solidFill>
                  <a:srgbClr val="333333"/>
                </a:solidFill>
                <a:effectLst/>
                <a:latin typeface="+mj-lt"/>
              </a:rPr>
              <a:t>Kui toetuse saaja taotleb toetust </a:t>
            </a:r>
            <a:r>
              <a:rPr lang="et-EE" sz="2400" i="0" noProof="0" dirty="0">
                <a:solidFill>
                  <a:schemeClr val="tx2"/>
                </a:solidFill>
                <a:effectLst/>
                <a:latin typeface="+mj-lt"/>
              </a:rPr>
              <a:t>kasutatud masina/seadme </a:t>
            </a:r>
            <a:r>
              <a:rPr lang="et-EE" sz="2400" i="0" noProof="0" dirty="0">
                <a:solidFill>
                  <a:srgbClr val="333333"/>
                </a:solidFill>
                <a:effectLst/>
                <a:latin typeface="+mj-lt"/>
              </a:rPr>
              <a:t>soetamiseks, peab ta olema saanud vähemalt ühe hinnapakkumuse kasutatud masina/seadme kohta ja </a:t>
            </a:r>
            <a:r>
              <a:rPr lang="et-EE" sz="2400" i="0" noProof="0" dirty="0">
                <a:solidFill>
                  <a:schemeClr val="tx2"/>
                </a:solidFill>
                <a:effectLst/>
                <a:latin typeface="+mj-lt"/>
              </a:rPr>
              <a:t>kaks</a:t>
            </a:r>
            <a:r>
              <a:rPr lang="et-EE" sz="2400" i="0" noProof="0" dirty="0">
                <a:solidFill>
                  <a:srgbClr val="333333"/>
                </a:solidFill>
                <a:effectLst/>
                <a:latin typeface="+mj-lt"/>
              </a:rPr>
              <a:t> hinnapakkumust </a:t>
            </a:r>
            <a:r>
              <a:rPr lang="et-EE" sz="2400" i="0" noProof="0" dirty="0">
                <a:solidFill>
                  <a:schemeClr val="tx2"/>
                </a:solidFill>
                <a:effectLst/>
                <a:latin typeface="+mj-lt"/>
              </a:rPr>
              <a:t>uue samaväärse </a:t>
            </a:r>
            <a:r>
              <a:rPr lang="et-EE" sz="2400" i="0" noProof="0" dirty="0">
                <a:solidFill>
                  <a:srgbClr val="333333"/>
                </a:solidFill>
                <a:effectLst/>
                <a:latin typeface="+mj-lt"/>
              </a:rPr>
              <a:t>masina või seadme kohta</a:t>
            </a:r>
          </a:p>
        </p:txBody>
      </p:sp>
    </p:spTree>
    <p:extLst>
      <p:ext uri="{BB962C8B-B14F-4D97-AF65-F5344CB8AC3E}">
        <p14:creationId xmlns:p14="http://schemas.microsoft.com/office/powerpoint/2010/main" val="1515745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F26E9-8912-0635-DF50-BA64772260C5}"/>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886E92EA-8A15-48B8-4AC3-51AD87F01BB2}"/>
              </a:ext>
            </a:extLst>
          </p:cNvPr>
          <p:cNvSpPr>
            <a:spLocks noGrp="1"/>
          </p:cNvSpPr>
          <p:nvPr>
            <p:ph type="title"/>
          </p:nvPr>
        </p:nvSpPr>
        <p:spPr>
          <a:xfrm>
            <a:off x="576896" y="567378"/>
            <a:ext cx="10739262" cy="1080029"/>
          </a:xfrm>
        </p:spPr>
        <p:txBody>
          <a:bodyPr/>
          <a:lstStyle/>
          <a:p>
            <a:r>
              <a:rPr lang="et-EE" noProof="0" dirty="0">
                <a:solidFill>
                  <a:schemeClr val="tx2"/>
                </a:solidFill>
              </a:rPr>
              <a:t>Taotlemine</a:t>
            </a:r>
          </a:p>
        </p:txBody>
      </p:sp>
      <p:sp>
        <p:nvSpPr>
          <p:cNvPr id="6" name="Ristkülik 5">
            <a:extLst>
              <a:ext uri="{FF2B5EF4-FFF2-40B4-BE49-F238E27FC236}">
                <a16:creationId xmlns:a16="http://schemas.microsoft.com/office/drawing/2014/main" id="{15895964-5889-AC54-BB87-29FE543150A1}"/>
              </a:ext>
            </a:extLst>
          </p:cNvPr>
          <p:cNvSpPr/>
          <p:nvPr/>
        </p:nvSpPr>
        <p:spPr>
          <a:xfrm>
            <a:off x="576896" y="1248102"/>
            <a:ext cx="10639986" cy="392928"/>
          </a:xfrm>
          <a:prstGeom prst="rect">
            <a:avLst/>
          </a:prstGeom>
        </p:spPr>
        <p:txBody>
          <a:bodyPr wrap="square">
            <a:spAutoFit/>
          </a:bodyPr>
          <a:lstStyle/>
          <a:p>
            <a:pPr>
              <a:spcAft>
                <a:spcPts val="567"/>
              </a:spcAft>
            </a:pPr>
            <a:endParaRPr lang="et-EE" sz="1890" noProof="0" dirty="0">
              <a:latin typeface="+mj-lt"/>
              <a:ea typeface="Calibri" panose="020F0502020204030204" pitchFamily="34" charset="0"/>
              <a:cs typeface="Times New Roman" panose="02020603050405020304" pitchFamily="18" charset="0"/>
            </a:endParaRPr>
          </a:p>
        </p:txBody>
      </p:sp>
      <p:sp>
        <p:nvSpPr>
          <p:cNvPr id="3" name="Sisu kohatäide 2">
            <a:extLst>
              <a:ext uri="{FF2B5EF4-FFF2-40B4-BE49-F238E27FC236}">
                <a16:creationId xmlns:a16="http://schemas.microsoft.com/office/drawing/2014/main" id="{6DDEAE7F-76EF-438B-F917-CF4105D384A3}"/>
              </a:ext>
            </a:extLst>
          </p:cNvPr>
          <p:cNvSpPr>
            <a:spLocks noGrp="1"/>
          </p:cNvSpPr>
          <p:nvPr>
            <p:ph idx="1"/>
          </p:nvPr>
        </p:nvSpPr>
        <p:spPr/>
        <p:txBody>
          <a:bodyPr>
            <a:normAutofit/>
          </a:bodyPr>
          <a:lstStyle/>
          <a:p>
            <a:pPr marL="342900" indent="-342900">
              <a:lnSpc>
                <a:spcPct val="100000"/>
              </a:lnSpc>
              <a:spcAft>
                <a:spcPts val="600"/>
              </a:spcAft>
              <a:buClr>
                <a:schemeClr val="tx2"/>
              </a:buClr>
              <a:buFont typeface="Wingdings" panose="05000000000000000000" pitchFamily="2" charset="2"/>
              <a:buChar char="§"/>
            </a:pPr>
            <a:r>
              <a:rPr lang="et-EE" sz="2400" dirty="0">
                <a:solidFill>
                  <a:srgbClr val="333333"/>
                </a:solidFill>
                <a:latin typeface="+mj-lt"/>
              </a:rPr>
              <a:t>Taotlusi saab esitada </a:t>
            </a:r>
            <a:r>
              <a:rPr lang="et-EE" sz="2400" b="1" dirty="0">
                <a:solidFill>
                  <a:srgbClr val="333333"/>
                </a:solidFill>
                <a:latin typeface="+mj-lt"/>
              </a:rPr>
              <a:t>11.</a:t>
            </a:r>
            <a:r>
              <a:rPr lang="et-EE" sz="1800" dirty="0">
                <a:effectLst/>
                <a:latin typeface="Calibri" panose="020F0502020204030204" pitchFamily="34" charset="0"/>
                <a:ea typeface="Aptos" panose="020B0004020202020204" pitchFamily="34" charset="0"/>
                <a:cs typeface="Times New Roman" panose="02020603050405020304" pitchFamily="18" charset="0"/>
              </a:rPr>
              <a:t> </a:t>
            </a:r>
            <a:r>
              <a:rPr lang="et-EE" sz="1800" b="1" dirty="0">
                <a:effectLst/>
                <a:latin typeface="Calibri" panose="020F0502020204030204" pitchFamily="34" charset="0"/>
                <a:ea typeface="Aptos" panose="020B0004020202020204" pitchFamily="34" charset="0"/>
                <a:cs typeface="Times New Roman" panose="02020603050405020304" pitchFamily="18" charset="0"/>
              </a:rPr>
              <a:t>–</a:t>
            </a:r>
            <a:r>
              <a:rPr lang="et-EE" sz="2400" b="1" dirty="0">
                <a:solidFill>
                  <a:srgbClr val="333333"/>
                </a:solidFill>
                <a:latin typeface="+mj-lt"/>
              </a:rPr>
              <a:t> 18. detsembril 2024 </a:t>
            </a:r>
            <a:r>
              <a:rPr lang="et-EE" sz="2400" i="0" u="none" strike="noStrike" noProof="0" dirty="0">
                <a:solidFill>
                  <a:srgbClr val="006EB5"/>
                </a:solidFill>
                <a:effectLst/>
                <a:latin typeface="+mj-lt"/>
                <a:hlinkClick r:id="rId3" tooltip="(opens in a new window)"/>
              </a:rPr>
              <a:t>e-</a:t>
            </a:r>
            <a:r>
              <a:rPr lang="et-EE" sz="2400" i="0" u="none" strike="noStrike" noProof="0" dirty="0" err="1">
                <a:solidFill>
                  <a:srgbClr val="006EB5"/>
                </a:solidFill>
                <a:effectLst/>
                <a:latin typeface="+mj-lt"/>
                <a:hlinkClick r:id="rId3" tooltip="(opens in a new window)"/>
              </a:rPr>
              <a:t>PRIAs</a:t>
            </a:r>
            <a:endParaRPr lang="et-EE" sz="2400" i="0" u="none" strike="noStrike" noProof="0" dirty="0">
              <a:solidFill>
                <a:srgbClr val="006EB5"/>
              </a:solidFill>
              <a:effectLst/>
              <a:latin typeface="+mj-lt"/>
            </a:endParaRPr>
          </a:p>
          <a:p>
            <a:pPr marL="342900" indent="-342900">
              <a:lnSpc>
                <a:spcPct val="100000"/>
              </a:lnSpc>
              <a:spcAft>
                <a:spcPts val="600"/>
              </a:spcAft>
              <a:buClr>
                <a:schemeClr val="tx2"/>
              </a:buClr>
              <a:buFont typeface="Wingdings" panose="05000000000000000000" pitchFamily="2" charset="2"/>
              <a:buChar char="§"/>
            </a:pPr>
            <a:r>
              <a:rPr lang="et-EE" sz="2400" dirty="0">
                <a:solidFill>
                  <a:srgbClr val="333333"/>
                </a:solidFill>
                <a:latin typeface="+mj-lt"/>
              </a:rPr>
              <a:t>PRIA teeb otsused </a:t>
            </a:r>
            <a:r>
              <a:rPr lang="et-EE" sz="2400" b="1" dirty="0">
                <a:solidFill>
                  <a:srgbClr val="333333"/>
                </a:solidFill>
                <a:latin typeface="+mj-lt"/>
              </a:rPr>
              <a:t>80 </a:t>
            </a:r>
            <a:r>
              <a:rPr lang="et-EE" sz="2400" dirty="0">
                <a:solidFill>
                  <a:srgbClr val="333333"/>
                </a:solidFill>
                <a:latin typeface="+mj-lt"/>
              </a:rPr>
              <a:t>tööpäeva jooksul (hiljemalt aprillis 2025)</a:t>
            </a:r>
          </a:p>
          <a:p>
            <a:pPr marL="342900" indent="-342900">
              <a:lnSpc>
                <a:spcPct val="100000"/>
              </a:lnSpc>
              <a:spcAft>
                <a:spcPts val="600"/>
              </a:spcAft>
              <a:buClr>
                <a:schemeClr val="tx2"/>
              </a:buClr>
              <a:buFont typeface="Wingdings" panose="05000000000000000000" pitchFamily="2" charset="2"/>
              <a:buChar char="§"/>
            </a:pPr>
            <a:endParaRPr lang="et-EE" sz="2400" b="0" i="0" noProof="0" dirty="0">
              <a:solidFill>
                <a:srgbClr val="333333"/>
              </a:solidFill>
              <a:effectLst/>
              <a:latin typeface="+mj-lt"/>
            </a:endParaRPr>
          </a:p>
          <a:p>
            <a:pPr>
              <a:lnSpc>
                <a:spcPct val="100000"/>
              </a:lnSpc>
              <a:spcAft>
                <a:spcPts val="600"/>
              </a:spcAft>
              <a:buClr>
                <a:schemeClr val="tx2"/>
              </a:buClr>
            </a:pPr>
            <a:r>
              <a:rPr lang="et-EE" sz="3000" b="0" i="0" noProof="0" dirty="0">
                <a:solidFill>
                  <a:schemeClr val="tx2"/>
                </a:solidFill>
                <a:effectLst/>
                <a:latin typeface="+mj-lt"/>
              </a:rPr>
              <a:t>https://www.pria.ee/toetused/bioressursside-vaarindamise-investeeringutoetus-2024</a:t>
            </a:r>
          </a:p>
        </p:txBody>
      </p:sp>
    </p:spTree>
    <p:extLst>
      <p:ext uri="{BB962C8B-B14F-4D97-AF65-F5344CB8AC3E}">
        <p14:creationId xmlns:p14="http://schemas.microsoft.com/office/powerpoint/2010/main" val="3284491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p:txBody>
          <a:bodyPr/>
          <a:lstStyle/>
          <a:p>
            <a:br>
              <a:rPr lang="et-EE" sz="6000" b="0" i="0" noProof="0" dirty="0">
                <a:solidFill>
                  <a:srgbClr val="333333"/>
                </a:solidFill>
                <a:effectLst/>
                <a:latin typeface="Aino" panose="02000603040504020204" pitchFamily="50" charset="0"/>
              </a:rPr>
            </a:br>
            <a:br>
              <a:rPr lang="et-EE" b="1" noProof="0" dirty="0">
                <a:solidFill>
                  <a:schemeClr val="accent1"/>
                </a:solidFill>
              </a:rPr>
            </a:br>
            <a:r>
              <a:rPr lang="et-EE" b="1" noProof="0" dirty="0">
                <a:solidFill>
                  <a:schemeClr val="accent1"/>
                </a:solidFill>
              </a:rPr>
              <a:t>Aitäh!</a:t>
            </a:r>
          </a:p>
        </p:txBody>
      </p:sp>
      <p:sp>
        <p:nvSpPr>
          <p:cNvPr id="11" name="Subtitle 10"/>
          <p:cNvSpPr>
            <a:spLocks noGrp="1"/>
          </p:cNvSpPr>
          <p:nvPr>
            <p:ph type="subTitle" idx="1"/>
          </p:nvPr>
        </p:nvSpPr>
        <p:spPr>
          <a:xfrm>
            <a:off x="1368000" y="5256311"/>
            <a:ext cx="9433597" cy="936104"/>
          </a:xfrm>
        </p:spPr>
        <p:txBody>
          <a:bodyPr/>
          <a:lstStyle/>
          <a:p>
            <a:r>
              <a:rPr lang="et-EE" sz="2400" noProof="0" dirty="0">
                <a:solidFill>
                  <a:schemeClr val="accent1"/>
                </a:solidFill>
              </a:rPr>
              <a:t>argo.peepson@agri.ee 																															</a:t>
            </a:r>
          </a:p>
          <a:p>
            <a:r>
              <a:rPr lang="et-EE" sz="2400" noProof="0" dirty="0">
                <a:solidFill>
                  <a:schemeClr val="accent1"/>
                </a:solidFill>
              </a:rPr>
              <a:t>																	</a:t>
            </a:r>
          </a:p>
        </p:txBody>
      </p:sp>
    </p:spTree>
    <p:extLst>
      <p:ext uri="{BB962C8B-B14F-4D97-AF65-F5344CB8AC3E}">
        <p14:creationId xmlns:p14="http://schemas.microsoft.com/office/powerpoint/2010/main" val="1788917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BA6AB-F33D-34B9-ABF2-080BF72599CD}"/>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AA86DFA-0C46-2B57-AE37-EAB70440837B}"/>
              </a:ext>
            </a:extLst>
          </p:cNvPr>
          <p:cNvSpPr>
            <a:spLocks noGrp="1"/>
          </p:cNvSpPr>
          <p:nvPr>
            <p:ph type="title"/>
          </p:nvPr>
        </p:nvSpPr>
        <p:spPr>
          <a:xfrm>
            <a:off x="576896" y="546140"/>
            <a:ext cx="10739262" cy="1080029"/>
          </a:xfrm>
        </p:spPr>
        <p:txBody>
          <a:bodyPr/>
          <a:lstStyle/>
          <a:p>
            <a:r>
              <a:rPr lang="et-EE" sz="3591" noProof="0" dirty="0">
                <a:solidFill>
                  <a:schemeClr val="tx2"/>
                </a:solidFill>
                <a:latin typeface="Arial Narrow" panose="020B0606020202030204" pitchFamily="34" charset="0"/>
              </a:rPr>
              <a:t>Miks?</a:t>
            </a:r>
          </a:p>
        </p:txBody>
      </p:sp>
      <p:sp>
        <p:nvSpPr>
          <p:cNvPr id="11" name="Sisu kohatäide 2">
            <a:extLst>
              <a:ext uri="{FF2B5EF4-FFF2-40B4-BE49-F238E27FC236}">
                <a16:creationId xmlns:a16="http://schemas.microsoft.com/office/drawing/2014/main" id="{4254EE5D-DCED-43A5-7C46-A6C923456693}"/>
              </a:ext>
            </a:extLst>
          </p:cNvPr>
          <p:cNvSpPr>
            <a:spLocks noGrp="1"/>
          </p:cNvSpPr>
          <p:nvPr>
            <p:ph idx="1"/>
          </p:nvPr>
        </p:nvSpPr>
        <p:spPr>
          <a:xfrm>
            <a:off x="576896" y="1444566"/>
            <a:ext cx="10153066" cy="4274847"/>
          </a:xfrm>
        </p:spPr>
        <p:txBody>
          <a:bodyPr>
            <a:noAutofit/>
          </a:bodyPr>
          <a:lstStyle/>
          <a:p>
            <a:pPr marL="342900" indent="-342900">
              <a:lnSpc>
                <a:spcPct val="100000"/>
              </a:lnSpc>
              <a:spcAft>
                <a:spcPts val="600"/>
              </a:spcAft>
              <a:buClr>
                <a:schemeClr val="tx2"/>
              </a:buClr>
              <a:buFont typeface="Wingdings" panose="05000000000000000000" pitchFamily="2" charset="2"/>
              <a:buChar char="§"/>
            </a:pPr>
            <a:r>
              <a:rPr lang="et-EE" sz="2400" b="0" i="0" u="none" strike="noStrike" baseline="0" noProof="0" dirty="0">
                <a:solidFill>
                  <a:srgbClr val="000000"/>
                </a:solidFill>
                <a:latin typeface="+mj-lt"/>
              </a:rPr>
              <a:t>Eesti on bioressurssidega väga hästi varustatud, kitsaskohaks on tagasihoidlik töötlemisvõimekus ja vähene lisandväärtus </a:t>
            </a:r>
          </a:p>
          <a:p>
            <a:pPr marL="342900" indent="-342900">
              <a:lnSpc>
                <a:spcPct val="100000"/>
              </a:lnSpc>
              <a:spcAft>
                <a:spcPts val="600"/>
              </a:spcAft>
              <a:buClr>
                <a:schemeClr val="tx2"/>
              </a:buClr>
              <a:buFont typeface="Wingdings" panose="05000000000000000000" pitchFamily="2" charset="2"/>
              <a:buChar char="§"/>
            </a:pPr>
            <a:r>
              <a:rPr lang="et-EE" sz="2400" b="0" i="0" u="none" strike="noStrike" baseline="0" noProof="0" dirty="0">
                <a:solidFill>
                  <a:srgbClr val="000000"/>
                </a:solidFill>
                <a:latin typeface="+mj-lt"/>
              </a:rPr>
              <a:t>Ringbiomajanduse põhimõtete rakendamist, kõrval- ja kaassaaduse ning jääkide kasutust pidurdab muu hulgas puuduv (või vananenud) tehniline baas ning tehnoloogia</a:t>
            </a:r>
          </a:p>
          <a:p>
            <a:pPr marL="342900" indent="-342900">
              <a:lnSpc>
                <a:spcPct val="100000"/>
              </a:lnSpc>
              <a:spcAft>
                <a:spcPts val="600"/>
              </a:spcAft>
              <a:buClr>
                <a:schemeClr val="tx2"/>
              </a:buClr>
              <a:buFont typeface="Wingdings" panose="05000000000000000000" pitchFamily="2" charset="2"/>
              <a:buChar char="§"/>
            </a:pPr>
            <a:r>
              <a:rPr lang="et-EE" sz="2400" dirty="0">
                <a:latin typeface="+mj-lt"/>
              </a:rPr>
              <a:t>Eriti väiksemates ettevõtetes on piiratud võimalused kõrvalsaaduste töötlemise lahenduste kasutuselevõtuks</a:t>
            </a:r>
            <a:endParaRPr lang="et-EE" sz="2400" dirty="0">
              <a:solidFill>
                <a:srgbClr val="00B050"/>
              </a:solidFill>
              <a:latin typeface="+mj-lt"/>
              <a:cs typeface="Calibri" panose="020F0502020204030204" pitchFamily="34" charset="0"/>
            </a:endParaRPr>
          </a:p>
        </p:txBody>
      </p:sp>
      <p:sp>
        <p:nvSpPr>
          <p:cNvPr id="6" name="Ristkülik 5">
            <a:extLst>
              <a:ext uri="{FF2B5EF4-FFF2-40B4-BE49-F238E27FC236}">
                <a16:creationId xmlns:a16="http://schemas.microsoft.com/office/drawing/2014/main" id="{CDE231D8-2C62-AFB0-3AB6-F4AA61C7BE5D}"/>
              </a:ext>
            </a:extLst>
          </p:cNvPr>
          <p:cNvSpPr/>
          <p:nvPr/>
        </p:nvSpPr>
        <p:spPr>
          <a:xfrm>
            <a:off x="576896" y="1248102"/>
            <a:ext cx="10639986" cy="392928"/>
          </a:xfrm>
          <a:prstGeom prst="rect">
            <a:avLst/>
          </a:prstGeom>
        </p:spPr>
        <p:txBody>
          <a:bodyPr wrap="square">
            <a:spAutoFit/>
          </a:bodyPr>
          <a:lstStyle/>
          <a:p>
            <a:pPr>
              <a:spcAft>
                <a:spcPts val="567"/>
              </a:spcAft>
            </a:pPr>
            <a:endParaRPr lang="et-EE" sz="1890" noProof="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7480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a:xfrm>
            <a:off x="576896" y="546140"/>
            <a:ext cx="10739262" cy="1080029"/>
          </a:xfrm>
        </p:spPr>
        <p:txBody>
          <a:bodyPr/>
          <a:lstStyle/>
          <a:p>
            <a:r>
              <a:rPr lang="et-EE" sz="3591" noProof="0" dirty="0">
                <a:solidFill>
                  <a:schemeClr val="tx2"/>
                </a:solidFill>
                <a:latin typeface="Arial Narrow" panose="020B0606020202030204" pitchFamily="34" charset="0"/>
              </a:rPr>
              <a:t>Eesmärk ja toetatavad tegevused</a:t>
            </a:r>
          </a:p>
        </p:txBody>
      </p:sp>
      <p:sp>
        <p:nvSpPr>
          <p:cNvPr id="11" name="Sisu kohatäide 2"/>
          <p:cNvSpPr>
            <a:spLocks noGrp="1"/>
          </p:cNvSpPr>
          <p:nvPr>
            <p:ph idx="1"/>
          </p:nvPr>
        </p:nvSpPr>
        <p:spPr>
          <a:xfrm>
            <a:off x="576896" y="1444566"/>
            <a:ext cx="10153066" cy="4274847"/>
          </a:xfrm>
        </p:spPr>
        <p:txBody>
          <a:bodyPr>
            <a:noAutofit/>
          </a:bodyPr>
          <a:lstStyle/>
          <a:p>
            <a:pPr marL="285750" indent="-285750">
              <a:lnSpc>
                <a:spcPct val="100000"/>
              </a:lnSpc>
              <a:spcAft>
                <a:spcPts val="600"/>
              </a:spcAft>
              <a:buClr>
                <a:schemeClr val="accent1"/>
              </a:buClr>
              <a:buFont typeface="Wingdings" panose="05000000000000000000" pitchFamily="2" charset="2"/>
              <a:buChar char="§"/>
            </a:pPr>
            <a:r>
              <a:rPr lang="et-EE" sz="2400" b="1" kern="50" noProof="0" dirty="0">
                <a:latin typeface="+mj-lt"/>
                <a:ea typeface="SimSun" panose="02010600030101010101" pitchFamily="2" charset="-122"/>
                <a:cs typeface="Mangal" panose="02040503050203030202" pitchFamily="18" charset="0"/>
              </a:rPr>
              <a:t>R</a:t>
            </a:r>
            <a:r>
              <a:rPr lang="et-EE" sz="2400" b="1" kern="50" noProof="0" dirty="0">
                <a:effectLst/>
                <a:latin typeface="+mj-lt"/>
                <a:ea typeface="SimSun" panose="02010600030101010101" pitchFamily="2" charset="-122"/>
                <a:cs typeface="Mangal" panose="02040503050203030202" pitchFamily="18" charset="0"/>
              </a:rPr>
              <a:t>ingbiomajanduse edendamiseks </a:t>
            </a:r>
            <a:r>
              <a:rPr lang="et-EE" sz="2400" b="1" kern="50" noProof="0" dirty="0">
                <a:solidFill>
                  <a:schemeClr val="accent1"/>
                </a:solidFill>
                <a:effectLst/>
                <a:latin typeface="+mj-lt"/>
                <a:ea typeface="SimSun" panose="02010600030101010101" pitchFamily="2" charset="-122"/>
              </a:rPr>
              <a:t>kõrvalsaaduste </a:t>
            </a:r>
            <a:r>
              <a:rPr lang="et-EE" sz="2400" b="1" kern="50" noProof="0" dirty="0">
                <a:solidFill>
                  <a:schemeClr val="tx2"/>
                </a:solidFill>
                <a:effectLst/>
                <a:latin typeface="+mj-lt"/>
                <a:ea typeface="SimSun" panose="02010600030101010101" pitchFamily="2" charset="-122"/>
              </a:rPr>
              <a:t>väärindamise ja töötlemise võimekuse suurendamine</a:t>
            </a:r>
          </a:p>
          <a:p>
            <a:pPr marL="285750" indent="-285750">
              <a:lnSpc>
                <a:spcPct val="100000"/>
              </a:lnSpc>
              <a:spcAft>
                <a:spcPts val="600"/>
              </a:spcAft>
              <a:buClr>
                <a:schemeClr val="accent1"/>
              </a:buClr>
              <a:buFont typeface="Wingdings" panose="05000000000000000000" pitchFamily="2" charset="2"/>
              <a:buChar char="§"/>
            </a:pPr>
            <a:r>
              <a:rPr lang="et-EE" sz="2400" i="0" u="none" strike="noStrike" baseline="0" noProof="0" dirty="0">
                <a:solidFill>
                  <a:srgbClr val="000000"/>
                </a:solidFill>
                <a:latin typeface="+mj-lt"/>
              </a:rPr>
              <a:t>Toetatakse kõrvalsaaduste ringlussevõttu või suurema lisandväärtusega toodeteks töötlemise võimekust suurendava </a:t>
            </a:r>
            <a:r>
              <a:rPr lang="et-EE" sz="2400" i="0" u="none" strike="noStrike" baseline="0" noProof="0" dirty="0">
                <a:solidFill>
                  <a:schemeClr val="tx2"/>
                </a:solidFill>
                <a:latin typeface="+mj-lt"/>
              </a:rPr>
              <a:t>masina või seadme </a:t>
            </a:r>
            <a:r>
              <a:rPr lang="et-EE" sz="2400" i="0" u="none" strike="noStrike" baseline="0" noProof="0" dirty="0">
                <a:solidFill>
                  <a:srgbClr val="000000"/>
                </a:solidFill>
                <a:latin typeface="+mj-lt"/>
              </a:rPr>
              <a:t>soetamist</a:t>
            </a:r>
          </a:p>
          <a:p>
            <a:pPr marL="285750" indent="-285750">
              <a:lnSpc>
                <a:spcPct val="100000"/>
              </a:lnSpc>
              <a:spcAft>
                <a:spcPts val="600"/>
              </a:spcAft>
              <a:buClr>
                <a:schemeClr val="accent1"/>
              </a:buClr>
              <a:buFont typeface="Wingdings" panose="05000000000000000000" pitchFamily="2" charset="2"/>
              <a:buChar char="§"/>
            </a:pPr>
            <a:r>
              <a:rPr lang="et-EE" sz="2400" i="0" u="none" strike="noStrike" baseline="0" noProof="0" dirty="0">
                <a:solidFill>
                  <a:schemeClr val="tx2"/>
                </a:solidFill>
                <a:latin typeface="+mj-lt"/>
              </a:rPr>
              <a:t>Koos</a:t>
            </a:r>
            <a:r>
              <a:rPr lang="et-EE" sz="2400" i="0" u="none" strike="noStrike" baseline="0" noProof="0" dirty="0">
                <a:solidFill>
                  <a:srgbClr val="000000"/>
                </a:solidFill>
                <a:latin typeface="+mj-lt"/>
              </a:rPr>
              <a:t> masina või seadme soetamisega ka: </a:t>
            </a:r>
          </a:p>
          <a:p>
            <a:pPr marL="720725" indent="-268288">
              <a:lnSpc>
                <a:spcPct val="100000"/>
              </a:lnSpc>
              <a:spcAft>
                <a:spcPts val="600"/>
              </a:spcAft>
              <a:buFontTx/>
              <a:buChar char="-"/>
            </a:pPr>
            <a:r>
              <a:rPr lang="et-EE" sz="2400" i="0" u="none" strike="noStrike" baseline="0" noProof="0" dirty="0">
                <a:solidFill>
                  <a:srgbClr val="000000"/>
                </a:solidFill>
                <a:latin typeface="+mj-lt"/>
              </a:rPr>
              <a:t>vajaliku </a:t>
            </a:r>
            <a:r>
              <a:rPr lang="et-EE" sz="2400" i="0" u="none" strike="noStrike" baseline="0" noProof="0" dirty="0">
                <a:solidFill>
                  <a:schemeClr val="tx2"/>
                </a:solidFill>
                <a:latin typeface="+mj-lt"/>
              </a:rPr>
              <a:t>tarkvara</a:t>
            </a:r>
            <a:r>
              <a:rPr lang="et-EE" sz="2400" i="0" u="none" strike="noStrike" baseline="0" noProof="0" dirty="0">
                <a:solidFill>
                  <a:srgbClr val="000000"/>
                </a:solidFill>
                <a:latin typeface="+mj-lt"/>
              </a:rPr>
              <a:t>, </a:t>
            </a:r>
            <a:r>
              <a:rPr lang="et-EE" sz="2400" i="0" u="none" strike="noStrike" baseline="0" noProof="0" dirty="0">
                <a:solidFill>
                  <a:schemeClr val="tx2"/>
                </a:solidFill>
                <a:latin typeface="+mj-lt"/>
              </a:rPr>
              <a:t>infotehnoloogilise lahenduse </a:t>
            </a:r>
            <a:r>
              <a:rPr lang="et-EE" sz="2400" i="0" u="none" strike="noStrike" baseline="0" noProof="0" dirty="0">
                <a:solidFill>
                  <a:srgbClr val="000000"/>
                </a:solidFill>
                <a:latin typeface="+mj-lt"/>
              </a:rPr>
              <a:t>või kasutatava </a:t>
            </a:r>
            <a:r>
              <a:rPr lang="et-EE" sz="2400" i="0" u="none" strike="noStrike" baseline="0" noProof="0" dirty="0">
                <a:solidFill>
                  <a:schemeClr val="tx2"/>
                </a:solidFill>
                <a:latin typeface="+mj-lt"/>
              </a:rPr>
              <a:t>patendi</a:t>
            </a:r>
            <a:r>
              <a:rPr lang="et-EE" sz="2400" i="0" u="none" strike="noStrike" baseline="0" noProof="0" dirty="0">
                <a:solidFill>
                  <a:srgbClr val="000000"/>
                </a:solidFill>
                <a:latin typeface="+mj-lt"/>
              </a:rPr>
              <a:t>, </a:t>
            </a:r>
            <a:r>
              <a:rPr lang="et-EE" sz="2400" i="0" u="none" strike="noStrike" baseline="0" noProof="0" dirty="0">
                <a:solidFill>
                  <a:schemeClr val="tx2"/>
                </a:solidFill>
                <a:latin typeface="+mj-lt"/>
              </a:rPr>
              <a:t>litsentsi</a:t>
            </a:r>
            <a:r>
              <a:rPr lang="et-EE" sz="2400" i="0" u="none" strike="noStrike" baseline="0" noProof="0" dirty="0">
                <a:solidFill>
                  <a:srgbClr val="000000"/>
                </a:solidFill>
                <a:latin typeface="+mj-lt"/>
              </a:rPr>
              <a:t> või </a:t>
            </a:r>
            <a:r>
              <a:rPr lang="et-EE" sz="2400" i="0" u="none" strike="noStrike" baseline="0" noProof="0" dirty="0">
                <a:solidFill>
                  <a:schemeClr val="tx2"/>
                </a:solidFill>
                <a:latin typeface="+mj-lt"/>
              </a:rPr>
              <a:t>kasuliku mudeli </a:t>
            </a:r>
            <a:r>
              <a:rPr lang="et-EE" sz="2400" i="0" u="none" strike="noStrike" baseline="0" noProof="0" dirty="0">
                <a:solidFill>
                  <a:srgbClr val="000000"/>
                </a:solidFill>
                <a:latin typeface="+mj-lt"/>
              </a:rPr>
              <a:t>soetamine </a:t>
            </a:r>
          </a:p>
          <a:p>
            <a:pPr marL="720725" indent="-268288">
              <a:lnSpc>
                <a:spcPct val="100000"/>
              </a:lnSpc>
              <a:spcAft>
                <a:spcPts val="600"/>
              </a:spcAft>
              <a:buFontTx/>
              <a:buChar char="-"/>
            </a:pPr>
            <a:r>
              <a:rPr lang="et-EE" sz="2400" i="0" u="none" strike="noStrike" baseline="0" noProof="0" dirty="0">
                <a:solidFill>
                  <a:srgbClr val="000000"/>
                </a:solidFill>
                <a:latin typeface="+mj-lt"/>
              </a:rPr>
              <a:t>vajalike </a:t>
            </a:r>
            <a:r>
              <a:rPr lang="et-EE" sz="2400" i="0" u="none" strike="noStrike" baseline="0" noProof="0" dirty="0">
                <a:solidFill>
                  <a:schemeClr val="tx2"/>
                </a:solidFill>
                <a:latin typeface="+mj-lt"/>
              </a:rPr>
              <a:t>ehitustööde</a:t>
            </a:r>
            <a:r>
              <a:rPr lang="et-EE" sz="2400" i="0" u="none" strike="noStrike" baseline="0" noProof="0" dirty="0">
                <a:solidFill>
                  <a:srgbClr val="000000"/>
                </a:solidFill>
                <a:latin typeface="+mj-lt"/>
              </a:rPr>
              <a:t> tegemist, kui see ei moodusta taotleja kogu projektist suuremat osa (alla 50%)</a:t>
            </a:r>
            <a:endParaRPr lang="et-EE" sz="2400" noProof="0" dirty="0">
              <a:latin typeface="+mj-lt"/>
            </a:endParaRPr>
          </a:p>
          <a:p>
            <a:pPr marL="432008" indent="-432008">
              <a:lnSpc>
                <a:spcPct val="100000"/>
              </a:lnSpc>
              <a:spcAft>
                <a:spcPts val="600"/>
              </a:spcAft>
              <a:buFont typeface="Wingdings" panose="05000000000000000000" pitchFamily="2" charset="2"/>
              <a:buChar char="§"/>
            </a:pPr>
            <a:endParaRPr lang="et-EE" sz="2400" noProof="0" dirty="0">
              <a:latin typeface="+mj-lt"/>
            </a:endParaRPr>
          </a:p>
          <a:p>
            <a:pPr>
              <a:lnSpc>
                <a:spcPct val="100000"/>
              </a:lnSpc>
              <a:spcAft>
                <a:spcPts val="600"/>
              </a:spcAft>
            </a:pPr>
            <a:endParaRPr lang="et-EE" sz="2400" noProof="0" dirty="0">
              <a:solidFill>
                <a:srgbClr val="00B050"/>
              </a:solidFill>
              <a:latin typeface="+mj-lt"/>
              <a:cs typeface="Calibri" panose="020F0502020204030204" pitchFamily="34" charset="0"/>
            </a:endParaRPr>
          </a:p>
        </p:txBody>
      </p:sp>
      <p:sp>
        <p:nvSpPr>
          <p:cNvPr id="6" name="Ristkülik 5"/>
          <p:cNvSpPr/>
          <p:nvPr/>
        </p:nvSpPr>
        <p:spPr>
          <a:xfrm>
            <a:off x="576896" y="1248102"/>
            <a:ext cx="10639986" cy="392928"/>
          </a:xfrm>
          <a:prstGeom prst="rect">
            <a:avLst/>
          </a:prstGeom>
        </p:spPr>
        <p:txBody>
          <a:bodyPr wrap="square">
            <a:spAutoFit/>
          </a:bodyPr>
          <a:lstStyle/>
          <a:p>
            <a:pPr>
              <a:spcAft>
                <a:spcPts val="567"/>
              </a:spcAft>
            </a:pPr>
            <a:endParaRPr lang="et-EE" sz="1890" noProof="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2757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a:xfrm>
            <a:off x="576896" y="567378"/>
            <a:ext cx="10739262" cy="1080029"/>
          </a:xfrm>
        </p:spPr>
        <p:txBody>
          <a:bodyPr/>
          <a:lstStyle/>
          <a:p>
            <a:r>
              <a:rPr lang="et-EE" noProof="0" dirty="0">
                <a:solidFill>
                  <a:schemeClr val="tx2"/>
                </a:solidFill>
              </a:rPr>
              <a:t>Sihtgrupp</a:t>
            </a:r>
          </a:p>
        </p:txBody>
      </p:sp>
      <p:sp>
        <p:nvSpPr>
          <p:cNvPr id="6" name="Ristkülik 5"/>
          <p:cNvSpPr/>
          <p:nvPr/>
        </p:nvSpPr>
        <p:spPr>
          <a:xfrm>
            <a:off x="576896" y="1248102"/>
            <a:ext cx="10639986" cy="392928"/>
          </a:xfrm>
          <a:prstGeom prst="rect">
            <a:avLst/>
          </a:prstGeom>
        </p:spPr>
        <p:txBody>
          <a:bodyPr wrap="square">
            <a:spAutoFit/>
          </a:bodyPr>
          <a:lstStyle/>
          <a:p>
            <a:pPr>
              <a:spcAft>
                <a:spcPts val="567"/>
              </a:spcAft>
            </a:pPr>
            <a:endParaRPr lang="et-EE" sz="1890" noProof="0" dirty="0">
              <a:latin typeface="+mj-lt"/>
              <a:ea typeface="Calibri" panose="020F0502020204030204" pitchFamily="34" charset="0"/>
              <a:cs typeface="Times New Roman" panose="02020603050405020304" pitchFamily="18" charset="0"/>
            </a:endParaRPr>
          </a:p>
        </p:txBody>
      </p:sp>
      <p:sp>
        <p:nvSpPr>
          <p:cNvPr id="3" name="Sisu kohatäide 2">
            <a:extLst>
              <a:ext uri="{FF2B5EF4-FFF2-40B4-BE49-F238E27FC236}">
                <a16:creationId xmlns:a16="http://schemas.microsoft.com/office/drawing/2014/main" id="{9565013C-7EA8-66E5-BDAD-D03E0E98C047}"/>
              </a:ext>
            </a:extLst>
          </p:cNvPr>
          <p:cNvSpPr>
            <a:spLocks noGrp="1"/>
          </p:cNvSpPr>
          <p:nvPr>
            <p:ph idx="1"/>
          </p:nvPr>
        </p:nvSpPr>
        <p:spPr/>
        <p:txBody>
          <a:bodyPr/>
          <a:lstStyle/>
          <a:p>
            <a:pPr marL="342900" indent="-342900">
              <a:lnSpc>
                <a:spcPct val="100000"/>
              </a:lnSpc>
              <a:spcAft>
                <a:spcPts val="600"/>
              </a:spcAft>
              <a:buClr>
                <a:schemeClr val="accent1"/>
              </a:buClr>
              <a:buFont typeface="Wingdings" panose="05000000000000000000" pitchFamily="2" charset="2"/>
              <a:buChar char="§"/>
            </a:pPr>
            <a:r>
              <a:rPr lang="et-EE" sz="2400" b="1" kern="0" noProof="0" dirty="0">
                <a:solidFill>
                  <a:schemeClr val="accent1"/>
                </a:solidFill>
                <a:latin typeface="+mj-lt"/>
                <a:ea typeface="Times New Roman" panose="02020603050405020304" pitchFamily="18" charset="0"/>
              </a:rPr>
              <a:t>V</a:t>
            </a:r>
            <a:r>
              <a:rPr lang="et-EE" sz="2400" b="1" kern="0" noProof="0" dirty="0">
                <a:solidFill>
                  <a:schemeClr val="accent1"/>
                </a:solidFill>
                <a:effectLst/>
                <a:latin typeface="+mj-lt"/>
                <a:ea typeface="Times New Roman" panose="02020603050405020304" pitchFamily="18" charset="0"/>
              </a:rPr>
              <a:t>äikese</a:t>
            </a:r>
            <a:r>
              <a:rPr lang="et-EE" sz="2400" kern="0" noProof="0" dirty="0">
                <a:solidFill>
                  <a:srgbClr val="202020"/>
                </a:solidFill>
                <a:effectLst/>
                <a:latin typeface="+mj-lt"/>
                <a:ea typeface="Times New Roman" panose="02020603050405020304" pitchFamily="18" charset="0"/>
              </a:rPr>
              <a:t> suurusega või </a:t>
            </a:r>
            <a:r>
              <a:rPr lang="et-EE" sz="2400" b="1" kern="0" noProof="0" dirty="0">
                <a:solidFill>
                  <a:schemeClr val="accent1"/>
                </a:solidFill>
                <a:effectLst/>
                <a:latin typeface="+mj-lt"/>
                <a:ea typeface="Times New Roman" panose="02020603050405020304" pitchFamily="18" charset="0"/>
              </a:rPr>
              <a:t>mikroettevõtja</a:t>
            </a:r>
            <a:r>
              <a:rPr lang="et-EE" sz="2400" kern="0" noProof="0" dirty="0">
                <a:solidFill>
                  <a:schemeClr val="tx1"/>
                </a:solidFill>
                <a:effectLst/>
                <a:latin typeface="+mj-lt"/>
                <a:ea typeface="Times New Roman" panose="02020603050405020304" pitchFamily="18" charset="0"/>
              </a:rPr>
              <a:t>, põhitegevusala</a:t>
            </a:r>
            <a:r>
              <a:rPr lang="et-EE" sz="2400" kern="0" noProof="0" dirty="0">
                <a:solidFill>
                  <a:srgbClr val="202020"/>
                </a:solidFill>
                <a:effectLst/>
                <a:latin typeface="+mj-lt"/>
                <a:ea typeface="Times New Roman" panose="02020603050405020304" pitchFamily="18" charset="0"/>
              </a:rPr>
              <a:t>: </a:t>
            </a:r>
          </a:p>
          <a:p>
            <a:pPr marL="806450" indent="-268288">
              <a:lnSpc>
                <a:spcPct val="100000"/>
              </a:lnSpc>
              <a:spcAft>
                <a:spcPts val="600"/>
              </a:spcAft>
              <a:buClr>
                <a:schemeClr val="accent1"/>
              </a:buClr>
              <a:buFont typeface="Arial" panose="020B0604020202020204" pitchFamily="34" charset="0"/>
              <a:buChar char="•"/>
            </a:pPr>
            <a:r>
              <a:rPr lang="et-EE" sz="2400" dirty="0">
                <a:solidFill>
                  <a:srgbClr val="202020"/>
                </a:solidFill>
                <a:latin typeface="+mj-lt"/>
              </a:rPr>
              <a:t>T</a:t>
            </a:r>
            <a:r>
              <a:rPr lang="et-EE" sz="2400" b="0" i="0" dirty="0">
                <a:solidFill>
                  <a:srgbClr val="202020"/>
                </a:solidFill>
                <a:effectLst/>
                <a:latin typeface="+mj-lt"/>
              </a:rPr>
              <a:t>aime- ja loomakasvatus, jahindus ja neid teenindavad tegevusalad (</a:t>
            </a:r>
            <a:r>
              <a:rPr lang="et-EE" sz="2400" b="1" i="0" dirty="0">
                <a:solidFill>
                  <a:srgbClr val="202020"/>
                </a:solidFill>
                <a:effectLst/>
                <a:latin typeface="+mj-lt"/>
              </a:rPr>
              <a:t>EMTAK-i jao A alajagu 01</a:t>
            </a:r>
            <a:r>
              <a:rPr lang="et-EE" sz="2400" b="0" i="0" dirty="0">
                <a:solidFill>
                  <a:srgbClr val="202020"/>
                </a:solidFill>
                <a:effectLst/>
                <a:latin typeface="+mj-lt"/>
              </a:rPr>
              <a:t>) </a:t>
            </a:r>
          </a:p>
          <a:p>
            <a:pPr marL="806450" indent="-268288">
              <a:lnSpc>
                <a:spcPct val="100000"/>
              </a:lnSpc>
              <a:spcAft>
                <a:spcPts val="600"/>
              </a:spcAft>
              <a:buClr>
                <a:schemeClr val="accent1"/>
              </a:buClr>
              <a:buFont typeface="Arial" panose="020B0604020202020204" pitchFamily="34" charset="0"/>
              <a:buChar char="•"/>
            </a:pPr>
            <a:r>
              <a:rPr lang="et-EE" sz="2400" dirty="0">
                <a:solidFill>
                  <a:srgbClr val="202020"/>
                </a:solidFill>
                <a:latin typeface="+mj-lt"/>
              </a:rPr>
              <a:t>M</a:t>
            </a:r>
            <a:r>
              <a:rPr lang="et-EE" sz="2400" b="0" i="0" dirty="0">
                <a:solidFill>
                  <a:srgbClr val="202020"/>
                </a:solidFill>
                <a:effectLst/>
                <a:latin typeface="+mj-lt"/>
              </a:rPr>
              <a:t>etsamajandus ja metsavarumine (</a:t>
            </a:r>
            <a:r>
              <a:rPr lang="et-EE" sz="2400" b="1" i="0" dirty="0">
                <a:solidFill>
                  <a:srgbClr val="202020"/>
                </a:solidFill>
                <a:effectLst/>
                <a:latin typeface="+mj-lt"/>
              </a:rPr>
              <a:t>EMTAK-i jao A alajagu 02</a:t>
            </a:r>
            <a:r>
              <a:rPr lang="et-EE" sz="2400" b="0" i="0" dirty="0">
                <a:solidFill>
                  <a:srgbClr val="202020"/>
                </a:solidFill>
                <a:effectLst/>
                <a:latin typeface="+mj-lt"/>
              </a:rPr>
              <a:t>)</a:t>
            </a:r>
          </a:p>
          <a:p>
            <a:pPr marL="806450" indent="-268288">
              <a:lnSpc>
                <a:spcPct val="100000"/>
              </a:lnSpc>
              <a:spcAft>
                <a:spcPts val="600"/>
              </a:spcAft>
              <a:buClr>
                <a:schemeClr val="accent1"/>
              </a:buClr>
              <a:buFont typeface="Arial" panose="020B0604020202020204" pitchFamily="34" charset="0"/>
              <a:buChar char="•"/>
            </a:pPr>
            <a:r>
              <a:rPr lang="et-EE" sz="2400" dirty="0">
                <a:solidFill>
                  <a:srgbClr val="202020"/>
                </a:solidFill>
                <a:latin typeface="+mj-lt"/>
              </a:rPr>
              <a:t>T</a:t>
            </a:r>
            <a:r>
              <a:rPr lang="et-EE" sz="2400" b="0" i="0" dirty="0">
                <a:solidFill>
                  <a:srgbClr val="202020"/>
                </a:solidFill>
                <a:effectLst/>
                <a:latin typeface="+mj-lt"/>
              </a:rPr>
              <a:t>oiduainete tootmine (</a:t>
            </a:r>
            <a:r>
              <a:rPr lang="et-EE" sz="2400" b="1" i="0" dirty="0">
                <a:solidFill>
                  <a:srgbClr val="202020"/>
                </a:solidFill>
                <a:effectLst/>
                <a:latin typeface="+mj-lt"/>
              </a:rPr>
              <a:t>EMTAK-i jao C alajagu 10</a:t>
            </a:r>
            <a:r>
              <a:rPr lang="et-EE" sz="2400" b="0" i="0" dirty="0">
                <a:solidFill>
                  <a:srgbClr val="202020"/>
                </a:solidFill>
                <a:effectLst/>
                <a:latin typeface="+mj-lt"/>
              </a:rPr>
              <a:t>), </a:t>
            </a:r>
            <a:r>
              <a:rPr lang="et-EE" sz="2400" b="0" i="1" dirty="0">
                <a:solidFill>
                  <a:srgbClr val="202020"/>
                </a:solidFill>
                <a:effectLst/>
                <a:latin typeface="+mj-lt"/>
              </a:rPr>
              <a:t>välja arvatud kala, vähilaadsete ja limuste töötlemine ja säilitamine (EMTAK-i jao C alajagu 102)</a:t>
            </a:r>
          </a:p>
          <a:p>
            <a:pPr marL="806450" indent="-268288">
              <a:lnSpc>
                <a:spcPct val="100000"/>
              </a:lnSpc>
              <a:spcAft>
                <a:spcPts val="600"/>
              </a:spcAft>
              <a:buClr>
                <a:schemeClr val="accent1"/>
              </a:buClr>
              <a:buFont typeface="Arial" panose="020B0604020202020204" pitchFamily="34" charset="0"/>
              <a:buChar char="•"/>
            </a:pPr>
            <a:r>
              <a:rPr lang="et-EE" sz="2400" dirty="0">
                <a:solidFill>
                  <a:srgbClr val="202020"/>
                </a:solidFill>
                <a:latin typeface="+mj-lt"/>
              </a:rPr>
              <a:t>J</a:t>
            </a:r>
            <a:r>
              <a:rPr lang="et-EE" sz="2400" b="0" i="0" dirty="0">
                <a:solidFill>
                  <a:srgbClr val="202020"/>
                </a:solidFill>
                <a:effectLst/>
                <a:latin typeface="+mj-lt"/>
              </a:rPr>
              <a:t>oogitootmine (</a:t>
            </a:r>
            <a:r>
              <a:rPr lang="et-EE" sz="2400" b="1" i="0" dirty="0">
                <a:solidFill>
                  <a:srgbClr val="202020"/>
                </a:solidFill>
                <a:effectLst/>
                <a:latin typeface="+mj-lt"/>
              </a:rPr>
              <a:t>EMTAK-i jao C alajagu 11</a:t>
            </a:r>
            <a:r>
              <a:rPr lang="et-EE" sz="2400" b="0" i="0" dirty="0">
                <a:solidFill>
                  <a:srgbClr val="202020"/>
                </a:solidFill>
                <a:effectLst/>
                <a:latin typeface="+mj-lt"/>
              </a:rPr>
              <a:t>)</a:t>
            </a:r>
            <a:endParaRPr lang="et-EE" sz="2400" kern="50" noProof="0" dirty="0">
              <a:effectLst/>
              <a:latin typeface="+mj-lt"/>
              <a:ea typeface="SimSun" panose="02010600030101010101" pitchFamily="2" charset="-122"/>
            </a:endParaRPr>
          </a:p>
          <a:p>
            <a:pPr>
              <a:lnSpc>
                <a:spcPct val="100000"/>
              </a:lnSpc>
              <a:spcAft>
                <a:spcPts val="600"/>
              </a:spcAft>
            </a:pPr>
            <a:endParaRPr lang="et-EE" sz="2400" noProof="0" dirty="0">
              <a:latin typeface="+mj-lt"/>
            </a:endParaRPr>
          </a:p>
        </p:txBody>
      </p:sp>
    </p:spTree>
    <p:extLst>
      <p:ext uri="{BB962C8B-B14F-4D97-AF65-F5344CB8AC3E}">
        <p14:creationId xmlns:p14="http://schemas.microsoft.com/office/powerpoint/2010/main" val="130453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4F983-08AA-8C96-6F3D-71EAAB2E46F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74C6846-76E0-0E0A-8202-4165124FE2C4}"/>
              </a:ext>
            </a:extLst>
          </p:cNvPr>
          <p:cNvSpPr>
            <a:spLocks noGrp="1"/>
          </p:cNvSpPr>
          <p:nvPr>
            <p:ph type="title"/>
          </p:nvPr>
        </p:nvSpPr>
        <p:spPr>
          <a:xfrm>
            <a:off x="576896" y="567378"/>
            <a:ext cx="10739262" cy="1080029"/>
          </a:xfrm>
        </p:spPr>
        <p:txBody>
          <a:bodyPr/>
          <a:lstStyle/>
          <a:p>
            <a:r>
              <a:rPr lang="et-EE" noProof="0" dirty="0">
                <a:solidFill>
                  <a:schemeClr val="tx2"/>
                </a:solidFill>
              </a:rPr>
              <a:t>Nõuded taotlejale</a:t>
            </a:r>
          </a:p>
        </p:txBody>
      </p:sp>
      <p:sp>
        <p:nvSpPr>
          <p:cNvPr id="6" name="Ristkülik 5">
            <a:extLst>
              <a:ext uri="{FF2B5EF4-FFF2-40B4-BE49-F238E27FC236}">
                <a16:creationId xmlns:a16="http://schemas.microsoft.com/office/drawing/2014/main" id="{ADE3BB95-1097-8639-5903-AE698FB2AE46}"/>
              </a:ext>
            </a:extLst>
          </p:cNvPr>
          <p:cNvSpPr/>
          <p:nvPr/>
        </p:nvSpPr>
        <p:spPr>
          <a:xfrm>
            <a:off x="576896" y="1248102"/>
            <a:ext cx="10639986" cy="392928"/>
          </a:xfrm>
          <a:prstGeom prst="rect">
            <a:avLst/>
          </a:prstGeom>
        </p:spPr>
        <p:txBody>
          <a:bodyPr wrap="square">
            <a:spAutoFit/>
          </a:bodyPr>
          <a:lstStyle/>
          <a:p>
            <a:pPr>
              <a:spcAft>
                <a:spcPts val="567"/>
              </a:spcAft>
            </a:pPr>
            <a:endParaRPr lang="et-EE" sz="1890" noProof="0" dirty="0">
              <a:latin typeface="+mj-lt"/>
              <a:ea typeface="Calibri" panose="020F0502020204030204" pitchFamily="34" charset="0"/>
              <a:cs typeface="Times New Roman" panose="02020603050405020304" pitchFamily="18" charset="0"/>
            </a:endParaRPr>
          </a:p>
        </p:txBody>
      </p:sp>
      <p:sp>
        <p:nvSpPr>
          <p:cNvPr id="3" name="Sisu kohatäide 2">
            <a:extLst>
              <a:ext uri="{FF2B5EF4-FFF2-40B4-BE49-F238E27FC236}">
                <a16:creationId xmlns:a16="http://schemas.microsoft.com/office/drawing/2014/main" id="{0E89EE44-81CC-9028-D455-F73AA74EE954}"/>
              </a:ext>
            </a:extLst>
          </p:cNvPr>
          <p:cNvSpPr>
            <a:spLocks noGrp="1"/>
          </p:cNvSpPr>
          <p:nvPr>
            <p:ph idx="1"/>
          </p:nvPr>
        </p:nvSpPr>
        <p:spPr/>
        <p:txBody>
          <a:bodyPr/>
          <a:lstStyle/>
          <a:p>
            <a:pPr marL="285750" indent="-285750">
              <a:lnSpc>
                <a:spcPct val="100000"/>
              </a:lnSpc>
              <a:spcAft>
                <a:spcPts val="600"/>
              </a:spcAft>
              <a:buClr>
                <a:schemeClr val="tx2"/>
              </a:buClr>
              <a:buFont typeface="Wingdings" panose="05000000000000000000" pitchFamily="2" charset="2"/>
              <a:buChar char="§"/>
            </a:pPr>
            <a:r>
              <a:rPr lang="et-EE" sz="2400" b="0" i="0" noProof="0" dirty="0">
                <a:solidFill>
                  <a:srgbClr val="202020"/>
                </a:solidFill>
                <a:effectLst/>
                <a:latin typeface="+mj-lt"/>
              </a:rPr>
              <a:t>Taotleja on enne taotluse esitamist tegutsenud </a:t>
            </a:r>
            <a:r>
              <a:rPr lang="et-EE" sz="2400" b="0" i="0" noProof="0" dirty="0">
                <a:solidFill>
                  <a:schemeClr val="tx2"/>
                </a:solidFill>
                <a:effectLst/>
                <a:latin typeface="+mj-lt"/>
              </a:rPr>
              <a:t>vähemalt kaks majandusaastat</a:t>
            </a:r>
          </a:p>
          <a:p>
            <a:pPr marL="285750" indent="-285750">
              <a:lnSpc>
                <a:spcPct val="100000"/>
              </a:lnSpc>
              <a:spcAft>
                <a:spcPts val="600"/>
              </a:spcAft>
              <a:buClr>
                <a:schemeClr val="tx2"/>
              </a:buClr>
              <a:buFont typeface="Wingdings" panose="05000000000000000000" pitchFamily="2" charset="2"/>
              <a:buChar char="§"/>
            </a:pPr>
            <a:r>
              <a:rPr lang="et-EE" sz="2400" noProof="0" dirty="0">
                <a:solidFill>
                  <a:srgbClr val="202020"/>
                </a:solidFill>
                <a:latin typeface="+mj-lt"/>
              </a:rPr>
              <a:t>M</a:t>
            </a:r>
            <a:r>
              <a:rPr lang="et-EE" sz="2400" b="0" i="0" noProof="0" dirty="0">
                <a:solidFill>
                  <a:srgbClr val="202020"/>
                </a:solidFill>
                <a:effectLst/>
                <a:latin typeface="+mj-lt"/>
              </a:rPr>
              <a:t>üügitulu oli taotluse esitamisele vahetult eelnenud mõlemal </a:t>
            </a:r>
            <a:r>
              <a:rPr lang="et-EE" sz="2400" b="0" i="0" noProof="0" dirty="0">
                <a:solidFill>
                  <a:schemeClr val="tx2"/>
                </a:solidFill>
                <a:effectLst/>
                <a:latin typeface="+mj-lt"/>
              </a:rPr>
              <a:t>kahel majandusaastal vähemalt võrdne taotletava toetuse summaga</a:t>
            </a:r>
          </a:p>
          <a:p>
            <a:pPr marL="285750" indent="-285750" algn="l">
              <a:lnSpc>
                <a:spcPct val="100000"/>
              </a:lnSpc>
              <a:spcAft>
                <a:spcPts val="600"/>
              </a:spcAft>
              <a:buClr>
                <a:schemeClr val="tx2"/>
              </a:buClr>
              <a:buFont typeface="Wingdings" panose="05000000000000000000" pitchFamily="2" charset="2"/>
              <a:buChar char="§"/>
            </a:pPr>
            <a:endParaRPr lang="et-EE" sz="2400" b="0" i="0" noProof="0" dirty="0">
              <a:solidFill>
                <a:srgbClr val="202020"/>
              </a:solidFill>
              <a:effectLst/>
              <a:latin typeface="+mj-lt"/>
            </a:endParaRPr>
          </a:p>
          <a:p>
            <a:pPr marL="285750" indent="-285750" algn="l">
              <a:lnSpc>
                <a:spcPct val="100000"/>
              </a:lnSpc>
              <a:spcAft>
                <a:spcPts val="600"/>
              </a:spcAft>
              <a:buClr>
                <a:schemeClr val="tx2"/>
              </a:buClr>
              <a:buFont typeface="Wingdings" panose="05000000000000000000" pitchFamily="2" charset="2"/>
              <a:buChar char="§"/>
            </a:pPr>
            <a:r>
              <a:rPr lang="et-EE" sz="2400" b="0" i="0" noProof="0" dirty="0">
                <a:solidFill>
                  <a:srgbClr val="202020"/>
                </a:solidFill>
                <a:effectLst/>
                <a:latin typeface="+mj-lt"/>
              </a:rPr>
              <a:t>Maksuvõlg alla 100 eurot või võla tasumine on ajatatud</a:t>
            </a:r>
          </a:p>
          <a:p>
            <a:pPr marL="285750" indent="-285750" algn="l">
              <a:lnSpc>
                <a:spcPct val="100000"/>
              </a:lnSpc>
              <a:spcAft>
                <a:spcPts val="600"/>
              </a:spcAft>
              <a:buClr>
                <a:schemeClr val="tx2"/>
              </a:buClr>
              <a:buFont typeface="Wingdings" panose="05000000000000000000" pitchFamily="2" charset="2"/>
              <a:buChar char="§"/>
            </a:pPr>
            <a:r>
              <a:rPr lang="et-EE" sz="2400" noProof="0" dirty="0">
                <a:solidFill>
                  <a:srgbClr val="202020"/>
                </a:solidFill>
                <a:latin typeface="+mj-lt"/>
              </a:rPr>
              <a:t>E</a:t>
            </a:r>
            <a:r>
              <a:rPr lang="et-EE" sz="2400" b="0" i="0" noProof="0" dirty="0">
                <a:solidFill>
                  <a:srgbClr val="202020"/>
                </a:solidFill>
                <a:effectLst/>
                <a:latin typeface="+mj-lt"/>
              </a:rPr>
              <a:t>i toimu likvideerimismenetlust, välja kuulutatud pankrotti või pankrotihaldurit, algatatud sundlõpetamist või äriregistrist kustutamise hoiatust</a:t>
            </a:r>
          </a:p>
          <a:p>
            <a:pPr marL="285750" indent="-285750" algn="l">
              <a:lnSpc>
                <a:spcPct val="100000"/>
              </a:lnSpc>
              <a:spcAft>
                <a:spcPts val="600"/>
              </a:spcAft>
              <a:buClr>
                <a:schemeClr val="tx2"/>
              </a:buClr>
              <a:buFont typeface="Wingdings" panose="05000000000000000000" pitchFamily="2" charset="2"/>
              <a:buChar char="§"/>
            </a:pPr>
            <a:r>
              <a:rPr lang="et-EE" sz="2400" b="0" i="0" noProof="0" dirty="0">
                <a:solidFill>
                  <a:srgbClr val="202020"/>
                </a:solidFill>
                <a:effectLst/>
                <a:latin typeface="+mj-lt"/>
              </a:rPr>
              <a:t>Tagasimaksmisele kuuluvad summad on tagasi makstud </a:t>
            </a:r>
          </a:p>
          <a:p>
            <a:pPr marL="285750" indent="-285750" algn="l">
              <a:lnSpc>
                <a:spcPct val="100000"/>
              </a:lnSpc>
              <a:spcAft>
                <a:spcPts val="600"/>
              </a:spcAft>
              <a:buClr>
                <a:schemeClr val="tx2"/>
              </a:buClr>
              <a:buFont typeface="Wingdings" panose="05000000000000000000" pitchFamily="2" charset="2"/>
              <a:buChar char="§"/>
            </a:pPr>
            <a:r>
              <a:rPr lang="et-EE" sz="2400" noProof="0" dirty="0">
                <a:solidFill>
                  <a:srgbClr val="202020"/>
                </a:solidFill>
                <a:latin typeface="+mj-lt"/>
              </a:rPr>
              <a:t>E</a:t>
            </a:r>
            <a:r>
              <a:rPr lang="et-EE" sz="2400" b="0" i="0" noProof="0" dirty="0">
                <a:solidFill>
                  <a:srgbClr val="202020"/>
                </a:solidFill>
                <a:effectLst/>
                <a:latin typeface="+mj-lt"/>
              </a:rPr>
              <a:t>i ole kehtivat karistust karistusseadustiku süütegude eest </a:t>
            </a:r>
          </a:p>
          <a:p>
            <a:pPr marL="285750" indent="-285750" algn="l">
              <a:lnSpc>
                <a:spcPct val="100000"/>
              </a:lnSpc>
              <a:spcAft>
                <a:spcPts val="600"/>
              </a:spcAft>
              <a:buClr>
                <a:schemeClr val="tx2"/>
              </a:buClr>
              <a:buFont typeface="Wingdings" panose="05000000000000000000" pitchFamily="2" charset="2"/>
              <a:buChar char="§"/>
            </a:pPr>
            <a:r>
              <a:rPr lang="et-EE" sz="2400" noProof="0" dirty="0">
                <a:solidFill>
                  <a:srgbClr val="202020"/>
                </a:solidFill>
                <a:latin typeface="+mj-lt"/>
              </a:rPr>
              <a:t>R</a:t>
            </a:r>
            <a:r>
              <a:rPr lang="et-EE" sz="2400" b="0" i="0" noProof="0" dirty="0">
                <a:solidFill>
                  <a:srgbClr val="202020"/>
                </a:solidFill>
                <a:effectLst/>
                <a:latin typeface="+mj-lt"/>
              </a:rPr>
              <a:t>iigiabi korral ei tohi olla raskustes olev ettevõtja (651/2014 art 2 p 18)</a:t>
            </a:r>
          </a:p>
          <a:p>
            <a:pPr>
              <a:lnSpc>
                <a:spcPct val="100000"/>
              </a:lnSpc>
              <a:spcAft>
                <a:spcPts val="600"/>
              </a:spcAft>
            </a:pPr>
            <a:endParaRPr lang="et-EE" sz="2400" kern="50" noProof="0" dirty="0">
              <a:effectLst/>
              <a:latin typeface="+mj-lt"/>
              <a:ea typeface="SimSun" panose="02010600030101010101" pitchFamily="2" charset="-122"/>
            </a:endParaRPr>
          </a:p>
          <a:p>
            <a:pPr>
              <a:lnSpc>
                <a:spcPct val="100000"/>
              </a:lnSpc>
              <a:spcAft>
                <a:spcPts val="600"/>
              </a:spcAft>
            </a:pPr>
            <a:endParaRPr lang="et-EE" sz="2400" noProof="0" dirty="0">
              <a:latin typeface="+mj-lt"/>
            </a:endParaRPr>
          </a:p>
        </p:txBody>
      </p:sp>
    </p:spTree>
    <p:extLst>
      <p:ext uri="{BB962C8B-B14F-4D97-AF65-F5344CB8AC3E}">
        <p14:creationId xmlns:p14="http://schemas.microsoft.com/office/powerpoint/2010/main" val="3297336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31632-DA72-C446-42D7-C31DEC1AA0B5}"/>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CBA2239-0F78-0984-9234-98AFFAE7DA85}"/>
              </a:ext>
            </a:extLst>
          </p:cNvPr>
          <p:cNvSpPr>
            <a:spLocks noGrp="1"/>
          </p:cNvSpPr>
          <p:nvPr>
            <p:ph type="title"/>
          </p:nvPr>
        </p:nvSpPr>
        <p:spPr>
          <a:xfrm>
            <a:off x="576896" y="546140"/>
            <a:ext cx="10739262" cy="1080029"/>
          </a:xfrm>
        </p:spPr>
        <p:txBody>
          <a:bodyPr/>
          <a:lstStyle/>
          <a:p>
            <a:r>
              <a:rPr lang="et-EE" sz="3591" noProof="0" dirty="0">
                <a:solidFill>
                  <a:schemeClr val="tx2"/>
                </a:solidFill>
                <a:latin typeface="Arial Narrow" panose="020B0606020202030204" pitchFamily="34" charset="0"/>
              </a:rPr>
              <a:t>Toetatavad tegevused (tingimused)</a:t>
            </a:r>
          </a:p>
        </p:txBody>
      </p:sp>
      <p:sp>
        <p:nvSpPr>
          <p:cNvPr id="11" name="Sisu kohatäide 2">
            <a:extLst>
              <a:ext uri="{FF2B5EF4-FFF2-40B4-BE49-F238E27FC236}">
                <a16:creationId xmlns:a16="http://schemas.microsoft.com/office/drawing/2014/main" id="{4A4C9F5C-C734-ECC0-0784-DE72E9F4E212}"/>
              </a:ext>
            </a:extLst>
          </p:cNvPr>
          <p:cNvSpPr>
            <a:spLocks noGrp="1"/>
          </p:cNvSpPr>
          <p:nvPr>
            <p:ph idx="1"/>
          </p:nvPr>
        </p:nvSpPr>
        <p:spPr>
          <a:xfrm>
            <a:off x="576896" y="1444566"/>
            <a:ext cx="10153066" cy="4274847"/>
          </a:xfrm>
        </p:spPr>
        <p:txBody>
          <a:bodyPr>
            <a:noAutofit/>
          </a:bodyPr>
          <a:lstStyle/>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Projektiga ei või alustada, sealhulgas sellega seotud siduvaid kohustusi ei tohi olla võetud, ja toetatava tegevuse elluviimist tõendavad dokumendid ei tohi olla väljastatud varem kui taotluse esitamise päevale järgneval päeval</a:t>
            </a: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E</a:t>
            </a:r>
            <a:r>
              <a:rPr lang="et-EE" sz="2400" b="0" i="0" u="none" strike="noStrike" baseline="0" noProof="0" dirty="0">
                <a:latin typeface="+mj-lt"/>
              </a:rPr>
              <a:t>hitis peab olema taotleja valduses asjaõiguslikul või võlaõiguslikul alusel vähemalt kolm aastat arvates </a:t>
            </a:r>
            <a:r>
              <a:rPr lang="et-EE" sz="2400" b="0" u="none" strike="noStrike" baseline="0" noProof="0" dirty="0">
                <a:latin typeface="+mj-lt"/>
              </a:rPr>
              <a:t>PRIA</a:t>
            </a:r>
            <a:r>
              <a:rPr lang="et-EE" sz="2400" noProof="0" dirty="0">
                <a:latin typeface="+mj-lt"/>
              </a:rPr>
              <a:t> </a:t>
            </a:r>
            <a:r>
              <a:rPr lang="et-EE" sz="2400" b="0" i="0" u="none" strike="noStrike" baseline="0" noProof="0" dirty="0">
                <a:latin typeface="+mj-lt"/>
              </a:rPr>
              <a:t>poolt viimase toetusosa maksmisest või liisingu puhul kuni viimase toetusosa maksmiseni</a:t>
            </a: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Ehitustööde korral on maa taotleja valduses asjaõiguslikul alusel vähemalt kolm aastat arvates PRIA poolt viimase toetusosa maksmisest või liisingu puhul kuni viimase toetusosa maksmiseni </a:t>
            </a: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Kaasomandis oleva ehitise või maa korral </a:t>
            </a:r>
            <a:r>
              <a:rPr lang="et-EE" sz="2400" b="0" i="0" u="none" strike="noStrike" baseline="0" noProof="0" dirty="0">
                <a:latin typeface="+mj-lt"/>
              </a:rPr>
              <a:t>kaasomaniku kirjalik nõusolek</a:t>
            </a:r>
          </a:p>
          <a:p>
            <a:pPr>
              <a:lnSpc>
                <a:spcPct val="100000"/>
              </a:lnSpc>
              <a:spcAft>
                <a:spcPts val="600"/>
              </a:spcAft>
            </a:pPr>
            <a:endParaRPr lang="et-EE" sz="2400" noProof="0" dirty="0">
              <a:solidFill>
                <a:srgbClr val="00B050"/>
              </a:solidFill>
              <a:latin typeface="+mj-lt"/>
              <a:cs typeface="Calibri" panose="020F0502020204030204" pitchFamily="34" charset="0"/>
            </a:endParaRPr>
          </a:p>
        </p:txBody>
      </p:sp>
      <p:sp>
        <p:nvSpPr>
          <p:cNvPr id="6" name="Ristkülik 5">
            <a:extLst>
              <a:ext uri="{FF2B5EF4-FFF2-40B4-BE49-F238E27FC236}">
                <a16:creationId xmlns:a16="http://schemas.microsoft.com/office/drawing/2014/main" id="{C0129D12-0E8E-D6CD-0D64-39499921DF94}"/>
              </a:ext>
            </a:extLst>
          </p:cNvPr>
          <p:cNvSpPr/>
          <p:nvPr/>
        </p:nvSpPr>
        <p:spPr>
          <a:xfrm>
            <a:off x="576896" y="1248102"/>
            <a:ext cx="10639986" cy="392928"/>
          </a:xfrm>
          <a:prstGeom prst="rect">
            <a:avLst/>
          </a:prstGeom>
        </p:spPr>
        <p:txBody>
          <a:bodyPr wrap="square">
            <a:spAutoFit/>
          </a:bodyPr>
          <a:lstStyle/>
          <a:p>
            <a:pPr>
              <a:spcAft>
                <a:spcPts val="567"/>
              </a:spcAft>
            </a:pPr>
            <a:endParaRPr lang="et-EE" sz="1890" noProof="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0210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66F67-7326-7104-55F5-8B7B7F605C4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5660F071-1C29-2E8C-6B73-E9DBF27C158D}"/>
              </a:ext>
            </a:extLst>
          </p:cNvPr>
          <p:cNvSpPr>
            <a:spLocks noGrp="1"/>
          </p:cNvSpPr>
          <p:nvPr>
            <p:ph type="title"/>
          </p:nvPr>
        </p:nvSpPr>
        <p:spPr>
          <a:xfrm>
            <a:off x="576896" y="546140"/>
            <a:ext cx="10739262" cy="1080029"/>
          </a:xfrm>
        </p:spPr>
        <p:txBody>
          <a:bodyPr/>
          <a:lstStyle/>
          <a:p>
            <a:r>
              <a:rPr lang="et-EE" sz="3591" noProof="0" dirty="0">
                <a:solidFill>
                  <a:schemeClr val="tx2"/>
                </a:solidFill>
                <a:latin typeface="Arial Narrow" panose="020B0606020202030204" pitchFamily="34" charset="0"/>
              </a:rPr>
              <a:t>Toetatavad tegevused (tingimused)</a:t>
            </a:r>
          </a:p>
        </p:txBody>
      </p:sp>
      <p:sp>
        <p:nvSpPr>
          <p:cNvPr id="11" name="Sisu kohatäide 2">
            <a:extLst>
              <a:ext uri="{FF2B5EF4-FFF2-40B4-BE49-F238E27FC236}">
                <a16:creationId xmlns:a16="http://schemas.microsoft.com/office/drawing/2014/main" id="{30F73402-A864-B9F8-7B9F-40CA8FC76E75}"/>
              </a:ext>
            </a:extLst>
          </p:cNvPr>
          <p:cNvSpPr>
            <a:spLocks noGrp="1"/>
          </p:cNvSpPr>
          <p:nvPr>
            <p:ph idx="1"/>
          </p:nvPr>
        </p:nvSpPr>
        <p:spPr>
          <a:xfrm>
            <a:off x="576896" y="1444566"/>
            <a:ext cx="10153066" cy="4274847"/>
          </a:xfrm>
        </p:spPr>
        <p:txBody>
          <a:bodyPr>
            <a:noAutofit/>
          </a:bodyPr>
          <a:lstStyle/>
          <a:p>
            <a:pPr marL="342900" indent="-342900">
              <a:lnSpc>
                <a:spcPct val="100000"/>
              </a:lnSpc>
              <a:spcAft>
                <a:spcPts val="600"/>
              </a:spcAft>
              <a:buClr>
                <a:schemeClr val="tx2"/>
              </a:buClr>
              <a:buFont typeface="Wingdings" panose="05000000000000000000" pitchFamily="2" charset="2"/>
              <a:buChar char="§"/>
            </a:pPr>
            <a:r>
              <a:rPr lang="et-EE" sz="2400" b="1" i="0" u="none" strike="noStrike" baseline="0" noProof="0" dirty="0">
                <a:solidFill>
                  <a:schemeClr val="tx2"/>
                </a:solidFill>
                <a:latin typeface="+mj-lt"/>
              </a:rPr>
              <a:t>Kasutatud masina või seadme </a:t>
            </a:r>
            <a:r>
              <a:rPr lang="et-EE" sz="2400" b="0" i="0" u="none" strike="noStrike" baseline="0" noProof="0" dirty="0">
                <a:latin typeface="+mj-lt"/>
              </a:rPr>
              <a:t>soetamine on lubatud, kui masin või seade:</a:t>
            </a:r>
          </a:p>
          <a:p>
            <a:pPr marL="714375" indent="-261938">
              <a:lnSpc>
                <a:spcPct val="100000"/>
              </a:lnSpc>
              <a:spcAft>
                <a:spcPts val="600"/>
              </a:spcAft>
              <a:buClr>
                <a:schemeClr val="tx2"/>
              </a:buClr>
              <a:buFontTx/>
              <a:buChar char="-"/>
            </a:pPr>
            <a:r>
              <a:rPr lang="et-EE" sz="2400" b="0" i="0" u="none" strike="noStrike" baseline="0" noProof="0" dirty="0">
                <a:latin typeface="+mj-lt"/>
              </a:rPr>
              <a:t>ei ole taotluse esitamise ajal </a:t>
            </a:r>
            <a:r>
              <a:rPr lang="et-EE" sz="2400" i="0" u="none" strike="noStrike" baseline="0" noProof="0" dirty="0">
                <a:solidFill>
                  <a:schemeClr val="tx2"/>
                </a:solidFill>
                <a:latin typeface="+mj-lt"/>
              </a:rPr>
              <a:t>vanem kui kolm aastat</a:t>
            </a:r>
            <a:r>
              <a:rPr lang="et-EE" sz="2400" b="0" i="0" u="none" strike="noStrike" baseline="0" noProof="0" dirty="0">
                <a:latin typeface="+mj-lt"/>
              </a:rPr>
              <a:t> </a:t>
            </a:r>
          </a:p>
          <a:p>
            <a:pPr marL="714375" indent="-261938">
              <a:lnSpc>
                <a:spcPct val="100000"/>
              </a:lnSpc>
              <a:spcAft>
                <a:spcPts val="600"/>
              </a:spcAft>
              <a:buClr>
                <a:schemeClr val="tx2"/>
              </a:buClr>
              <a:buFontTx/>
              <a:buChar char="-"/>
            </a:pPr>
            <a:r>
              <a:rPr lang="et-EE" sz="2400" b="0" i="0" u="none" strike="noStrike" baseline="0" noProof="0" dirty="0">
                <a:latin typeface="+mj-lt"/>
              </a:rPr>
              <a:t>soetamiseks ei ole kasutatud toetust riigieelarvelistest või muudest Euroopa Liidu või välisvahenditest ega muud tagastamatut riigiabi </a:t>
            </a:r>
          </a:p>
          <a:p>
            <a:pPr marL="714375" indent="-261938">
              <a:lnSpc>
                <a:spcPct val="100000"/>
              </a:lnSpc>
              <a:spcAft>
                <a:spcPts val="600"/>
              </a:spcAft>
              <a:buClr>
                <a:schemeClr val="tx2"/>
              </a:buClr>
              <a:buFontTx/>
              <a:buChar char="-"/>
            </a:pPr>
            <a:r>
              <a:rPr lang="et-EE" sz="2400" b="0" i="0" u="none" strike="noStrike" baseline="0" noProof="0" dirty="0">
                <a:latin typeface="+mj-lt"/>
              </a:rPr>
              <a:t>hind ei ületa turuväärtust ja on uue samaväärse masina või seadme hinnast </a:t>
            </a:r>
            <a:r>
              <a:rPr lang="et-EE" sz="2400" b="0" i="0" u="none" strike="noStrike" baseline="0" noProof="0" dirty="0">
                <a:solidFill>
                  <a:schemeClr val="tx2"/>
                </a:solidFill>
                <a:latin typeface="+mj-lt"/>
              </a:rPr>
              <a:t>madalam</a:t>
            </a:r>
          </a:p>
          <a:p>
            <a:pPr>
              <a:lnSpc>
                <a:spcPct val="100000"/>
              </a:lnSpc>
              <a:spcAft>
                <a:spcPts val="600"/>
              </a:spcAft>
            </a:pPr>
            <a:endParaRPr lang="et-EE" sz="2400" noProof="0" dirty="0">
              <a:solidFill>
                <a:srgbClr val="00B050"/>
              </a:solidFill>
              <a:latin typeface="+mj-lt"/>
              <a:cs typeface="Calibri" panose="020F0502020204030204" pitchFamily="34" charset="0"/>
            </a:endParaRPr>
          </a:p>
        </p:txBody>
      </p:sp>
      <p:sp>
        <p:nvSpPr>
          <p:cNvPr id="6" name="Ristkülik 5">
            <a:extLst>
              <a:ext uri="{FF2B5EF4-FFF2-40B4-BE49-F238E27FC236}">
                <a16:creationId xmlns:a16="http://schemas.microsoft.com/office/drawing/2014/main" id="{96D1838F-BE33-291A-7BFE-AFE465FEAA09}"/>
              </a:ext>
            </a:extLst>
          </p:cNvPr>
          <p:cNvSpPr/>
          <p:nvPr/>
        </p:nvSpPr>
        <p:spPr>
          <a:xfrm>
            <a:off x="576896" y="1248102"/>
            <a:ext cx="10639986" cy="392928"/>
          </a:xfrm>
          <a:prstGeom prst="rect">
            <a:avLst/>
          </a:prstGeom>
        </p:spPr>
        <p:txBody>
          <a:bodyPr wrap="square">
            <a:spAutoFit/>
          </a:bodyPr>
          <a:lstStyle/>
          <a:p>
            <a:pPr>
              <a:spcAft>
                <a:spcPts val="567"/>
              </a:spcAft>
            </a:pPr>
            <a:endParaRPr lang="et-EE" sz="1890" noProof="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8028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2AD85-4D02-2AFF-6275-22D9A6A433F8}"/>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398F3D6-CB5A-516A-33E6-5CFFF606E3AF}"/>
              </a:ext>
            </a:extLst>
          </p:cNvPr>
          <p:cNvSpPr>
            <a:spLocks noGrp="1"/>
          </p:cNvSpPr>
          <p:nvPr>
            <p:ph type="title"/>
          </p:nvPr>
        </p:nvSpPr>
        <p:spPr>
          <a:xfrm>
            <a:off x="576896" y="567378"/>
            <a:ext cx="10739262" cy="1080029"/>
          </a:xfrm>
        </p:spPr>
        <p:txBody>
          <a:bodyPr/>
          <a:lstStyle/>
          <a:p>
            <a:r>
              <a:rPr lang="et-EE" noProof="0" dirty="0">
                <a:solidFill>
                  <a:schemeClr val="tx2"/>
                </a:solidFill>
              </a:rPr>
              <a:t>Toetuse määr ja suurus</a:t>
            </a:r>
          </a:p>
        </p:txBody>
      </p:sp>
      <p:sp>
        <p:nvSpPr>
          <p:cNvPr id="6" name="Ristkülik 5">
            <a:extLst>
              <a:ext uri="{FF2B5EF4-FFF2-40B4-BE49-F238E27FC236}">
                <a16:creationId xmlns:a16="http://schemas.microsoft.com/office/drawing/2014/main" id="{6EC95B29-F684-2D76-AE21-C2FED80A6C71}"/>
              </a:ext>
            </a:extLst>
          </p:cNvPr>
          <p:cNvSpPr/>
          <p:nvPr/>
        </p:nvSpPr>
        <p:spPr>
          <a:xfrm>
            <a:off x="576896" y="1248102"/>
            <a:ext cx="10639986" cy="392928"/>
          </a:xfrm>
          <a:prstGeom prst="rect">
            <a:avLst/>
          </a:prstGeom>
        </p:spPr>
        <p:txBody>
          <a:bodyPr wrap="square">
            <a:spAutoFit/>
          </a:bodyPr>
          <a:lstStyle/>
          <a:p>
            <a:pPr>
              <a:spcAft>
                <a:spcPts val="567"/>
              </a:spcAft>
            </a:pPr>
            <a:endParaRPr lang="et-EE" sz="1890" noProof="0" dirty="0">
              <a:latin typeface="+mj-lt"/>
              <a:ea typeface="Calibri" panose="020F0502020204030204" pitchFamily="34" charset="0"/>
              <a:cs typeface="Times New Roman" panose="02020603050405020304" pitchFamily="18" charset="0"/>
            </a:endParaRPr>
          </a:p>
        </p:txBody>
      </p:sp>
      <p:sp>
        <p:nvSpPr>
          <p:cNvPr id="3" name="Sisu kohatäide 2">
            <a:extLst>
              <a:ext uri="{FF2B5EF4-FFF2-40B4-BE49-F238E27FC236}">
                <a16:creationId xmlns:a16="http://schemas.microsoft.com/office/drawing/2014/main" id="{12552B72-F98B-0953-94AA-08BA9B37FB1A}"/>
              </a:ext>
            </a:extLst>
          </p:cNvPr>
          <p:cNvSpPr>
            <a:spLocks noGrp="1"/>
          </p:cNvSpPr>
          <p:nvPr>
            <p:ph idx="1"/>
          </p:nvPr>
        </p:nvSpPr>
        <p:spPr>
          <a:xfrm>
            <a:off x="691063" y="1295871"/>
            <a:ext cx="10139947" cy="4275502"/>
          </a:xfrm>
        </p:spPr>
        <p:txBody>
          <a:bodyPr>
            <a:noAutofit/>
          </a:bodyPr>
          <a:lstStyle/>
          <a:p>
            <a:pPr>
              <a:lnSpc>
                <a:spcPct val="100000"/>
              </a:lnSpc>
              <a:spcAft>
                <a:spcPts val="600"/>
              </a:spcAft>
              <a:buClr>
                <a:schemeClr val="tx2"/>
              </a:buClr>
            </a:pPr>
            <a:r>
              <a:rPr lang="et-EE" sz="2400" b="1" dirty="0">
                <a:solidFill>
                  <a:schemeClr val="tx2"/>
                </a:solidFill>
                <a:latin typeface="+mj-lt"/>
              </a:rPr>
              <a:t>EL 651/2014 art 14 (regionaalabi)</a:t>
            </a:r>
            <a:endParaRPr lang="et-EE" sz="2400" b="1" noProof="0" dirty="0">
              <a:solidFill>
                <a:schemeClr val="tx2"/>
              </a:solidFill>
              <a:latin typeface="+mj-lt"/>
            </a:endParaRP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15% - 35% </a:t>
            </a:r>
            <a:r>
              <a:rPr lang="et-EE" sz="2400" b="0" i="0" u="none" strike="noStrike" baseline="0" noProof="0" dirty="0">
                <a:solidFill>
                  <a:srgbClr val="000000"/>
                </a:solidFill>
                <a:latin typeface="+mj-lt"/>
              </a:rPr>
              <a:t>Põhja-Eestis, Lääne-Eestis ja Kesk-Eestis</a:t>
            </a:r>
            <a:endParaRPr lang="et-EE" sz="2400" noProof="0" dirty="0">
              <a:latin typeface="+mj-lt"/>
            </a:endParaRP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15% - 40% Lõuna-Eestis</a:t>
            </a:r>
          </a:p>
          <a:p>
            <a:pPr marL="342900" indent="-342900">
              <a:lnSpc>
                <a:spcPct val="100000"/>
              </a:lnSpc>
              <a:spcAft>
                <a:spcPts val="600"/>
              </a:spcAft>
              <a:buClr>
                <a:schemeClr val="tx2"/>
              </a:buClr>
              <a:buFont typeface="Wingdings" panose="05000000000000000000" pitchFamily="2" charset="2"/>
              <a:buChar char="§"/>
            </a:pPr>
            <a:r>
              <a:rPr lang="et-EE" sz="2400" b="0" i="0" u="none" strike="noStrike" baseline="0" noProof="0" dirty="0">
                <a:solidFill>
                  <a:srgbClr val="000000"/>
                </a:solidFill>
                <a:latin typeface="+mj-lt"/>
              </a:rPr>
              <a:t>15% - 45% Kirde-Eestis </a:t>
            </a:r>
            <a:r>
              <a:rPr lang="et-EE" sz="2400" noProof="0" dirty="0">
                <a:latin typeface="+mj-lt"/>
              </a:rPr>
              <a:t>(</a:t>
            </a:r>
            <a:r>
              <a:rPr lang="et-EE" sz="2400" b="0" i="0" u="none" strike="noStrike" baseline="0" noProof="0" dirty="0">
                <a:solidFill>
                  <a:srgbClr val="000000"/>
                </a:solidFill>
                <a:latin typeface="+mj-lt"/>
              </a:rPr>
              <a:t>Ida-Viru maakond)</a:t>
            </a:r>
          </a:p>
          <a:p>
            <a:pPr>
              <a:lnSpc>
                <a:spcPct val="100000"/>
              </a:lnSpc>
              <a:spcAft>
                <a:spcPts val="600"/>
              </a:spcAft>
              <a:buClr>
                <a:schemeClr val="tx2"/>
              </a:buClr>
            </a:pPr>
            <a:endParaRPr lang="et-EE" sz="2400" b="0" i="0" u="none" strike="noStrike" baseline="0" noProof="0" dirty="0">
              <a:solidFill>
                <a:srgbClr val="000000"/>
              </a:solidFill>
              <a:latin typeface="+mj-lt"/>
            </a:endParaRPr>
          </a:p>
          <a:p>
            <a:pPr marL="342900" indent="-342900">
              <a:lnSpc>
                <a:spcPct val="100000"/>
              </a:lnSpc>
              <a:spcAft>
                <a:spcPts val="600"/>
              </a:spcAft>
              <a:buClr>
                <a:schemeClr val="tx2"/>
              </a:buClr>
              <a:buFont typeface="Wingdings" panose="05000000000000000000" pitchFamily="2" charset="2"/>
              <a:buChar char="§"/>
            </a:pPr>
            <a:r>
              <a:rPr lang="et-EE" sz="2400" noProof="0" dirty="0">
                <a:latin typeface="+mj-lt"/>
              </a:rPr>
              <a:t>M</a:t>
            </a:r>
            <a:r>
              <a:rPr lang="et-EE" sz="2400" b="0" i="0" u="none" strike="noStrike" baseline="0" noProof="0" dirty="0">
                <a:latin typeface="+mj-lt"/>
              </a:rPr>
              <a:t>aksimaalselt kogu SK perioodi jooksul 200 000 eurot taotleja kohta, sh kontserni või valitseva mõju kaudu seotud ettevõtetele</a:t>
            </a:r>
          </a:p>
          <a:p>
            <a:pPr marL="342900" indent="-342900">
              <a:lnSpc>
                <a:spcPct val="100000"/>
              </a:lnSpc>
              <a:spcAft>
                <a:spcPts val="600"/>
              </a:spcAft>
              <a:buClr>
                <a:schemeClr val="tx2"/>
              </a:buClr>
              <a:buFont typeface="Wingdings" panose="05000000000000000000" pitchFamily="2" charset="2"/>
              <a:buChar char="§"/>
            </a:pPr>
            <a:r>
              <a:rPr lang="et-EE" sz="2400" b="0" i="0" u="none" strike="noStrike" baseline="0" noProof="0" dirty="0">
                <a:latin typeface="+mj-lt"/>
              </a:rPr>
              <a:t>Vähese tähtsusega abi (VTA) vahetult eelnenud kolme aasta pikkuse perioodi jooksul koos taotletava toetusega ületada 300 000 eurot</a:t>
            </a:r>
          </a:p>
          <a:p>
            <a:pPr marL="342900" indent="-342900">
              <a:lnSpc>
                <a:spcPct val="100000"/>
              </a:lnSpc>
              <a:spcAft>
                <a:spcPts val="600"/>
              </a:spcAft>
              <a:buClr>
                <a:schemeClr val="tx2"/>
              </a:buClr>
              <a:buFont typeface="Wingdings" panose="05000000000000000000" pitchFamily="2" charset="2"/>
              <a:buChar char="§"/>
            </a:pPr>
            <a:r>
              <a:rPr lang="et-EE" sz="2400" b="0" i="1" noProof="0" dirty="0">
                <a:solidFill>
                  <a:srgbClr val="333333"/>
                </a:solidFill>
                <a:effectLst/>
                <a:latin typeface="+mj-lt"/>
              </a:rPr>
              <a:t>Taotlusvooru eelarve on </a:t>
            </a:r>
            <a:r>
              <a:rPr lang="et-EE" sz="2400" b="1" i="1" noProof="0" dirty="0">
                <a:solidFill>
                  <a:srgbClr val="333333"/>
                </a:solidFill>
                <a:effectLst/>
                <a:latin typeface="+mj-lt"/>
              </a:rPr>
              <a:t> </a:t>
            </a:r>
            <a:r>
              <a:rPr lang="et-EE" sz="2400" i="1" noProof="0" dirty="0">
                <a:solidFill>
                  <a:srgbClr val="333333"/>
                </a:solidFill>
                <a:effectLst/>
                <a:latin typeface="+mj-lt"/>
              </a:rPr>
              <a:t>3 000 000 </a:t>
            </a:r>
            <a:r>
              <a:rPr lang="et-EE" sz="2400" b="0" i="1" noProof="0" dirty="0">
                <a:solidFill>
                  <a:srgbClr val="333333"/>
                </a:solidFill>
                <a:effectLst/>
                <a:latin typeface="+mj-lt"/>
              </a:rPr>
              <a:t>eurot</a:t>
            </a:r>
            <a:endParaRPr lang="et-EE" sz="2400" i="1" kern="50" noProof="0" dirty="0">
              <a:effectLst/>
              <a:latin typeface="+mj-lt"/>
              <a:ea typeface="SimSun" panose="02010600030101010101" pitchFamily="2" charset="-122"/>
            </a:endParaRPr>
          </a:p>
          <a:p>
            <a:pPr>
              <a:lnSpc>
                <a:spcPct val="100000"/>
              </a:lnSpc>
              <a:spcAft>
                <a:spcPts val="600"/>
              </a:spcAft>
            </a:pPr>
            <a:endParaRPr lang="et-EE" sz="2400" noProof="0" dirty="0">
              <a:latin typeface="+mj-lt"/>
            </a:endParaRPr>
          </a:p>
        </p:txBody>
      </p:sp>
    </p:spTree>
    <p:extLst>
      <p:ext uri="{BB962C8B-B14F-4D97-AF65-F5344CB8AC3E}">
        <p14:creationId xmlns:p14="http://schemas.microsoft.com/office/powerpoint/2010/main" val="1620523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AE11C-6112-3DAF-7846-82D6085FB7EF}"/>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AB7AB84-2FC5-945D-05B8-603B183CAFE6}"/>
              </a:ext>
            </a:extLst>
          </p:cNvPr>
          <p:cNvSpPr>
            <a:spLocks noGrp="1"/>
          </p:cNvSpPr>
          <p:nvPr>
            <p:ph type="title"/>
          </p:nvPr>
        </p:nvSpPr>
        <p:spPr>
          <a:xfrm>
            <a:off x="576896" y="567378"/>
            <a:ext cx="10739262" cy="1080029"/>
          </a:xfrm>
        </p:spPr>
        <p:txBody>
          <a:bodyPr/>
          <a:lstStyle/>
          <a:p>
            <a:r>
              <a:rPr lang="et-EE" noProof="0" dirty="0">
                <a:solidFill>
                  <a:schemeClr val="tx2"/>
                </a:solidFill>
              </a:rPr>
              <a:t>Abikõlblikud kulud</a:t>
            </a:r>
          </a:p>
        </p:txBody>
      </p:sp>
      <p:sp>
        <p:nvSpPr>
          <p:cNvPr id="6" name="Ristkülik 5">
            <a:extLst>
              <a:ext uri="{FF2B5EF4-FFF2-40B4-BE49-F238E27FC236}">
                <a16:creationId xmlns:a16="http://schemas.microsoft.com/office/drawing/2014/main" id="{4B74E2AE-2942-3A1B-278E-28E55CAA2AE6}"/>
              </a:ext>
            </a:extLst>
          </p:cNvPr>
          <p:cNvSpPr/>
          <p:nvPr/>
        </p:nvSpPr>
        <p:spPr>
          <a:xfrm>
            <a:off x="576896" y="1248102"/>
            <a:ext cx="10639986" cy="392928"/>
          </a:xfrm>
          <a:prstGeom prst="rect">
            <a:avLst/>
          </a:prstGeom>
        </p:spPr>
        <p:txBody>
          <a:bodyPr wrap="square">
            <a:spAutoFit/>
          </a:bodyPr>
          <a:lstStyle/>
          <a:p>
            <a:pPr>
              <a:spcAft>
                <a:spcPts val="567"/>
              </a:spcAft>
            </a:pPr>
            <a:endParaRPr lang="et-EE" sz="1890" noProof="0" dirty="0">
              <a:latin typeface="+mj-lt"/>
              <a:ea typeface="Calibri" panose="020F0502020204030204" pitchFamily="34" charset="0"/>
              <a:cs typeface="Times New Roman" panose="02020603050405020304" pitchFamily="18" charset="0"/>
            </a:endParaRPr>
          </a:p>
        </p:txBody>
      </p:sp>
      <p:sp>
        <p:nvSpPr>
          <p:cNvPr id="3" name="Sisu kohatäide 2">
            <a:extLst>
              <a:ext uri="{FF2B5EF4-FFF2-40B4-BE49-F238E27FC236}">
                <a16:creationId xmlns:a16="http://schemas.microsoft.com/office/drawing/2014/main" id="{5E22AEF5-1841-3695-4571-711F3995A699}"/>
              </a:ext>
            </a:extLst>
          </p:cNvPr>
          <p:cNvSpPr>
            <a:spLocks noGrp="1"/>
          </p:cNvSpPr>
          <p:nvPr>
            <p:ph idx="1"/>
          </p:nvPr>
        </p:nvSpPr>
        <p:spPr/>
        <p:txBody>
          <a:bodyPr>
            <a:noAutofit/>
          </a:bodyPr>
          <a:lstStyle/>
          <a:p>
            <a:pPr marL="285750" indent="-285750">
              <a:lnSpc>
                <a:spcPct val="100000"/>
              </a:lnSpc>
              <a:spcAft>
                <a:spcPts val="600"/>
              </a:spcAft>
              <a:buClr>
                <a:schemeClr val="tx2"/>
              </a:buClr>
              <a:buFont typeface="Wingdings" panose="05000000000000000000" pitchFamily="2" charset="2"/>
              <a:buChar char="§"/>
            </a:pPr>
            <a:r>
              <a:rPr lang="et-EE" sz="2400" noProof="0" dirty="0">
                <a:latin typeface="+mj-lt"/>
              </a:rPr>
              <a:t>M</a:t>
            </a:r>
            <a:r>
              <a:rPr lang="et-EE" sz="2400" b="0" i="0" u="none" strike="noStrike" baseline="0" noProof="0" dirty="0">
                <a:solidFill>
                  <a:srgbClr val="000000"/>
                </a:solidFill>
                <a:latin typeface="+mj-lt"/>
              </a:rPr>
              <a:t>asina</a:t>
            </a:r>
            <a:r>
              <a:rPr lang="et-EE" sz="2400" noProof="0" dirty="0">
                <a:latin typeface="+mj-lt"/>
              </a:rPr>
              <a:t>/</a:t>
            </a:r>
            <a:r>
              <a:rPr lang="et-EE" sz="2400" b="0" i="0" u="none" strike="noStrike" baseline="0" noProof="0" dirty="0">
                <a:solidFill>
                  <a:srgbClr val="000000"/>
                </a:solidFill>
                <a:latin typeface="+mj-lt"/>
              </a:rPr>
              <a:t>seadme ning selle paigaldamise ja seadistamise maksumus</a:t>
            </a:r>
          </a:p>
          <a:p>
            <a:pPr marL="285750" indent="-285750">
              <a:lnSpc>
                <a:spcPct val="100000"/>
              </a:lnSpc>
              <a:spcAft>
                <a:spcPts val="600"/>
              </a:spcAft>
              <a:buClr>
                <a:schemeClr val="tx2"/>
              </a:buClr>
              <a:buFont typeface="Wingdings" panose="05000000000000000000" pitchFamily="2" charset="2"/>
              <a:buChar char="§"/>
            </a:pPr>
            <a:r>
              <a:rPr lang="et-EE" sz="2400" b="0" i="0" u="none" strike="noStrike" baseline="0" noProof="0" dirty="0">
                <a:solidFill>
                  <a:srgbClr val="000000"/>
                </a:solidFill>
                <a:latin typeface="+mj-lt"/>
              </a:rPr>
              <a:t>Masina/seadme kasutamiseks vajaliku tarkvara, infotehnoloogilise lahenduse, patendi, litsentsi ja kasuliku mudeli maksumus</a:t>
            </a:r>
          </a:p>
          <a:p>
            <a:pPr marL="285750" indent="-285750">
              <a:lnSpc>
                <a:spcPct val="100000"/>
              </a:lnSpc>
              <a:spcAft>
                <a:spcPts val="600"/>
              </a:spcAft>
              <a:buClr>
                <a:schemeClr val="tx2"/>
              </a:buClr>
              <a:buFont typeface="Wingdings" panose="05000000000000000000" pitchFamily="2" charset="2"/>
              <a:buChar char="§"/>
            </a:pPr>
            <a:r>
              <a:rPr lang="et-EE" sz="2400" b="0" i="0" u="none" strike="noStrike" baseline="0" noProof="0" dirty="0">
                <a:solidFill>
                  <a:srgbClr val="000000"/>
                </a:solidFill>
                <a:latin typeface="+mj-lt"/>
              </a:rPr>
              <a:t>Masina/seadme, tarkvara või infotehnoloogilise lahenduse müüja poolt selle kasutamise väljaõppe maksumus</a:t>
            </a:r>
          </a:p>
          <a:p>
            <a:pPr marL="285750" indent="-285750">
              <a:lnSpc>
                <a:spcPct val="100000"/>
              </a:lnSpc>
              <a:spcAft>
                <a:spcPts val="600"/>
              </a:spcAft>
              <a:buClr>
                <a:schemeClr val="tx2"/>
              </a:buClr>
              <a:buFont typeface="Wingdings" panose="05000000000000000000" pitchFamily="2" charset="2"/>
              <a:buChar char="§"/>
            </a:pPr>
            <a:r>
              <a:rPr lang="et-EE" sz="2400" b="0" i="0" u="none" strike="noStrike" baseline="0" noProof="0" dirty="0">
                <a:solidFill>
                  <a:srgbClr val="000000"/>
                </a:solidFill>
                <a:latin typeface="+mj-lt"/>
              </a:rPr>
              <a:t>Masina/seadme paigaldamiseks vajaliku ehitustöö maksumus</a:t>
            </a:r>
          </a:p>
          <a:p>
            <a:pPr marL="285750" indent="-285750">
              <a:lnSpc>
                <a:spcPct val="100000"/>
              </a:lnSpc>
              <a:spcAft>
                <a:spcPts val="600"/>
              </a:spcAft>
              <a:buClr>
                <a:schemeClr val="tx2"/>
              </a:buClr>
              <a:buFont typeface="Wingdings" panose="05000000000000000000" pitchFamily="2" charset="2"/>
              <a:buChar char="§"/>
            </a:pPr>
            <a:r>
              <a:rPr lang="et-EE" sz="2400" b="0" i="0" u="none" strike="noStrike" baseline="0" noProof="0" dirty="0">
                <a:solidFill>
                  <a:srgbClr val="000000"/>
                </a:solidFill>
                <a:latin typeface="+mj-lt"/>
              </a:rPr>
              <a:t>Euroopa Maaelu Arengu Põllumajandusfondi (EAFRD) ja ÜPP SK tähistamiseks kasutatava sümboli ja teavitustegevuse maksumus </a:t>
            </a:r>
          </a:p>
        </p:txBody>
      </p:sp>
    </p:spTree>
    <p:extLst>
      <p:ext uri="{BB962C8B-B14F-4D97-AF65-F5344CB8AC3E}">
        <p14:creationId xmlns:p14="http://schemas.microsoft.com/office/powerpoint/2010/main" val="859558643"/>
      </p:ext>
    </p:extLst>
  </p:cSld>
  <p:clrMapOvr>
    <a:masterClrMapping/>
  </p:clrMapOvr>
</p:sld>
</file>

<file path=ppt/theme/theme1.xml><?xml version="1.0" encoding="utf-8"?>
<a:theme xmlns:a="http://schemas.openxmlformats.org/drawingml/2006/main" name="slaidipõhi-eu2017-MeM-laiformaat">
  <a:themeElements>
    <a:clrScheme name="Valitsusstiil">
      <a:dk1>
        <a:sysClr val="windowText" lastClr="000000"/>
      </a:dk1>
      <a:lt1>
        <a:sysClr val="window" lastClr="FFFFFF"/>
      </a:lt1>
      <a:dk2>
        <a:srgbClr val="006EB5"/>
      </a:dk2>
      <a:lt2>
        <a:srgbClr val="E7E6E6"/>
      </a:lt2>
      <a:accent1>
        <a:srgbClr val="006EB5"/>
      </a:accent1>
      <a:accent2>
        <a:srgbClr val="F0A321"/>
      </a:accent2>
      <a:accent3>
        <a:srgbClr val="003087"/>
      </a:accent3>
      <a:accent4>
        <a:srgbClr val="90C8E8"/>
      </a:accent4>
      <a:accent5>
        <a:srgbClr val="E76000"/>
      </a:accent5>
      <a:accent6>
        <a:srgbClr val="B9D9EB"/>
      </a:accent6>
      <a:hlink>
        <a:srgbClr val="006EB5"/>
      </a:hlink>
      <a:folHlink>
        <a:srgbClr val="003087"/>
      </a:folHlink>
    </a:clrScheme>
    <a:fontScheme name="Valitsusstiil">
      <a:majorFont>
        <a:latin typeface="Roboto Condensed"/>
        <a:ea typeface=""/>
        <a:cs typeface=""/>
      </a:majorFont>
      <a:minorFont>
        <a:latin typeface="Roboto Condensed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laidipõhi-ReM-laiformaat.potx" id="{2646C7E5-E186-43FE-908B-D62AC46E6204}" vid="{7AA27893-F4C8-4E84-94F0-9ABFBF55FAD1}"/>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C1C41AF56AA9894C83C802B453BAED16" ma:contentTypeVersion="0" ma:contentTypeDescription="Loo uus dokument" ma:contentTypeScope="" ma:versionID="5172bda6cf6190e08c964dbc3cf217c3">
  <xsd:schema xmlns:xsd="http://www.w3.org/2001/XMLSchema" xmlns:xs="http://www.w3.org/2001/XMLSchema" xmlns:p="http://schemas.microsoft.com/office/2006/metadata/properties" targetNamespace="http://schemas.microsoft.com/office/2006/metadata/properties" ma:root="true" ma:fieldsID="75284b4047f4cf5347f2f816b293bbf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AABE77F-5157-4429-A5A0-AAE874C9866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9C63F89-99E2-4E0A-A41D-342CA2D8FDEF}">
  <ds:schemaRefs>
    <ds:schemaRef ds:uri="http://schemas.microsoft.com/sharepoint/v3/contenttype/forms"/>
  </ds:schemaRefs>
</ds:datastoreItem>
</file>

<file path=customXml/itemProps3.xml><?xml version="1.0" encoding="utf-8"?>
<ds:datastoreItem xmlns:ds="http://schemas.openxmlformats.org/officeDocument/2006/customXml" ds:itemID="{D1CE2A6A-564E-4B98-B81E-4444E4F2DD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slaidipõhi-ReM-laiformaat</Template>
  <TotalTime>876</TotalTime>
  <Words>1514</Words>
  <Application>Microsoft Office PowerPoint</Application>
  <PresentationFormat>Kohandatud</PresentationFormat>
  <Paragraphs>131</Paragraphs>
  <Slides>18</Slides>
  <Notes>16</Notes>
  <HiddenSlides>0</HiddenSlides>
  <MMClips>0</MMClips>
  <ScaleCrop>false</ScaleCrop>
  <HeadingPairs>
    <vt:vector size="6" baseType="variant">
      <vt:variant>
        <vt:lpstr>Kasutatud fondid</vt:lpstr>
      </vt:variant>
      <vt:variant>
        <vt:i4>8</vt:i4>
      </vt:variant>
      <vt:variant>
        <vt:lpstr>Kujundus</vt:lpstr>
      </vt:variant>
      <vt:variant>
        <vt:i4>1</vt:i4>
      </vt:variant>
      <vt:variant>
        <vt:lpstr>Slaidipealkirjad</vt:lpstr>
      </vt:variant>
      <vt:variant>
        <vt:i4>18</vt:i4>
      </vt:variant>
    </vt:vector>
  </HeadingPairs>
  <TitlesOfParts>
    <vt:vector size="27" baseType="lpstr">
      <vt:lpstr>SimSun</vt:lpstr>
      <vt:lpstr>Aino</vt:lpstr>
      <vt:lpstr>Arial</vt:lpstr>
      <vt:lpstr>Arial Narrow</vt:lpstr>
      <vt:lpstr>Calibri</vt:lpstr>
      <vt:lpstr>Roboto Condensed</vt:lpstr>
      <vt:lpstr>Times New Roman</vt:lpstr>
      <vt:lpstr>Wingdings</vt:lpstr>
      <vt:lpstr>slaidipõhi-eu2017-MeM-laiformaat</vt:lpstr>
      <vt:lpstr> Perioodi 2023–2027 bioressursside väärindamise investeeringutoetus </vt:lpstr>
      <vt:lpstr>Miks?</vt:lpstr>
      <vt:lpstr>Eesmärk ja toetatavad tegevused</vt:lpstr>
      <vt:lpstr>Sihtgrupp</vt:lpstr>
      <vt:lpstr>Nõuded taotlejale</vt:lpstr>
      <vt:lpstr>Toetatavad tegevused (tingimused)</vt:lpstr>
      <vt:lpstr>Toetatavad tegevused (tingimused)</vt:lpstr>
      <vt:lpstr>Toetuse määr ja suurus</vt:lpstr>
      <vt:lpstr>Abikõlblikud kulud</vt:lpstr>
      <vt:lpstr>Taotluse esitamine (1)</vt:lpstr>
      <vt:lpstr>Taotluse esitamine (2)</vt:lpstr>
      <vt:lpstr>Taotluse esitamine (3)</vt:lpstr>
      <vt:lpstr>Taotluste hindamine</vt:lpstr>
      <vt:lpstr>Hindamiskriteeriumid</vt:lpstr>
      <vt:lpstr>Tegevuse elluviimine</vt:lpstr>
      <vt:lpstr>Ostumenetlus</vt:lpstr>
      <vt:lpstr>Taotlemine</vt:lpstr>
      <vt:lpstr>  Aitäh!</vt:lpstr>
    </vt:vector>
  </TitlesOfParts>
  <Manager/>
  <Company>Maaeluministeerium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Argo Peepson</dc:creator>
  <cp:lastModifiedBy>Argo Peepson</cp:lastModifiedBy>
  <cp:revision>167</cp:revision>
  <dcterms:created xsi:type="dcterms:W3CDTF">2023-08-30T08:22:31Z</dcterms:created>
  <dcterms:modified xsi:type="dcterms:W3CDTF">2024-11-12T09:47:21Z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0x010100C1C41AF56AA9894C83C802B453BAED16</vt:lpwstr>
  </property>
</Properties>
</file>